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50" r:id="rId3"/>
    <p:sldId id="352" r:id="rId4"/>
    <p:sldId id="381" r:id="rId5"/>
    <p:sldId id="382" r:id="rId6"/>
    <p:sldId id="383" r:id="rId7"/>
    <p:sldId id="366" r:id="rId8"/>
    <p:sldId id="367" r:id="rId9"/>
    <p:sldId id="371" r:id="rId10"/>
    <p:sldId id="373" r:id="rId11"/>
    <p:sldId id="374" r:id="rId12"/>
    <p:sldId id="290" r:id="rId13"/>
    <p:sldId id="28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94660"/>
  </p:normalViewPr>
  <p:slideViewPr>
    <p:cSldViewPr>
      <p:cViewPr varScale="1">
        <p:scale>
          <a:sx n="55" d="100"/>
          <a:sy n="55" d="100"/>
        </p:scale>
        <p:origin x="119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CF90CD-9D22-4A91-868E-AD627DC16496}"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1978555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072934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071590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032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29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639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4648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2516F6-A21F-4EE1-B641-5C28C9F93BB8}"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588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2516F6-A21F-4EE1-B641-5C28C9F93BB8}"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4082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516F6-A21F-4EE1-B641-5C28C9F93BB8}"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4952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521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174897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9015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2401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98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CF90CD-9D22-4A91-868E-AD627DC16496}"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313812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CF90CD-9D22-4A91-868E-AD627DC16496}" type="datetimeFigureOut">
              <a:rPr lang="en-US" smtClean="0"/>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595806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CF90CD-9D22-4A91-868E-AD627DC16496}" type="datetimeFigureOut">
              <a:rPr lang="en-US" smtClean="0"/>
              <a:t>5/3/2024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302989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CF90CD-9D22-4A91-868E-AD627DC16496}" type="datetimeFigureOut">
              <a:rPr lang="en-US" smtClean="0"/>
              <a:t>5/3/2024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146152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F90CD-9D22-4A91-868E-AD627DC16496}" type="datetimeFigureOut">
              <a:rPr lang="en-US" smtClean="0"/>
              <a:t>5/3/2024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033505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822120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343778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F90CD-9D22-4A91-868E-AD627DC16496}" type="datetimeFigureOut">
              <a:rPr lang="en-US" smtClean="0"/>
              <a:t>5/3/2024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4C5A7-A939-45A6-8A54-3FC5A8796CAF}" type="slidenum">
              <a:rPr lang="en-US" smtClean="0"/>
              <a:t>‹#›</a:t>
            </a:fld>
            <a:endParaRPr lang="en-US"/>
          </a:p>
        </p:txBody>
      </p:sp>
    </p:spTree>
    <p:extLst>
      <p:ext uri="{BB962C8B-B14F-4D97-AF65-F5344CB8AC3E}">
        <p14:creationId xmlns:p14="http://schemas.microsoft.com/office/powerpoint/2010/main" val="727282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516F6-A21F-4EE1-B641-5C28C9F93BB8}"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682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2.png"/><Relationship Id="rId11" Type="http://schemas.openxmlformats.org/officeDocument/2006/relationships/image" Target="../media/image20.png"/><Relationship Id="rId5" Type="http://schemas.openxmlformats.org/officeDocument/2006/relationships/image" Target="../media/image16.png"/><Relationship Id="rId10" Type="http://schemas.openxmlformats.org/officeDocument/2006/relationships/image" Target="../media/image19.png"/><Relationship Id="rId4" Type="http://schemas.openxmlformats.org/officeDocument/2006/relationships/image" Target="../media/image13.jpg"/><Relationship Id="rId9"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2.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7.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media" Target="../media/media4.mp3"/><Relationship Id="rId7" Type="http://schemas.openxmlformats.org/officeDocument/2006/relationships/image" Target="../media/image16.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13.jpg"/><Relationship Id="rId11" Type="http://schemas.openxmlformats.org/officeDocument/2006/relationships/image" Target="../media/image12.png"/><Relationship Id="rId5" Type="http://schemas.openxmlformats.org/officeDocument/2006/relationships/slideLayout" Target="../slideLayouts/slideLayout2.xml"/><Relationship Id="rId10" Type="http://schemas.openxmlformats.org/officeDocument/2006/relationships/image" Target="../media/image17.jpg"/><Relationship Id="rId4" Type="http://schemas.openxmlformats.org/officeDocument/2006/relationships/audio" Target="../media/media4.mp3"/><Relationship Id="rId9"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24744"/>
            <a:ext cx="9144000" cy="573325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1124744"/>
          </a:xfrm>
          <a:prstGeom prst="rect">
            <a:avLst/>
          </a:prstGeom>
        </p:spPr>
      </p:pic>
      <p:sp>
        <p:nvSpPr>
          <p:cNvPr id="6" name="TextBox 5"/>
          <p:cNvSpPr txBox="1"/>
          <p:nvPr/>
        </p:nvSpPr>
        <p:spPr>
          <a:xfrm>
            <a:off x="1466381" y="980729"/>
            <a:ext cx="6211238" cy="3240360"/>
          </a:xfrm>
          <a:prstGeom prst="rect">
            <a:avLst/>
          </a:prstGeom>
          <a:noFill/>
        </p:spPr>
        <p:txBody>
          <a:bodyPr wrap="square" rtlCol="0">
            <a:prstTxWarp prst="textArchUpPour">
              <a:avLst/>
            </a:prstTxWarp>
            <a:spAutoFit/>
          </a:bodyPr>
          <a:lstStyle/>
          <a:p>
            <a:r>
              <a:rPr lang="en-US" sz="2800" b="1">
                <a:solidFill>
                  <a:srgbClr val="002060"/>
                </a:solidFill>
              </a:rPr>
              <a:t>Chào mừng quý thầy cô và các bạn học sinh đến với tiết âm nhạc</a:t>
            </a: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14637" y="204962"/>
            <a:ext cx="714820" cy="714820"/>
          </a:xfrm>
          <a:prstGeom prst="rect">
            <a:avLst/>
          </a:prstGeom>
        </p:spPr>
      </p:pic>
      <p:pic>
        <p:nvPicPr>
          <p:cNvPr id="8" name="nhac tap chung xuat s - Par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907704" y="5157192"/>
            <a:ext cx="609600" cy="609600"/>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840" y="2221906"/>
            <a:ext cx="858120" cy="758006"/>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29457" y="1124744"/>
            <a:ext cx="858120" cy="758006"/>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696" y="6616527"/>
            <a:ext cx="301199" cy="241474"/>
          </a:xfrm>
          <a:prstGeom prst="rect">
            <a:avLst/>
          </a:prstGeom>
        </p:spPr>
      </p:pic>
    </p:spTree>
    <p:extLst>
      <p:ext uri="{BB962C8B-B14F-4D97-AF65-F5344CB8AC3E}">
        <p14:creationId xmlns:p14="http://schemas.microsoft.com/office/powerpoint/2010/main" val="11823877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173"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3946" y="6521238"/>
            <a:ext cx="420054" cy="336761"/>
          </a:xfrm>
          <a:prstGeom prst="rect">
            <a:avLst/>
          </a:prstGeom>
        </p:spPr>
      </p:pic>
      <p:pic>
        <p:nvPicPr>
          <p:cNvPr id="9" name="ngay he vui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95461" y="5385515"/>
            <a:ext cx="609600" cy="6096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92445" y="4881044"/>
            <a:ext cx="5541528" cy="2228142"/>
          </a:xfrm>
          <a:prstGeom prst="rect">
            <a:avLst/>
          </a:prstGeom>
        </p:spPr>
      </p:pic>
      <p:pic>
        <p:nvPicPr>
          <p:cNvPr id="7" name="Picture 2" descr="Ảnh động gif chim đẹp - Ảnh gif động vật"/>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65830" y="3284984"/>
            <a:ext cx="1078462" cy="85592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32526" y="37054"/>
            <a:ext cx="7064010" cy="790345"/>
          </a:xfrm>
          <a:prstGeom prst="rect">
            <a:avLst/>
          </a:prstGeom>
        </p:spPr>
        <p:txBody>
          <a:bodyPr wrap="square">
            <a:spAutoFit/>
          </a:bodyPr>
          <a:lstStyle/>
          <a:p>
            <a:pPr marL="177800" marR="914400" lvl="0" indent="-180340">
              <a:lnSpc>
                <a:spcPct val="126000"/>
              </a:lnSpc>
            </a:pPr>
            <a:r>
              <a:rPr lang="en-US">
                <a:solidFill>
                  <a:prstClr val="black"/>
                </a:solidFill>
                <a:latin typeface="Times New Roman"/>
                <a:ea typeface="Times New Roman"/>
                <a:cs typeface="Arial"/>
              </a:rPr>
              <a:t>-Ôn gõ đệm mẫu tiết tấu thứ nhất với 2 câu đầu. Gõ đệm mẫu tiết tấu thứ hai với 2 câu cuối  kết hợp 2 mẫu tiết tấu.</a:t>
            </a:r>
            <a:endParaRPr lang="en-US" sz="1100">
              <a:solidFill>
                <a:prstClr val="black"/>
              </a:solidFill>
              <a:ea typeface="Calibri"/>
              <a:cs typeface="Arial"/>
            </a:endParaRPr>
          </a:p>
        </p:txBody>
      </p:sp>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7531" y="1385684"/>
            <a:ext cx="8826469" cy="3510849"/>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01385" y="2322413"/>
            <a:ext cx="369022" cy="473964"/>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60850" y="2322413"/>
            <a:ext cx="369022" cy="473964"/>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23382" y="2322413"/>
            <a:ext cx="369022" cy="473964"/>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44292" y="2322413"/>
            <a:ext cx="369022" cy="473964"/>
          </a:xfrm>
          <a:prstGeom prst="rect">
            <a:avLst/>
          </a:prstGeom>
        </p:spPr>
      </p:pic>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46660" y="2322413"/>
            <a:ext cx="369022" cy="473964"/>
          </a:xfrm>
          <a:prstGeom prst="rect">
            <a:avLst/>
          </a:prstGeom>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92375" y="2291007"/>
            <a:ext cx="369022" cy="473964"/>
          </a:xfrm>
          <a:prstGeom prst="rect">
            <a:avLst/>
          </a:prstGeom>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52320" y="2336307"/>
            <a:ext cx="369022" cy="473964"/>
          </a:xfrm>
          <a:prstGeom prst="rect">
            <a:avLst/>
          </a:prstGeom>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00392" y="2291007"/>
            <a:ext cx="369022" cy="473964"/>
          </a:xfrm>
          <a:prstGeom prst="rect">
            <a:avLst/>
          </a:prstGeom>
        </p:spPr>
      </p:pic>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1061656" y="2918688"/>
            <a:ext cx="297987" cy="315367"/>
          </a:xfrm>
          <a:prstGeom prst="rect">
            <a:avLst/>
          </a:prstGeom>
        </p:spPr>
      </p:pic>
      <p:pic>
        <p:nvPicPr>
          <p:cNvPr id="23" name="Picture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2825395" y="2860057"/>
            <a:ext cx="297987" cy="315367"/>
          </a:xfrm>
          <a:prstGeom prst="rect">
            <a:avLst/>
          </a:prstGeom>
        </p:spPr>
      </p:pic>
      <p:pic>
        <p:nvPicPr>
          <p:cNvPr id="24" name="Picture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6963410" y="2886357"/>
            <a:ext cx="297987" cy="315367"/>
          </a:xfrm>
          <a:prstGeom prst="rect">
            <a:avLst/>
          </a:prstGeom>
        </p:spPr>
      </p:pic>
      <p:pic>
        <p:nvPicPr>
          <p:cNvPr id="25" name="Picture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7623243" y="2886358"/>
            <a:ext cx="297987" cy="315367"/>
          </a:xfrm>
          <a:prstGeom prst="rect">
            <a:avLst/>
          </a:prstGeom>
        </p:spPr>
      </p:pic>
      <p:pic>
        <p:nvPicPr>
          <p:cNvPr id="26" name="Picture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8171427" y="2918688"/>
            <a:ext cx="297987" cy="315367"/>
          </a:xfrm>
          <a:prstGeom prst="rect">
            <a:avLst/>
          </a:prstGeom>
        </p:spPr>
      </p:pic>
      <p:pic>
        <p:nvPicPr>
          <p:cNvPr id="27" name="Picture 2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3243451" y="2881820"/>
            <a:ext cx="297987" cy="315367"/>
          </a:xfrm>
          <a:prstGeom prst="rect">
            <a:avLst/>
          </a:prstGeom>
        </p:spPr>
      </p:pic>
      <p:pic>
        <p:nvPicPr>
          <p:cNvPr id="28" name="Picture 2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4117695" y="2881821"/>
            <a:ext cx="297987" cy="315367"/>
          </a:xfrm>
          <a:prstGeom prst="rect">
            <a:avLst/>
          </a:prstGeom>
        </p:spPr>
      </p:pic>
      <p:pic>
        <p:nvPicPr>
          <p:cNvPr id="29" name="Picture 2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5658764" y="2918688"/>
            <a:ext cx="297987" cy="315367"/>
          </a:xfrm>
          <a:prstGeom prst="rect">
            <a:avLst/>
          </a:prstGeom>
        </p:spPr>
      </p:pic>
    </p:spTree>
    <p:extLst>
      <p:ext uri="{BB962C8B-B14F-4D97-AF65-F5344CB8AC3E}">
        <p14:creationId xmlns:p14="http://schemas.microsoft.com/office/powerpoint/2010/main" val="38301754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927"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151620" y="0"/>
            <a:ext cx="8280920" cy="3960440"/>
          </a:xfrm>
          <a:prstGeom prst="rect">
            <a:avLst/>
          </a:prstGeom>
          <a:noFill/>
        </p:spPr>
        <p:txBody>
          <a:bodyPr wrap="square" rtlCol="0">
            <a:prstTxWarp prst="textArchUpPour">
              <a:avLst/>
            </a:prstTxWarp>
            <a:spAutoFit/>
          </a:bodyPr>
          <a:lstStyle/>
          <a:p>
            <a:r>
              <a:rPr lang="en-US" sz="4400" b="1">
                <a:solidFill>
                  <a:srgbClr val="FF0000"/>
                </a:solidFill>
                <a:latin typeface="Times New Roman" pitchFamily="18" charset="0"/>
                <a:cs typeface="Times New Roman" pitchFamily="18" charset="0"/>
              </a:rPr>
              <a:t>Giáo dục-củng cố-dặn dò</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1496" y="6551392"/>
            <a:ext cx="236963" cy="18997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5816" y="5474315"/>
            <a:ext cx="4752528" cy="1267053"/>
          </a:xfrm>
          <a:prstGeom prst="rect">
            <a:avLst/>
          </a:prstGeom>
        </p:spPr>
      </p:pic>
    </p:spTree>
    <p:extLst>
      <p:ext uri="{BB962C8B-B14F-4D97-AF65-F5344CB8AC3E}">
        <p14:creationId xmlns:p14="http://schemas.microsoft.com/office/powerpoint/2010/main" val="613630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5976" y="2708920"/>
            <a:ext cx="420054" cy="336761"/>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719" y="31"/>
            <a:ext cx="826192" cy="826192"/>
          </a:xfrm>
          <a:prstGeom prst="rect">
            <a:avLst/>
          </a:prstGeom>
        </p:spPr>
      </p:pic>
      <p:pic>
        <p:nvPicPr>
          <p:cNvPr id="8" name="ngay he vui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106320" y="5445224"/>
            <a:ext cx="609600" cy="609600"/>
          </a:xfrm>
          <a:prstGeom prst="rect">
            <a:avLst/>
          </a:prstGeom>
        </p:spPr>
      </p:pic>
    </p:spTree>
    <p:extLst>
      <p:ext uri="{BB962C8B-B14F-4D97-AF65-F5344CB8AC3E}">
        <p14:creationId xmlns:p14="http://schemas.microsoft.com/office/powerpoint/2010/main" val="32913564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927"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77307" y="0"/>
            <a:ext cx="6809547" cy="2564904"/>
          </a:xfrm>
          <a:prstGeom prst="rect">
            <a:avLst/>
          </a:prstGeom>
          <a:noFill/>
        </p:spPr>
        <p:txBody>
          <a:bodyPr wrap="square" rtlCol="0">
            <a:prstTxWarp prst="textArchUpPour">
              <a:avLst/>
            </a:prstTxWarp>
            <a:spAutoFit/>
          </a:bodyPr>
          <a:lstStyle/>
          <a:p>
            <a:r>
              <a:rPr lang="en-US" sz="3600" b="1" dirty="0">
                <a:solidFill>
                  <a:srgbClr val="002060"/>
                </a:solidFill>
              </a:rPr>
              <a:t>ÂM NHẠC LỚP 2</a:t>
            </a:r>
          </a:p>
        </p:txBody>
      </p:sp>
      <p:sp>
        <p:nvSpPr>
          <p:cNvPr id="7" name="Rectangle 6"/>
          <p:cNvSpPr/>
          <p:nvPr/>
        </p:nvSpPr>
        <p:spPr>
          <a:xfrm>
            <a:off x="2267744" y="1856233"/>
            <a:ext cx="1800493" cy="707886"/>
          </a:xfrm>
          <a:prstGeom prst="rect">
            <a:avLst/>
          </a:prstGeom>
        </p:spPr>
        <p:txBody>
          <a:bodyPr wrap="none">
            <a:spAutoFit/>
          </a:bodyPr>
          <a:lstStyle/>
          <a:p>
            <a:r>
              <a:rPr lang="vi-VN" sz="4000" b="1" dirty="0">
                <a:solidFill>
                  <a:srgbClr val="FF0000"/>
                </a:solidFill>
                <a:latin typeface="+mj-lt"/>
              </a:rPr>
              <a:t>T</a:t>
            </a:r>
            <a:r>
              <a:rPr lang="en-US" sz="4000" b="1">
                <a:solidFill>
                  <a:srgbClr val="FF0000"/>
                </a:solidFill>
                <a:latin typeface="+mj-lt"/>
              </a:rPr>
              <a:t>IẾT 33</a:t>
            </a:r>
            <a:endParaRPr lang="en-US" sz="4000" dirty="0">
              <a:solidFill>
                <a:srgbClr val="FF0000"/>
              </a:solidFill>
              <a:latin typeface="+mj-lt"/>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1442" y="1112976"/>
            <a:ext cx="743615" cy="743615"/>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7146" y="5679242"/>
            <a:ext cx="708669" cy="625991"/>
          </a:xfrm>
          <a:prstGeom prst="rect">
            <a:avLst/>
          </a:prstGeom>
        </p:spPr>
      </p:pic>
      <p:sp>
        <p:nvSpPr>
          <p:cNvPr id="4" name="Rectangle 3"/>
          <p:cNvSpPr/>
          <p:nvPr/>
        </p:nvSpPr>
        <p:spPr>
          <a:xfrm>
            <a:off x="168934" y="3573016"/>
            <a:ext cx="5688632" cy="646331"/>
          </a:xfrm>
          <a:prstGeom prst="rect">
            <a:avLst/>
          </a:prstGeom>
        </p:spPr>
        <p:txBody>
          <a:bodyPr wrap="square">
            <a:spAutoFit/>
          </a:bodyPr>
          <a:lstStyle/>
          <a:p>
            <a:pPr marR="1511300" algn="ctr">
              <a:lnSpc>
                <a:spcPct val="150000"/>
              </a:lnSpc>
              <a:spcAft>
                <a:spcPts val="0"/>
              </a:spcAft>
            </a:pPr>
            <a:r>
              <a:rPr lang="en-US" b="1">
                <a:solidFill>
                  <a:srgbClr val="FC190F"/>
                </a:solidFill>
                <a:latin typeface="Times New Roman"/>
                <a:ea typeface="Arial"/>
              </a:rPr>
              <a:t>* </a:t>
            </a:r>
            <a:r>
              <a:rPr lang="en-US" sz="2400" b="1">
                <a:solidFill>
                  <a:srgbClr val="002060"/>
                </a:solidFill>
                <a:latin typeface="Times New Roman"/>
                <a:ea typeface="Arial"/>
              </a:rPr>
              <a:t>VẬN DỤNG - SÁNG TẠO</a:t>
            </a:r>
            <a:endParaRPr lang="en-US" sz="2400">
              <a:solidFill>
                <a:srgbClr val="002060"/>
              </a:solidFill>
            </a:endParaRPr>
          </a:p>
        </p:txBody>
      </p:sp>
      <p:sp>
        <p:nvSpPr>
          <p:cNvPr id="8" name="Rectangle 7"/>
          <p:cNvSpPr/>
          <p:nvPr/>
        </p:nvSpPr>
        <p:spPr>
          <a:xfrm>
            <a:off x="0" y="2850984"/>
            <a:ext cx="7591038" cy="579967"/>
          </a:xfrm>
          <a:prstGeom prst="rect">
            <a:avLst/>
          </a:prstGeom>
        </p:spPr>
        <p:txBody>
          <a:bodyPr wrap="square">
            <a:spAutoFit/>
          </a:bodyPr>
          <a:lstStyle/>
          <a:p>
            <a:pPr marR="1511300" lvl="0" algn="ctr">
              <a:lnSpc>
                <a:spcPct val="150000"/>
              </a:lnSpc>
            </a:pPr>
            <a:r>
              <a:rPr lang="en-US" b="1">
                <a:solidFill>
                  <a:srgbClr val="FC190F"/>
                </a:solidFill>
                <a:latin typeface="Times New Roman"/>
                <a:ea typeface="Arial"/>
              </a:rPr>
              <a:t> </a:t>
            </a:r>
            <a:r>
              <a:rPr lang="en-US" sz="2400" b="1">
                <a:solidFill>
                  <a:srgbClr val="FC190F"/>
                </a:solidFill>
                <a:latin typeface="Times New Roman"/>
                <a:ea typeface="Arial"/>
              </a:rPr>
              <a:t>*</a:t>
            </a:r>
            <a:r>
              <a:rPr lang="en-US" sz="2400" b="1">
                <a:solidFill>
                  <a:srgbClr val="002060"/>
                </a:solidFill>
                <a:latin typeface="Times New Roman"/>
                <a:ea typeface="Arial"/>
              </a:rPr>
              <a:t>NGHE NHẠC: MÙA HÈ ƯỚC MONG         </a:t>
            </a:r>
            <a:endParaRPr lang="en-US" sz="2400">
              <a:solidFill>
                <a:srgbClr val="002060"/>
              </a:solidFill>
              <a:latin typeface="Times New Roman"/>
              <a:ea typeface="Calibri"/>
            </a:endParaRPr>
          </a:p>
        </p:txBody>
      </p:sp>
    </p:spTree>
    <p:extLst>
      <p:ext uri="{BB962C8B-B14F-4D97-AF65-F5344CB8AC3E}">
        <p14:creationId xmlns:p14="http://schemas.microsoft.com/office/powerpoint/2010/main" val="734585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esktop\E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0"/>
            <a:ext cx="4355976"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876256" y="6021288"/>
            <a:ext cx="2124941" cy="660758"/>
          </a:xfrm>
          <a:prstGeom prst="rect">
            <a:avLst/>
          </a:prstGeom>
        </p:spPr>
        <p:txBody>
          <a:bodyPr wrap="none">
            <a:spAutoFit/>
          </a:bodyPr>
          <a:lstStyle/>
          <a:p>
            <a:pPr marL="3810">
              <a:lnSpc>
                <a:spcPct val="150000"/>
              </a:lnSpc>
            </a:pPr>
            <a:r>
              <a:rPr lang="en-US" sz="2800" b="1">
                <a:solidFill>
                  <a:srgbClr val="FC330E"/>
                </a:solidFill>
                <a:latin typeface="Arial"/>
                <a:ea typeface="Arial"/>
              </a:rPr>
              <a:t>KHÁM PHÁ</a:t>
            </a:r>
            <a:endParaRPr lang="en-US" sz="2800">
              <a:solidFill>
                <a:prstClr val="black"/>
              </a:solidFill>
              <a:latin typeface="Times New Roman"/>
              <a:ea typeface="Calibri"/>
            </a:endParaRPr>
          </a:p>
        </p:txBody>
      </p:sp>
      <p:sp>
        <p:nvSpPr>
          <p:cNvPr id="6" name="Rectangle 5"/>
          <p:cNvSpPr/>
          <p:nvPr/>
        </p:nvSpPr>
        <p:spPr>
          <a:xfrm>
            <a:off x="466234" y="-171400"/>
            <a:ext cx="2870007" cy="1015663"/>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tab pos="156210" algn="l"/>
              </a:tabLst>
              <a:defRPr/>
            </a:pPr>
            <a:r>
              <a:rPr kumimoji="0" lang="en-US" sz="2400" b="1" i="0" u="none" strike="noStrike" kern="0" cap="none" spc="0" normalizeH="0" baseline="0" noProof="0">
                <a:ln>
                  <a:noFill/>
                </a:ln>
                <a:solidFill>
                  <a:prstClr val="black"/>
                </a:solidFill>
                <a:effectLst/>
                <a:uLnTx/>
                <a:uFillTx/>
                <a:latin typeface="Arial"/>
                <a:ea typeface="Arial"/>
              </a:rPr>
              <a:t>Nghe nhạc bài:</a:t>
            </a:r>
            <a:endParaRPr kumimoji="0" lang="en-US" sz="2400" b="0" i="0" u="none" strike="noStrike" kern="0" cap="none" spc="0" normalizeH="0" baseline="0" noProof="0">
              <a:ln>
                <a:noFill/>
              </a:ln>
              <a:solidFill>
                <a:prstClr val="black"/>
              </a:solidFill>
              <a:effectLst/>
              <a:uLnTx/>
              <a:uFillTx/>
              <a:latin typeface="Times New Roman"/>
              <a:ea typeface="Calibri"/>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a:ln>
                <a:noFill/>
              </a:ln>
              <a:solidFill>
                <a:prstClr val="black"/>
              </a:solidFill>
              <a:effectLst/>
              <a:uLnTx/>
              <a:uFillTx/>
            </a:endParaRPr>
          </a:p>
        </p:txBody>
      </p:sp>
      <p:sp>
        <p:nvSpPr>
          <p:cNvPr id="4" name="Rectangle 3"/>
          <p:cNvSpPr/>
          <p:nvPr/>
        </p:nvSpPr>
        <p:spPr>
          <a:xfrm>
            <a:off x="0" y="454523"/>
            <a:ext cx="4572000" cy="4278094"/>
          </a:xfrm>
          <a:prstGeom prst="rect">
            <a:avLst/>
          </a:prstGeom>
        </p:spPr>
        <p:txBody>
          <a:bodyPr>
            <a:spAutoFit/>
          </a:bodyPr>
          <a:lstStyle/>
          <a:p>
            <a:pPr algn="just">
              <a:spcAft>
                <a:spcPts val="0"/>
              </a:spcAft>
            </a:pPr>
            <a:r>
              <a:rPr lang="en-US" sz="1600">
                <a:latin typeface="Times New Roman"/>
                <a:ea typeface="Times New Roman"/>
              </a:rPr>
              <a:t>Giới thiệu: Nhạc sĩ Hoàng Lân có người anh sinh đôi là nhạc sĩ Hoàng Long. Ông sinh ngày18/06/1942 tại thị xã Vĩnh Yên (Vĩnh Phúc). Nhạc sĩ Hoàng Lân nguyên là Hiệu trưởng Trường Cao đẳng Nghệ thuật Hà nội. Ông viết nhiều ca khúc chủ yếu cho thiếu niên, nhi đồng. Những ca khúc gắn liền với tên tuổi của hai anh em song sinh như: </a:t>
            </a:r>
            <a:r>
              <a:rPr lang="en-US" sz="1600" i="1">
                <a:latin typeface="Times New Roman"/>
                <a:ea typeface="Times New Roman"/>
              </a:rPr>
              <a:t>Đi học về; Em đi thăm miền Nam; Những</a:t>
            </a:r>
            <a:r>
              <a:rPr lang="en-US" sz="1600">
                <a:latin typeface="Times New Roman"/>
                <a:ea typeface="Times New Roman"/>
              </a:rPr>
              <a:t> </a:t>
            </a:r>
            <a:r>
              <a:rPr lang="en-US" sz="1600" i="1">
                <a:latin typeface="Times New Roman"/>
                <a:ea typeface="Times New Roman"/>
              </a:rPr>
              <a:t>bông hoa, những bài ca; Từ rừng xanh cháu về thăm Lăng Bác; Chúng em cần hoà bình; Mùa hè ước mong..., </a:t>
            </a:r>
            <a:r>
              <a:rPr lang="en-US" sz="1600">
                <a:latin typeface="Times New Roman"/>
                <a:ea typeface="Times New Roman"/>
              </a:rPr>
              <a:t>Năm 2012 ông đã được tặng giải thưởng Nhà nước về Văn</a:t>
            </a:r>
            <a:r>
              <a:rPr lang="en-US" sz="1600" i="1">
                <a:latin typeface="Times New Roman"/>
                <a:ea typeface="Times New Roman"/>
              </a:rPr>
              <a:t> </a:t>
            </a:r>
            <a:r>
              <a:rPr lang="en-US" sz="1600">
                <a:latin typeface="Times New Roman"/>
                <a:ea typeface="Times New Roman"/>
              </a:rPr>
              <a:t>học nghệ thuật. Bài hát Ngày hè ước mong là 1 bài hát sôi động nói về với phần đầu là cảnh thiên nhiên tượng trưng cho mùa hè rất là đẹp như cánh diều, tiếng ve, hoa phượng. Với phần 2 là niềm ước mong các bạn nhỏ mong trải nghiệm rừng, biển và mong đất nươc luôn được bình an.</a:t>
            </a:r>
            <a:endParaRPr lang="en-US" sz="1600">
              <a:effectLst/>
              <a:latin typeface="Times New Roman"/>
              <a:ea typeface="Calibri"/>
            </a:endParaRPr>
          </a:p>
        </p:txBody>
      </p:sp>
      <p:sp>
        <p:nvSpPr>
          <p:cNvPr id="7" name="AutoShape 4" descr="Nhạc sĩ Hoàng Lâ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Nhạc sĩ Hoàng Lâ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Nhạc sĩ Hoàng Lâ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7" name="Picture 9" descr="C:\Users\Administrator\Desktop\tải xuố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4732617"/>
            <a:ext cx="4200402" cy="2088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941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7" name="AutoShape 4" descr="Nhạc sĩ Hoàng Lâ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Nhạc sĩ Hoàng Lâ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Nhạc sĩ Hoàng Lâ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2843808" y="4540622"/>
            <a:ext cx="4572000" cy="2308324"/>
          </a:xfrm>
          <a:prstGeom prst="rect">
            <a:avLst/>
          </a:prstGeom>
        </p:spPr>
        <p:txBody>
          <a:bodyPr>
            <a:spAutoFit/>
          </a:bodyPr>
          <a:lstStyle/>
          <a:p>
            <a:pPr algn="just">
              <a:lnSpc>
                <a:spcPct val="150000"/>
              </a:lnSpc>
              <a:spcAft>
                <a:spcPts val="0"/>
              </a:spcAft>
            </a:pPr>
            <a:r>
              <a:rPr lang="en-US" sz="2400" i="1">
                <a:latin typeface="Times New Roman"/>
                <a:ea typeface="Times New Roman"/>
              </a:rPr>
              <a:t>+Câu 1:Nêu cảm nhận của em về bài hát Mùa hè ước mong </a:t>
            </a:r>
            <a:endParaRPr lang="en-US" sz="2400">
              <a:latin typeface="Times New Roman"/>
              <a:ea typeface="Calibri"/>
            </a:endParaRPr>
          </a:p>
          <a:p>
            <a:pPr algn="just">
              <a:lnSpc>
                <a:spcPct val="150000"/>
              </a:lnSpc>
              <a:spcAft>
                <a:spcPts val="0"/>
              </a:spcAft>
            </a:pPr>
            <a:r>
              <a:rPr lang="en-US" sz="2400" i="1">
                <a:latin typeface="Times New Roman"/>
                <a:ea typeface="Times New Roman"/>
              </a:rPr>
              <a:t>+Câu 2: Nói lên cảm xúc của mình khi nghe bài hát Mùa hè ước mong</a:t>
            </a:r>
            <a:r>
              <a:rPr lang="en-US" sz="2400">
                <a:latin typeface="Times New Roman"/>
                <a:ea typeface="Times New Roman"/>
              </a:rPr>
              <a:t>.</a:t>
            </a:r>
            <a:endParaRPr lang="en-US" sz="2400">
              <a:effectLst/>
              <a:latin typeface="Times New Roman"/>
              <a:ea typeface="Calibri"/>
            </a:endParaRPr>
          </a:p>
        </p:txBody>
      </p:sp>
      <p:sp>
        <p:nvSpPr>
          <p:cNvPr id="3" name="Rectangle 2"/>
          <p:cNvSpPr/>
          <p:nvPr/>
        </p:nvSpPr>
        <p:spPr>
          <a:xfrm>
            <a:off x="-108520" y="-11916"/>
            <a:ext cx="4680520"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just"/>
            <a:r>
              <a:rPr lang="en-US">
                <a:solidFill>
                  <a:prstClr val="black"/>
                </a:solidFill>
                <a:latin typeface="Times New Roman"/>
                <a:ea typeface="Times New Roman"/>
              </a:rPr>
              <a:t>-</a:t>
            </a:r>
            <a:r>
              <a:rPr lang="en-US" sz="2800">
                <a:solidFill>
                  <a:prstClr val="black"/>
                </a:solidFill>
                <a:latin typeface="Times New Roman"/>
                <a:ea typeface="Times New Roman"/>
              </a:rPr>
              <a:t>GV cho Hs nghe nhạc có lời lần 1. đàm thoại hỏi HS về giai điệu, nội dung của bài hát.</a:t>
            </a:r>
            <a:endParaRPr lang="en-US" sz="2800">
              <a:solidFill>
                <a:prstClr val="black"/>
              </a:solidFill>
              <a:latin typeface="Times New Roman"/>
              <a:ea typeface="Calibri"/>
            </a:endParaRPr>
          </a:p>
        </p:txBody>
      </p:sp>
      <p:pic>
        <p:nvPicPr>
          <p:cNvPr id="10" name="NGHE NHAC NGAY HE UOC MO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547664" y="5085184"/>
            <a:ext cx="609600" cy="609600"/>
          </a:xfrm>
          <a:prstGeom prst="rect">
            <a:avLst/>
          </a:prstGeom>
        </p:spPr>
      </p:pic>
    </p:spTree>
    <p:extLst>
      <p:ext uri="{BB962C8B-B14F-4D97-AF65-F5344CB8AC3E}">
        <p14:creationId xmlns:p14="http://schemas.microsoft.com/office/powerpoint/2010/main" val="41459036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594"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7" name="AutoShape 4" descr="Nhạc sĩ Hoàng Lâ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Nhạc sĩ Hoàng Lâ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Nhạc sĩ Hoàng Lâ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2870216" y="5242173"/>
            <a:ext cx="3878792" cy="1077218"/>
          </a:xfrm>
          <a:prstGeom prst="rect">
            <a:avLst/>
          </a:prstGeom>
        </p:spPr>
        <p:txBody>
          <a:bodyPr wrap="square">
            <a:spAutoFit/>
          </a:bodyPr>
          <a:lstStyle/>
          <a:p>
            <a:pPr marR="12700" algn="just">
              <a:spcAft>
                <a:spcPts val="0"/>
              </a:spcAft>
            </a:pPr>
            <a:r>
              <a:rPr lang="en-US" sz="3200">
                <a:latin typeface="Times New Roman"/>
                <a:ea typeface="Times New Roman"/>
              </a:rPr>
              <a:t>Nghe lại lần 2 nhún nhịp nhàng trái, phải.</a:t>
            </a:r>
            <a:endParaRPr lang="en-US" sz="3200">
              <a:effectLst/>
              <a:latin typeface="Times New Roman"/>
              <a:ea typeface="Calibri"/>
            </a:endParaRPr>
          </a:p>
        </p:txBody>
      </p:sp>
      <p:pic>
        <p:nvPicPr>
          <p:cNvPr id="10" name="NGHE NHAC NGAY HE UOC MO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444208" y="2708920"/>
            <a:ext cx="609600" cy="609600"/>
          </a:xfrm>
          <a:prstGeom prst="rect">
            <a:avLst/>
          </a:prstGeom>
        </p:spPr>
      </p:pic>
    </p:spTree>
    <p:extLst>
      <p:ext uri="{BB962C8B-B14F-4D97-AF65-F5344CB8AC3E}">
        <p14:creationId xmlns:p14="http://schemas.microsoft.com/office/powerpoint/2010/main" val="11565960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594"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001840" y="1598804"/>
            <a:ext cx="5168381" cy="2554545"/>
          </a:xfrm>
          <a:prstGeom prst="rect">
            <a:avLst/>
          </a:prstGeom>
        </p:spPr>
        <p:txBody>
          <a:bodyPr wrap="square">
            <a:spAutoFit/>
          </a:bodyPr>
          <a:lstStyle/>
          <a:p>
            <a:pPr algn="just"/>
            <a:r>
              <a:rPr lang="en-US" sz="3200" dirty="0">
                <a:solidFill>
                  <a:prstClr val="black"/>
                </a:solidFill>
                <a:latin typeface="Times New Roman"/>
                <a:ea typeface="Calibri"/>
              </a:rPr>
              <a:t>– GV chia </a:t>
            </a:r>
            <a:r>
              <a:rPr lang="en-US" sz="3200" dirty="0" err="1">
                <a:solidFill>
                  <a:prstClr val="black"/>
                </a:solidFill>
                <a:latin typeface="Times New Roman"/>
                <a:ea typeface="Calibri"/>
              </a:rPr>
              <a:t>nhóm</a:t>
            </a:r>
            <a:r>
              <a:rPr lang="en-US" sz="3200" dirty="0">
                <a:solidFill>
                  <a:prstClr val="black"/>
                </a:solidFill>
                <a:latin typeface="Times New Roman"/>
                <a:ea typeface="Calibri"/>
              </a:rPr>
              <a:t> </a:t>
            </a:r>
            <a:r>
              <a:rPr lang="en-US" sz="3200" dirty="0" err="1">
                <a:solidFill>
                  <a:prstClr val="black"/>
                </a:solidFill>
                <a:latin typeface="Times New Roman"/>
                <a:ea typeface="Calibri"/>
              </a:rPr>
              <a:t>hát</a:t>
            </a:r>
            <a:r>
              <a:rPr lang="en-US" sz="3200" dirty="0">
                <a:solidFill>
                  <a:prstClr val="black"/>
                </a:solidFill>
                <a:latin typeface="Times New Roman"/>
                <a:ea typeface="Calibri"/>
              </a:rPr>
              <a:t> </a:t>
            </a:r>
            <a:r>
              <a:rPr lang="en-US" sz="3200" dirty="0" err="1">
                <a:solidFill>
                  <a:prstClr val="black"/>
                </a:solidFill>
                <a:latin typeface="Times New Roman"/>
                <a:ea typeface="Calibri"/>
              </a:rPr>
              <a:t>nối</a:t>
            </a:r>
            <a:r>
              <a:rPr lang="en-US" sz="3200" dirty="0">
                <a:solidFill>
                  <a:prstClr val="black"/>
                </a:solidFill>
                <a:latin typeface="Times New Roman"/>
                <a:ea typeface="Calibri"/>
              </a:rPr>
              <a:t> </a:t>
            </a:r>
            <a:r>
              <a:rPr lang="en-US" sz="3200" dirty="0" err="1">
                <a:solidFill>
                  <a:prstClr val="black"/>
                </a:solidFill>
                <a:latin typeface="Times New Roman"/>
                <a:ea typeface="Calibri"/>
              </a:rPr>
              <a:t>tiếp</a:t>
            </a:r>
            <a:r>
              <a:rPr lang="en-US" sz="3200" dirty="0">
                <a:solidFill>
                  <a:prstClr val="black"/>
                </a:solidFill>
                <a:latin typeface="Times New Roman"/>
                <a:ea typeface="Calibri"/>
              </a:rPr>
              <a:t>:</a:t>
            </a:r>
          </a:p>
          <a:p>
            <a:pPr algn="just"/>
            <a:r>
              <a:rPr lang="en-US" sz="3200" dirty="0">
                <a:solidFill>
                  <a:prstClr val="black"/>
                </a:solidFill>
                <a:latin typeface="Times New Roman"/>
                <a:ea typeface="Calibri"/>
              </a:rPr>
              <a:t>+</a:t>
            </a:r>
            <a:r>
              <a:rPr lang="en-US" sz="3200" dirty="0" err="1">
                <a:solidFill>
                  <a:prstClr val="black"/>
                </a:solidFill>
                <a:latin typeface="Times New Roman"/>
                <a:ea typeface="Calibri"/>
              </a:rPr>
              <a:t>Nhóm</a:t>
            </a:r>
            <a:r>
              <a:rPr lang="en-US" sz="3200" dirty="0">
                <a:solidFill>
                  <a:prstClr val="black"/>
                </a:solidFill>
                <a:latin typeface="Times New Roman"/>
                <a:ea typeface="Calibri"/>
              </a:rPr>
              <a:t> 1 </a:t>
            </a:r>
            <a:r>
              <a:rPr lang="en-US" sz="3200" dirty="0" err="1">
                <a:solidFill>
                  <a:prstClr val="black"/>
                </a:solidFill>
                <a:latin typeface="Times New Roman"/>
                <a:ea typeface="Calibri"/>
              </a:rPr>
              <a:t>hát</a:t>
            </a:r>
            <a:r>
              <a:rPr lang="en-US" sz="3200" dirty="0">
                <a:solidFill>
                  <a:prstClr val="black"/>
                </a:solidFill>
                <a:latin typeface="Times New Roman"/>
                <a:ea typeface="Calibri"/>
              </a:rPr>
              <a:t> </a:t>
            </a:r>
            <a:r>
              <a:rPr lang="en-US" sz="3200" dirty="0" err="1">
                <a:solidFill>
                  <a:prstClr val="black"/>
                </a:solidFill>
                <a:latin typeface="Times New Roman"/>
                <a:ea typeface="Calibri"/>
              </a:rPr>
              <a:t>câu</a:t>
            </a:r>
            <a:r>
              <a:rPr lang="en-US" sz="3200" dirty="0">
                <a:solidFill>
                  <a:prstClr val="black"/>
                </a:solidFill>
                <a:latin typeface="Times New Roman"/>
                <a:ea typeface="Calibri"/>
              </a:rPr>
              <a:t> 1.</a:t>
            </a:r>
          </a:p>
          <a:p>
            <a:pPr algn="just"/>
            <a:r>
              <a:rPr lang="en-US" sz="3200" dirty="0">
                <a:solidFill>
                  <a:prstClr val="black"/>
                </a:solidFill>
                <a:latin typeface="Times New Roman"/>
                <a:ea typeface="Calibri"/>
              </a:rPr>
              <a:t>+</a:t>
            </a:r>
            <a:r>
              <a:rPr lang="en-US" sz="3200" dirty="0" err="1">
                <a:solidFill>
                  <a:prstClr val="black"/>
                </a:solidFill>
                <a:latin typeface="Times New Roman"/>
                <a:ea typeface="Calibri"/>
              </a:rPr>
              <a:t>Nhóm</a:t>
            </a:r>
            <a:r>
              <a:rPr lang="en-US" sz="3200" dirty="0">
                <a:solidFill>
                  <a:prstClr val="black"/>
                </a:solidFill>
                <a:latin typeface="Times New Roman"/>
                <a:ea typeface="Calibri"/>
              </a:rPr>
              <a:t> 2 </a:t>
            </a:r>
            <a:r>
              <a:rPr lang="en-US" sz="3200" dirty="0" err="1">
                <a:solidFill>
                  <a:prstClr val="black"/>
                </a:solidFill>
                <a:latin typeface="Times New Roman"/>
                <a:ea typeface="Calibri"/>
              </a:rPr>
              <a:t>hát</a:t>
            </a:r>
            <a:r>
              <a:rPr lang="en-US" sz="3200" dirty="0">
                <a:solidFill>
                  <a:prstClr val="black"/>
                </a:solidFill>
                <a:latin typeface="Times New Roman"/>
                <a:ea typeface="Calibri"/>
              </a:rPr>
              <a:t> </a:t>
            </a:r>
            <a:r>
              <a:rPr lang="en-US" sz="3200" dirty="0" err="1">
                <a:solidFill>
                  <a:prstClr val="black"/>
                </a:solidFill>
                <a:latin typeface="Times New Roman"/>
                <a:ea typeface="Calibri"/>
              </a:rPr>
              <a:t>câu</a:t>
            </a:r>
            <a:r>
              <a:rPr lang="en-US" sz="3200" dirty="0">
                <a:solidFill>
                  <a:prstClr val="black"/>
                </a:solidFill>
                <a:latin typeface="Times New Roman"/>
                <a:ea typeface="Calibri"/>
              </a:rPr>
              <a:t> 2.</a:t>
            </a:r>
          </a:p>
          <a:p>
            <a:pPr algn="just"/>
            <a:r>
              <a:rPr lang="en-US" sz="3200" dirty="0">
                <a:solidFill>
                  <a:prstClr val="black"/>
                </a:solidFill>
                <a:latin typeface="Times New Roman"/>
                <a:ea typeface="Calibri"/>
              </a:rPr>
              <a:t>+</a:t>
            </a:r>
            <a:r>
              <a:rPr lang="en-US" sz="3200" dirty="0" err="1">
                <a:solidFill>
                  <a:prstClr val="black"/>
                </a:solidFill>
                <a:latin typeface="Times New Roman"/>
                <a:ea typeface="Calibri"/>
              </a:rPr>
              <a:t>Nhóm</a:t>
            </a:r>
            <a:r>
              <a:rPr lang="en-US" sz="3200" dirty="0">
                <a:solidFill>
                  <a:prstClr val="black"/>
                </a:solidFill>
                <a:latin typeface="Times New Roman"/>
                <a:ea typeface="Calibri"/>
              </a:rPr>
              <a:t> 3 </a:t>
            </a:r>
            <a:r>
              <a:rPr lang="en-US" sz="3200" dirty="0" err="1">
                <a:solidFill>
                  <a:prstClr val="black"/>
                </a:solidFill>
                <a:latin typeface="Times New Roman"/>
                <a:ea typeface="Calibri"/>
              </a:rPr>
              <a:t>hát</a:t>
            </a:r>
            <a:r>
              <a:rPr lang="en-US" sz="3200" dirty="0">
                <a:solidFill>
                  <a:prstClr val="black"/>
                </a:solidFill>
                <a:latin typeface="Times New Roman"/>
                <a:ea typeface="Calibri"/>
              </a:rPr>
              <a:t> </a:t>
            </a:r>
            <a:r>
              <a:rPr lang="en-US" sz="3200" dirty="0" err="1">
                <a:solidFill>
                  <a:prstClr val="black"/>
                </a:solidFill>
                <a:latin typeface="Times New Roman"/>
                <a:ea typeface="Calibri"/>
              </a:rPr>
              <a:t>câu</a:t>
            </a:r>
            <a:r>
              <a:rPr lang="en-US" sz="3200" dirty="0">
                <a:solidFill>
                  <a:prstClr val="black"/>
                </a:solidFill>
                <a:latin typeface="Times New Roman"/>
                <a:ea typeface="Calibri"/>
              </a:rPr>
              <a:t> 3.</a:t>
            </a:r>
          </a:p>
          <a:p>
            <a:pPr algn="just"/>
            <a:r>
              <a:rPr lang="en-US" sz="3200" dirty="0">
                <a:solidFill>
                  <a:prstClr val="black"/>
                </a:solidFill>
                <a:latin typeface="Times New Roman"/>
                <a:ea typeface="Calibri"/>
              </a:rPr>
              <a:t>+</a:t>
            </a:r>
            <a:r>
              <a:rPr lang="en-US" sz="3200" dirty="0" err="1">
                <a:solidFill>
                  <a:prstClr val="black"/>
                </a:solidFill>
                <a:latin typeface="Times New Roman"/>
                <a:ea typeface="Calibri"/>
              </a:rPr>
              <a:t>Câu</a:t>
            </a:r>
            <a:r>
              <a:rPr lang="en-US" sz="3200" dirty="0">
                <a:solidFill>
                  <a:prstClr val="black"/>
                </a:solidFill>
                <a:latin typeface="Times New Roman"/>
                <a:ea typeface="Calibri"/>
              </a:rPr>
              <a:t> 4 </a:t>
            </a:r>
            <a:r>
              <a:rPr lang="en-US" sz="3200" dirty="0" err="1">
                <a:solidFill>
                  <a:prstClr val="black"/>
                </a:solidFill>
                <a:latin typeface="Times New Roman"/>
                <a:ea typeface="Calibri"/>
              </a:rPr>
              <a:t>cả</a:t>
            </a:r>
            <a:r>
              <a:rPr lang="en-US" sz="3200" dirty="0">
                <a:solidFill>
                  <a:prstClr val="black"/>
                </a:solidFill>
                <a:latin typeface="Times New Roman"/>
                <a:ea typeface="Calibri"/>
              </a:rPr>
              <a:t> 3 </a:t>
            </a:r>
            <a:r>
              <a:rPr lang="en-US" sz="3200" dirty="0" err="1">
                <a:solidFill>
                  <a:prstClr val="black"/>
                </a:solidFill>
                <a:latin typeface="Times New Roman"/>
                <a:ea typeface="Calibri"/>
              </a:rPr>
              <a:t>nhóm</a:t>
            </a:r>
            <a:r>
              <a:rPr lang="en-US" sz="3200" dirty="0">
                <a:solidFill>
                  <a:prstClr val="black"/>
                </a:solidFill>
                <a:latin typeface="Times New Roman"/>
                <a:ea typeface="Calibri"/>
              </a:rPr>
              <a:t> </a:t>
            </a:r>
            <a:r>
              <a:rPr lang="en-US" sz="3200" dirty="0" err="1">
                <a:solidFill>
                  <a:prstClr val="black"/>
                </a:solidFill>
                <a:latin typeface="Times New Roman"/>
                <a:ea typeface="Calibri"/>
              </a:rPr>
              <a:t>cùng</a:t>
            </a:r>
            <a:r>
              <a:rPr lang="en-US" sz="3200" dirty="0">
                <a:solidFill>
                  <a:prstClr val="black"/>
                </a:solidFill>
                <a:latin typeface="Times New Roman"/>
                <a:ea typeface="Calibri"/>
              </a:rPr>
              <a:t> </a:t>
            </a:r>
            <a:r>
              <a:rPr lang="en-US" sz="3200" dirty="0" err="1">
                <a:solidFill>
                  <a:prstClr val="black"/>
                </a:solidFill>
                <a:latin typeface="Times New Roman"/>
                <a:ea typeface="Calibri"/>
              </a:rPr>
              <a:t>hát</a:t>
            </a:r>
            <a:r>
              <a:rPr lang="en-US" sz="3200" dirty="0">
                <a:solidFill>
                  <a:prstClr val="black"/>
                </a:solidFill>
                <a:latin typeface="Times New Roman"/>
                <a:ea typeface="Calibri"/>
              </a:rPr>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5226" y="4644100"/>
            <a:ext cx="5541528" cy="2228142"/>
          </a:xfrm>
          <a:prstGeom prst="rect">
            <a:avLst/>
          </a:prstGeom>
        </p:spPr>
      </p:pic>
      <p:pic>
        <p:nvPicPr>
          <p:cNvPr id="6" name="Picture 2" descr="Ảnh động gif chim đẹp - Ảnh gif động vật"/>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65830" y="3284984"/>
            <a:ext cx="1078462" cy="85592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788024" y="-1"/>
            <a:ext cx="4355976" cy="1015663"/>
          </a:xfrm>
          <a:prstGeom prst="rect">
            <a:avLst/>
          </a:prstGeom>
        </p:spPr>
        <p:txBody>
          <a:bodyPr wrap="square">
            <a:spAutoFit/>
          </a:bodyPr>
          <a:lstStyle/>
          <a:p>
            <a:pPr algn="just">
              <a:lnSpc>
                <a:spcPct val="150000"/>
              </a:lnSpc>
              <a:spcAft>
                <a:spcPts val="0"/>
              </a:spcAft>
            </a:pPr>
            <a:r>
              <a:rPr lang="en-US" sz="2400" b="1">
                <a:latin typeface="Times New Roman"/>
                <a:ea typeface="Arial"/>
              </a:rPr>
              <a:t>2</a:t>
            </a:r>
            <a:r>
              <a:rPr lang="en-US" sz="2400" b="1">
                <a:solidFill>
                  <a:srgbClr val="002060"/>
                </a:solidFill>
                <a:latin typeface="Times New Roman"/>
                <a:ea typeface="Arial"/>
              </a:rPr>
              <a:t>. Vận dụng – Sáng tạo</a:t>
            </a:r>
            <a:endParaRPr lang="en-US" sz="2400">
              <a:solidFill>
                <a:srgbClr val="002060"/>
              </a:solidFill>
              <a:latin typeface="Times New Roman"/>
              <a:ea typeface="Calibri"/>
            </a:endParaRPr>
          </a:p>
          <a:p>
            <a:r>
              <a:rPr lang="en-US" sz="2400" b="1">
                <a:solidFill>
                  <a:srgbClr val="002060"/>
                </a:solidFill>
                <a:latin typeface="Times New Roman"/>
                <a:ea typeface="Times New Roman"/>
              </a:rPr>
              <a:t>Biểu diễn bài hát </a:t>
            </a:r>
            <a:r>
              <a:rPr lang="en-US" sz="2400" b="1" i="1">
                <a:solidFill>
                  <a:srgbClr val="002060"/>
                </a:solidFill>
                <a:latin typeface="Times New Roman"/>
                <a:ea typeface="Times New Roman"/>
              </a:rPr>
              <a:t>Ngày hè vui</a:t>
            </a:r>
            <a:r>
              <a:rPr lang="en-US" sz="2400" b="1">
                <a:solidFill>
                  <a:srgbClr val="002060"/>
                </a:solidFill>
                <a:latin typeface="Times New Roman"/>
                <a:ea typeface="Times New Roman"/>
              </a:rPr>
              <a:t> </a:t>
            </a:r>
            <a:endParaRPr lang="en-US" sz="2400">
              <a:solidFill>
                <a:srgbClr val="002060"/>
              </a:solidFill>
            </a:endParaRPr>
          </a:p>
        </p:txBody>
      </p:sp>
      <p:sp>
        <p:nvSpPr>
          <p:cNvPr id="4" name="Rectangle 3"/>
          <p:cNvSpPr/>
          <p:nvPr/>
        </p:nvSpPr>
        <p:spPr>
          <a:xfrm>
            <a:off x="0" y="-1"/>
            <a:ext cx="3739357" cy="646331"/>
          </a:xfrm>
          <a:prstGeom prst="rect">
            <a:avLst/>
          </a:prstGeom>
        </p:spPr>
        <p:txBody>
          <a:bodyPr wrap="none">
            <a:spAutoFit/>
          </a:bodyPr>
          <a:lstStyle/>
          <a:p>
            <a:pPr lvl="0" algn="just">
              <a:lnSpc>
                <a:spcPct val="150000"/>
              </a:lnSpc>
            </a:pPr>
            <a:r>
              <a:rPr lang="en-US" sz="2400" b="1">
                <a:solidFill>
                  <a:srgbClr val="002060"/>
                </a:solidFill>
                <a:latin typeface="Times New Roman"/>
                <a:ea typeface="Arial"/>
              </a:rPr>
              <a:t>VẬN DỤNG – SÁNG TẠO</a:t>
            </a:r>
            <a:endParaRPr lang="en-US" sz="2400">
              <a:solidFill>
                <a:srgbClr val="002060"/>
              </a:solidFill>
              <a:latin typeface="Times New Roman"/>
              <a:ea typeface="Calibri"/>
            </a:endParaRPr>
          </a:p>
        </p:txBody>
      </p:sp>
    </p:spTree>
    <p:extLst>
      <p:ext uri="{BB962C8B-B14F-4D97-AF65-F5344CB8AC3E}">
        <p14:creationId xmlns:p14="http://schemas.microsoft.com/office/powerpoint/2010/main" val="1634197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197851" y="1484784"/>
            <a:ext cx="5946149" cy="1446550"/>
          </a:xfrm>
          <a:prstGeom prst="rect">
            <a:avLst/>
          </a:prstGeom>
        </p:spPr>
        <p:txBody>
          <a:bodyPr wrap="square">
            <a:spAutoFit/>
          </a:bodyPr>
          <a:lstStyle/>
          <a:p>
            <a:r>
              <a:rPr lang="en-US" sz="4400"/>
              <a:t>Ôn Hát </a:t>
            </a:r>
            <a:r>
              <a:rPr lang="en-US" sz="4400" err="1"/>
              <a:t>gõ</a:t>
            </a:r>
            <a:r>
              <a:rPr lang="en-US" sz="4400"/>
              <a:t> </a:t>
            </a:r>
            <a:r>
              <a:rPr lang="en-US" sz="4400" err="1"/>
              <a:t>đệm</a:t>
            </a:r>
            <a:r>
              <a:rPr lang="en-US" sz="4400"/>
              <a:t> theo nhịp với các hình thức </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3946" y="6521238"/>
            <a:ext cx="420054" cy="336761"/>
          </a:xfrm>
          <a:prstGeom prst="rect">
            <a:avLst/>
          </a:prstGeom>
        </p:spPr>
      </p:pic>
      <p:pic>
        <p:nvPicPr>
          <p:cNvPr id="9" name="ngay he vui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170925" y="3123827"/>
            <a:ext cx="609600" cy="6096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51872" y="4509121"/>
            <a:ext cx="5541528" cy="2228142"/>
          </a:xfrm>
          <a:prstGeom prst="rect">
            <a:avLst/>
          </a:prstGeom>
        </p:spPr>
      </p:pic>
      <p:pic>
        <p:nvPicPr>
          <p:cNvPr id="7" name="Picture 2" descr="Ảnh động gif chim đẹp - Ảnh gif động vật"/>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65830" y="3284984"/>
            <a:ext cx="1078462" cy="855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1514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927"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3946" y="6521238"/>
            <a:ext cx="420054" cy="336761"/>
          </a:xfrm>
          <a:prstGeom prst="rect">
            <a:avLst/>
          </a:prstGeom>
        </p:spPr>
      </p:pic>
      <p:pic>
        <p:nvPicPr>
          <p:cNvPr id="9" name="ngay he vui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63647" y="5690315"/>
            <a:ext cx="609600" cy="6096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89184" y="4461476"/>
            <a:ext cx="5541528" cy="2228142"/>
          </a:xfrm>
          <a:prstGeom prst="rect">
            <a:avLst/>
          </a:prstGeom>
        </p:spPr>
      </p:pic>
      <p:pic>
        <p:nvPicPr>
          <p:cNvPr id="7" name="Picture 2" descr="Ảnh động gif chim đẹp - Ảnh gif động vật"/>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65830" y="3284984"/>
            <a:ext cx="1078462" cy="85592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987823" y="980728"/>
            <a:ext cx="5946149" cy="1569660"/>
          </a:xfrm>
          <a:prstGeom prst="rect">
            <a:avLst/>
          </a:prstGeom>
        </p:spPr>
        <p:txBody>
          <a:bodyPr wrap="square">
            <a:spAutoFit/>
          </a:bodyPr>
          <a:lstStyle/>
          <a:p>
            <a:pPr algn="just">
              <a:spcAft>
                <a:spcPts val="0"/>
              </a:spcAft>
            </a:pPr>
            <a:r>
              <a:rPr lang="en-US" sz="3200">
                <a:latin typeface="Times New Roman"/>
                <a:ea typeface="Times New Roman"/>
              </a:rPr>
              <a:t> Ôn Hát và nhún chân nhịp nhàng theo nhịp điệu của bài hát, một vài động tác phụ hoạ đơn giản.</a:t>
            </a:r>
            <a:endParaRPr lang="en-US" sz="3200">
              <a:effectLst/>
              <a:latin typeface="Times New Roman"/>
              <a:ea typeface="Calibri"/>
            </a:endParaRPr>
          </a:p>
        </p:txBody>
      </p:sp>
    </p:spTree>
    <p:extLst>
      <p:ext uri="{BB962C8B-B14F-4D97-AF65-F5344CB8AC3E}">
        <p14:creationId xmlns:p14="http://schemas.microsoft.com/office/powerpoint/2010/main" val="37404657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927"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23946" y="6521238"/>
            <a:ext cx="420054" cy="336761"/>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73030" y="4576244"/>
            <a:ext cx="5541528" cy="2228142"/>
          </a:xfrm>
          <a:prstGeom prst="rect">
            <a:avLst/>
          </a:prstGeom>
        </p:spPr>
      </p:pic>
      <p:pic>
        <p:nvPicPr>
          <p:cNvPr id="7" name="Picture 2" descr="Ảnh động gif chim đẹp - Ảnh gif động vật"/>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65830" y="3284984"/>
            <a:ext cx="1078462" cy="85592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a:spLocks noChangeArrowheads="1"/>
          </p:cNvSpPr>
          <p:nvPr/>
        </p:nvSpPr>
        <p:spPr bwMode="auto">
          <a:xfrm>
            <a:off x="899592" y="-1"/>
            <a:ext cx="816074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sz="2800">
                <a:latin typeface="Times New Roman" pitchFamily="18" charset="0"/>
                <a:ea typeface="Times New Roman" pitchFamily="18" charset="0"/>
                <a:cs typeface="Times New Roman" pitchFamily="18" charset="0"/>
              </a:rPr>
              <a:t>Ôn </a:t>
            </a:r>
            <a:r>
              <a:rPr kumimoji="0" lang="en-US" sz="28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gõ trai-en-go vào bài Ngày hè vui theo hình</a:t>
            </a:r>
            <a:r>
              <a:rPr kumimoji="0" lang="en-US" sz="2800" b="0" i="0" u="none" strike="noStrike" cap="none" normalizeH="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tiết tấu 2 học</a:t>
            </a:r>
            <a:r>
              <a:rPr kumimoji="0" lang="en-US" sz="2800" b="0" i="0" u="none" strike="noStrike" cap="none" normalizeH="0">
                <a:ln>
                  <a:noFill/>
                </a:ln>
                <a:solidFill>
                  <a:schemeClr val="tx1"/>
                </a:solidFill>
                <a:effectLst/>
                <a:latin typeface="Times New Roman" pitchFamily="18" charset="0"/>
                <a:ea typeface="Times New Roman" pitchFamily="18" charset="0"/>
                <a:cs typeface="Times New Roman" pitchFamily="18" charset="0"/>
              </a:rPr>
              <a:t> tiết trước</a:t>
            </a:r>
            <a:r>
              <a:rPr kumimoji="0" lang="en-US" sz="28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t>  với các hình thức</a:t>
            </a:r>
            <a:endParaRPr kumimoji="0" lang="en-US" sz="2800" b="0" i="0" u="none" strike="noStrike" cap="none" normalizeH="0" baseline="0">
              <a:ln>
                <a:noFill/>
              </a:ln>
              <a:solidFill>
                <a:schemeClr val="tx1"/>
              </a:solidFill>
              <a:effectLst/>
              <a:latin typeface="Arial" pitchFamily="34" charset="0"/>
              <a:cs typeface="Arial" pitchFamily="34" charset="0"/>
            </a:endParaRPr>
          </a:p>
        </p:txBody>
      </p:sp>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5536" y="1268760"/>
            <a:ext cx="8540103" cy="3384376"/>
          </a:xfrm>
          <a:prstGeom prst="rect">
            <a:avLst/>
          </a:prstGeom>
        </p:spPr>
      </p:pic>
      <p:pic>
        <p:nvPicPr>
          <p:cNvPr id="18" name="ngay he vui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7452320" y="5506500"/>
            <a:ext cx="609600" cy="609600"/>
          </a:xfrm>
          <a:prstGeom prst="rect">
            <a:avLst/>
          </a:prstGeom>
        </p:spPr>
      </p:pic>
      <p:pic>
        <p:nvPicPr>
          <p:cNvPr id="14" name="GO TAM GIAC GIO - Part.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011648" y="5385515"/>
            <a:ext cx="609600" cy="609600"/>
          </a:xfrm>
          <a:prstGeom prst="rect">
            <a:avLst/>
          </a:prstGeom>
        </p:spPr>
      </p:pic>
    </p:spTree>
    <p:extLst>
      <p:ext uri="{BB962C8B-B14F-4D97-AF65-F5344CB8AC3E}">
        <p14:creationId xmlns:p14="http://schemas.microsoft.com/office/powerpoint/2010/main" val="36581843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927" fill="hold"/>
                                        <p:tgtEl>
                                          <p:spTgt spid="18"/>
                                        </p:tgtEl>
                                      </p:cBhvr>
                                    </p:cmd>
                                  </p:childTnLst>
                                </p:cTn>
                              </p:par>
                            </p:childTnLst>
                          </p:cTn>
                        </p:par>
                      </p:childTnLst>
                    </p:cTn>
                  </p:par>
                </p:childTnLst>
              </p:cTn>
              <p:nextCondLst>
                <p:cond evt="onClick" delay="0">
                  <p:tgtEl>
                    <p:spTgt spid="18"/>
                  </p:tgtEl>
                </p:cond>
              </p:nextCondLst>
            </p:seq>
            <p:audio>
              <p:cMediaNode vol="80000">
                <p:cTn id="7" fill="hold" display="0">
                  <p:stCondLst>
                    <p:cond delay="indefinite"/>
                  </p:stCondLst>
                  <p:endCondLst>
                    <p:cond evt="onStopAudio" delay="0">
                      <p:tgtEl>
                        <p:sldTgt/>
                      </p:tgtEl>
                    </p:cond>
                  </p:endCondLst>
                </p:cTn>
                <p:tgtEl>
                  <p:spTgt spid="18"/>
                </p:tgtEl>
              </p:cMediaNode>
            </p:audi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83372" fill="hold"/>
                                        <p:tgtEl>
                                          <p:spTgt spid="14"/>
                                        </p:tgtEl>
                                      </p:cBhvr>
                                    </p:cmd>
                                  </p:childTnLst>
                                </p:cTn>
                              </p:par>
                            </p:childTnLst>
                          </p:cTn>
                        </p:par>
                      </p:childTnLst>
                    </p:cTn>
                  </p:par>
                </p:childTnLst>
              </p:cTn>
              <p:nextCondLst>
                <p:cond evt="onClick" delay="0">
                  <p:tgtEl>
                    <p:spTgt spid="14"/>
                  </p:tgtEl>
                </p:cond>
              </p:nextCondLst>
            </p:seq>
            <p:audio>
              <p:cMediaNode vol="80000">
                <p:cTn id="13" fill="hold" display="0">
                  <p:stCondLst>
                    <p:cond delay="indefinite"/>
                  </p:stCondLst>
                  <p:endCondLst>
                    <p:cond evt="onStopAudio" delay="0">
                      <p:tgtEl>
                        <p:sldTgt/>
                      </p:tgtEl>
                    </p:cond>
                  </p:endCondLst>
                </p:cTn>
                <p:tgtEl>
                  <p:spTgt spid="1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939</TotalTime>
  <Words>455</Words>
  <Application>Microsoft Office PowerPoint</Application>
  <PresentationFormat>On-screen Show (4:3)</PresentationFormat>
  <Paragraphs>25</Paragraphs>
  <Slides>12</Slides>
  <Notes>0</Notes>
  <HiddenSlides>0</HiddenSlides>
  <MMClips>9</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Calibri</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Windows User</cp:lastModifiedBy>
  <cp:revision>165</cp:revision>
  <dcterms:created xsi:type="dcterms:W3CDTF">2021-06-23T07:33:39Z</dcterms:created>
  <dcterms:modified xsi:type="dcterms:W3CDTF">2024-05-03T10:36:45Z</dcterms:modified>
</cp:coreProperties>
</file>