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10" r:id="rId3"/>
  </p:sldMasterIdLst>
  <p:sldIdLst>
    <p:sldId id="256" r:id="rId4"/>
    <p:sldId id="299" r:id="rId5"/>
    <p:sldId id="320" r:id="rId6"/>
    <p:sldId id="321" r:id="rId7"/>
    <p:sldId id="281" r:id="rId8"/>
    <p:sldId id="420" r:id="rId9"/>
    <p:sldId id="503" r:id="rId10"/>
    <p:sldId id="506" r:id="rId11"/>
    <p:sldId id="517" r:id="rId12"/>
    <p:sldId id="322" r:id="rId13"/>
    <p:sldId id="319" r:id="rId14"/>
    <p:sldId id="323" r:id="rId15"/>
    <p:sldId id="324" r:id="rId16"/>
    <p:sldId id="507" r:id="rId17"/>
    <p:sldId id="519" r:id="rId18"/>
    <p:sldId id="518" r:id="rId19"/>
    <p:sldId id="520" r:id="rId20"/>
    <p:sldId id="509" r:id="rId21"/>
    <p:sldId id="510" r:id="rId22"/>
    <p:sldId id="511" r:id="rId23"/>
    <p:sldId id="479" r:id="rId24"/>
    <p:sldId id="2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3469" autoAdjust="0"/>
  </p:normalViewPr>
  <p:slideViewPr>
    <p:cSldViewPr>
      <p:cViewPr varScale="1">
        <p:scale>
          <a:sx n="41" d="100"/>
          <a:sy n="41" d="100"/>
        </p:scale>
        <p:origin x="38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54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32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88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6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90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65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54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4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60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78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0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509AA-114B-43ED-9CF4-6F1A6EBD38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97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F7C4F-A1A2-4068-A6A8-39EB746034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97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3612E-541C-447B-AB69-B2D23321F7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88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4B1C0-44DB-428E-AAD8-67A9C6F996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63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12804-1172-4555-AB00-1BE41FB655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74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E67AA-D287-4B27-BBDE-407D3FF7B7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102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5F5D5-8F67-4387-9642-E8E1BE13E3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1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A8641-6A95-4013-A030-A9840A7CB6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9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7FB78-98A2-4E3C-86EA-5C5B66C6ED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90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2FE1B-6EB6-42E7-AF74-30F66EB9AE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58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9898A-D084-4D05-9D89-E511A1DA77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3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44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media" Target="../media/media4.mp3"/><Relationship Id="rId7" Type="http://schemas.openxmlformats.org/officeDocument/2006/relationships/image" Target="../media/image3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4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2.png"/><Relationship Id="rId5" Type="http://schemas.openxmlformats.org/officeDocument/2006/relationships/image" Target="../media/image38.pn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2.png"/><Relationship Id="rId5" Type="http://schemas.openxmlformats.org/officeDocument/2006/relationships/image" Target="../media/image38.pn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2.png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9.pn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2.png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9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2.png"/><Relationship Id="rId5" Type="http://schemas.openxmlformats.org/officeDocument/2006/relationships/image" Target="../media/image38.pn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8.png"/><Relationship Id="rId5" Type="http://schemas.openxmlformats.org/officeDocument/2006/relationships/image" Target="../media/image40.pn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25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11" Type="http://schemas.openxmlformats.org/officeDocument/2006/relationships/image" Target="../media/image10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099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7"/>
            <a:ext cx="12192000" cy="51480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83632" y="706321"/>
            <a:ext cx="8649288" cy="4997576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Chào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mừng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quý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thầy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cô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các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bạn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học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sinh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đến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tiết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âm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nhạc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99392"/>
            <a:ext cx="826192" cy="826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797" y="6284165"/>
            <a:ext cx="236963" cy="189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5905162"/>
            <a:ext cx="858120" cy="7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834" y="1425134"/>
            <a:ext cx="6771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Ôn bài hát với các hình thức: Lớp, tổ, ca nhân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3" y="2636912"/>
            <a:ext cx="236963" cy="189976"/>
          </a:xfrm>
          <a:prstGeom prst="rect">
            <a:avLst/>
          </a:prstGeom>
        </p:spPr>
      </p:pic>
      <p:pic>
        <p:nvPicPr>
          <p:cNvPr id="9" name="TRAG TRAI VV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77582" y="5661248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83832" y="492092"/>
            <a:ext cx="7128792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65100" algn="l"/>
              </a:tabLst>
            </a:pPr>
            <a:r>
              <a:rPr lang="en-US" b="1">
                <a:latin typeface="Times New Roman"/>
                <a:ea typeface="Arial"/>
              </a:rPr>
              <a:t>  Ôn tập bài hát </a:t>
            </a:r>
            <a:r>
              <a:rPr lang="en-US" b="1" i="1">
                <a:latin typeface="Times New Roman"/>
                <a:ea typeface="Arial"/>
              </a:rPr>
              <a:t>Trang trại vui vẻ</a:t>
            </a:r>
          </a:p>
          <a:p>
            <a:pPr algn="just">
              <a:lnSpc>
                <a:spcPct val="150000"/>
              </a:lnSpc>
              <a:tabLst>
                <a:tab pos="165100" algn="l"/>
              </a:tabLst>
            </a:pPr>
            <a:r>
              <a:rPr lang="en-US" b="1">
                <a:latin typeface="Times New Roman"/>
                <a:ea typeface="Times New Roman"/>
              </a:rPr>
              <a:t>* Hát kết hợp vận động theo nhịp điệu.</a:t>
            </a:r>
            <a:endParaRPr lang="en-US"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2739" y="-230833"/>
            <a:ext cx="4857355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>
                <a:solidFill>
                  <a:srgbClr val="C00000"/>
                </a:solidFill>
                <a:latin typeface="Times New Roman"/>
                <a:ea typeface="Arial"/>
              </a:rPr>
              <a:t>THỰC HÀNH − LUYỆN TẬP</a:t>
            </a:r>
            <a:endParaRPr lang="en-US" sz="2800">
              <a:solidFill>
                <a:srgbClr val="C000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930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43536" y="63985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>
                <a:latin typeface="Times New Roman"/>
                <a:ea typeface="Calibri"/>
              </a:rPr>
              <a:t>+Nhóm 1 hát câu 1/3/5/</a:t>
            </a:r>
          </a:p>
          <a:p>
            <a:pPr algn="just"/>
            <a:r>
              <a:rPr lang="en-US" sz="2800">
                <a:latin typeface="Times New Roman"/>
                <a:ea typeface="Calibri"/>
              </a:rPr>
              <a:t>+Nhóm 2 hát câu 2/4/6/</a:t>
            </a:r>
          </a:p>
          <a:p>
            <a:pPr algn="just"/>
            <a:r>
              <a:rPr lang="en-US" sz="2800">
                <a:latin typeface="Times New Roman"/>
                <a:ea typeface="Calibri"/>
              </a:rPr>
              <a:t>+Cả lớp hat câu 7/8.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4785" y="116632"/>
            <a:ext cx="8749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Chia thành 2 nhóm hát nối tiếp đồng ca gõ đệm theo phách: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3" y="2636912"/>
            <a:ext cx="236963" cy="189976"/>
          </a:xfrm>
          <a:prstGeom prst="rect">
            <a:avLst/>
          </a:prstGeom>
        </p:spPr>
      </p:pic>
      <p:pic>
        <p:nvPicPr>
          <p:cNvPr id="9" name="TRAG TRAI VV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19592" y="56060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0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3" y="2636912"/>
            <a:ext cx="236963" cy="189976"/>
          </a:xfrm>
          <a:prstGeom prst="rect">
            <a:avLst/>
          </a:prstGeom>
        </p:spPr>
      </p:pic>
      <p:pic>
        <p:nvPicPr>
          <p:cNvPr id="9" name="TRAG TRAI VV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19592" y="5606008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14539" y="523220"/>
            <a:ext cx="8032135" cy="1624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"/>
              </a:lnSpc>
            </a:pPr>
            <a:r>
              <a:rPr lang="en-US">
                <a:latin typeface="Times New Roman"/>
                <a:ea typeface="Times New Roman"/>
                <a:cs typeface="Arial"/>
              </a:rPr>
              <a:t> </a:t>
            </a:r>
            <a:endParaRPr lang="en-US">
              <a:ea typeface="Calibri"/>
              <a:cs typeface="Arial"/>
            </a:endParaRPr>
          </a:p>
          <a:p>
            <a:pPr lvl="1">
              <a:lnSpc>
                <a:spcPct val="104000"/>
              </a:lnSpc>
              <a:tabLst>
                <a:tab pos="355600" algn="l"/>
              </a:tabLst>
            </a:pPr>
            <a:r>
              <a:rPr lang="en-US" sz="2400">
                <a:latin typeface="Times New Roman"/>
                <a:ea typeface="Times New Roman"/>
                <a:cs typeface="Arial"/>
              </a:rPr>
              <a:t>  Câu </a:t>
            </a:r>
            <a:r>
              <a:rPr lang="en-US" sz="2400" i="1">
                <a:latin typeface="Times New Roman"/>
                <a:ea typeface="Times New Roman"/>
                <a:cs typeface="Arial"/>
              </a:rPr>
              <a:t>Hôm nay em về thăm trang trại</a:t>
            </a:r>
            <a:r>
              <a:rPr lang="en-US" sz="2400">
                <a:latin typeface="Times New Roman"/>
                <a:ea typeface="Times New Roman"/>
                <a:cs typeface="Arial"/>
              </a:rPr>
              <a:t>, HS có thể giậm chân     và vung tay tựa như đang bước đi.</a:t>
            </a:r>
            <a:endParaRPr lang="en-US" sz="2400">
              <a:ea typeface="Calibri"/>
              <a:cs typeface="Arial"/>
            </a:endParaRPr>
          </a:p>
          <a:p>
            <a:pPr>
              <a:lnSpc>
                <a:spcPts val="5"/>
              </a:lnSpc>
            </a:pPr>
            <a:r>
              <a:rPr lang="en-US" sz="2400">
                <a:latin typeface="Times New Roman"/>
                <a:ea typeface="Times New Roman"/>
                <a:cs typeface="Arial"/>
              </a:rPr>
              <a:t> </a:t>
            </a:r>
            <a:endParaRPr lang="en-US" sz="2400">
              <a:ea typeface="Calibri"/>
              <a:cs typeface="Arial"/>
            </a:endParaRPr>
          </a:p>
          <a:p>
            <a:pPr lvl="1">
              <a:tabLst>
                <a:tab pos="355600" algn="l"/>
              </a:tabLst>
            </a:pPr>
            <a:r>
              <a:rPr lang="en-US" sz="2400">
                <a:latin typeface="Times New Roman"/>
                <a:ea typeface="Times New Roman"/>
                <a:cs typeface="Arial"/>
              </a:rPr>
              <a:t>  Câu </a:t>
            </a:r>
            <a:r>
              <a:rPr lang="en-US" sz="2400" i="1">
                <a:latin typeface="Times New Roman"/>
                <a:ea typeface="Times New Roman"/>
                <a:cs typeface="Arial"/>
              </a:rPr>
              <a:t>i ai i ai ô,</a:t>
            </a:r>
            <a:r>
              <a:rPr lang="en-US" sz="2400">
                <a:latin typeface="Times New Roman"/>
                <a:ea typeface="Times New Roman"/>
                <a:cs typeface="Arial"/>
              </a:rPr>
              <a:t> HS đưa hai bàn tay lên miệng giả làm loa.</a:t>
            </a:r>
          </a:p>
          <a:p>
            <a:pPr lvl="1">
              <a:tabLst>
                <a:tab pos="355600" algn="l"/>
              </a:tabLst>
            </a:pPr>
            <a:r>
              <a:rPr lang="en-US" sz="2400">
                <a:latin typeface="Times New Roman"/>
                <a:ea typeface="Calibri"/>
                <a:cs typeface="Arial"/>
              </a:rPr>
              <a:t>- Chân nhún nhịp nhàng theo nhịp</a:t>
            </a:r>
            <a:endParaRPr lang="en-US" sz="2400"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1504" y="0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HD HS vừa hát vừa làm động tác minh hoạ cho lời bài hát:</a:t>
            </a:r>
            <a:endParaRPr lang="en-US" sz="2800">
              <a:solidFill>
                <a:prstClr val="black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491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1-06-14_11154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052736"/>
            <a:ext cx="5616624" cy="542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7369" y="836712"/>
            <a:ext cx="576063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– Chia </a:t>
            </a:r>
            <a:r>
              <a:rPr lang="en-US" sz="2000" dirty="0" err="1"/>
              <a:t>thành</a:t>
            </a:r>
            <a:r>
              <a:rPr lang="en-US" sz="2000" dirty="0"/>
              <a:t> 3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4: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thoả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giấy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con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nuôi</a:t>
            </a:r>
            <a:r>
              <a:rPr lang="en-US" sz="2000" dirty="0"/>
              <a:t>,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thú</a:t>
            </a:r>
            <a:r>
              <a:rPr lang="en-US" sz="2000" dirty="0"/>
              <a:t> </a:t>
            </a:r>
            <a:r>
              <a:rPr lang="en-US" sz="2000" dirty="0" err="1"/>
              <a:t>rừng</a:t>
            </a:r>
            <a:r>
              <a:rPr lang="en-US" sz="2000" dirty="0"/>
              <a:t> hay </a:t>
            </a:r>
            <a:r>
              <a:rPr lang="en-US" sz="2000" dirty="0" err="1"/>
              <a:t>các</a:t>
            </a:r>
            <a:r>
              <a:rPr lang="en-US" sz="2000" dirty="0"/>
              <a:t> con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sống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(</a:t>
            </a:r>
            <a:r>
              <a:rPr lang="en-US" sz="2000" dirty="0" err="1"/>
              <a:t>trừ</a:t>
            </a:r>
            <a:r>
              <a:rPr lang="en-US" sz="2000" dirty="0"/>
              <a:t> con </a:t>
            </a:r>
            <a:r>
              <a:rPr lang="en-US" sz="2000" dirty="0" err="1"/>
              <a:t>cừu</a:t>
            </a:r>
            <a:r>
              <a:rPr lang="en-US" sz="2000" dirty="0"/>
              <a:t>, </a:t>
            </a:r>
            <a:r>
              <a:rPr lang="en-US" sz="2000" dirty="0" err="1"/>
              <a:t>vịt</a:t>
            </a:r>
            <a:r>
              <a:rPr lang="en-US" sz="2000" dirty="0"/>
              <a:t>, </a:t>
            </a:r>
            <a:r>
              <a:rPr lang="en-US" sz="2000" dirty="0" err="1"/>
              <a:t>bò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hát</a:t>
            </a:r>
            <a:r>
              <a:rPr lang="en-US" sz="2000" dirty="0"/>
              <a:t> </a:t>
            </a:r>
            <a:r>
              <a:rPr lang="en-US" sz="2000" i="1" dirty="0"/>
              <a:t>Trang </a:t>
            </a:r>
            <a:r>
              <a:rPr lang="en-US" sz="2000" i="1" dirty="0" err="1"/>
              <a:t>trại</a:t>
            </a:r>
            <a:r>
              <a:rPr lang="en-US" sz="2000" dirty="0"/>
              <a:t> </a:t>
            </a:r>
            <a:r>
              <a:rPr lang="en-US" sz="2000" i="1" dirty="0" err="1"/>
              <a:t>vui</a:t>
            </a:r>
            <a:r>
              <a:rPr lang="en-US" sz="2000" i="1" dirty="0"/>
              <a:t> </a:t>
            </a:r>
            <a:r>
              <a:rPr lang="en-US" sz="2000" i="1" dirty="0" err="1"/>
              <a:t>vẻ</a:t>
            </a:r>
            <a:r>
              <a:rPr lang="en-US" sz="2000" dirty="0"/>
              <a:t>).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xếp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hát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con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con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hát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. </a:t>
            </a:r>
            <a:r>
              <a:rPr lang="en-US" sz="2000" dirty="0" err="1"/>
              <a:t>Cứ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vậy</a:t>
            </a:r>
            <a:r>
              <a:rPr lang="en-US" sz="2000" dirty="0"/>
              <a:t>, quay </a:t>
            </a:r>
            <a:r>
              <a:rPr lang="en-US" sz="2000" dirty="0" err="1"/>
              <a:t>vòng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.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hát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 con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hát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phạm</a:t>
            </a:r>
            <a:r>
              <a:rPr lang="en-US" sz="2000" dirty="0"/>
              <a:t> </a:t>
            </a:r>
            <a:r>
              <a:rPr lang="en-US" sz="2000" dirty="0" err="1"/>
              <a:t>quy</a:t>
            </a:r>
            <a:r>
              <a:rPr lang="en-US" sz="2000" dirty="0"/>
              <a:t>,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.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cuối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thắng</a:t>
            </a:r>
            <a:r>
              <a:rPr lang="en-US" sz="2000" dirty="0"/>
              <a:t> </a:t>
            </a:r>
            <a:r>
              <a:rPr lang="en-US" sz="2000" dirty="0" err="1"/>
              <a:t>cuộc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/>
              <a:t>GV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hát</a:t>
            </a:r>
            <a:r>
              <a:rPr lang="en-US" sz="2000" dirty="0"/>
              <a:t>: </a:t>
            </a:r>
            <a:r>
              <a:rPr lang="en-US" sz="2000" i="1" dirty="0" err="1"/>
              <a:t>Hôm</a:t>
            </a:r>
            <a:r>
              <a:rPr lang="en-US" sz="2000" i="1" dirty="0"/>
              <a:t> nay </a:t>
            </a:r>
            <a:r>
              <a:rPr lang="en-US" sz="2000" i="1" dirty="0" err="1"/>
              <a:t>em</a:t>
            </a:r>
            <a:r>
              <a:rPr lang="en-US" sz="2000" i="1" dirty="0"/>
              <a:t> </a:t>
            </a:r>
            <a:r>
              <a:rPr lang="en-US" sz="2000" i="1" dirty="0" err="1"/>
              <a:t>về</a:t>
            </a:r>
            <a:r>
              <a:rPr lang="en-US" sz="2000" i="1" dirty="0"/>
              <a:t> </a:t>
            </a:r>
            <a:r>
              <a:rPr lang="en-US" sz="2000" i="1" dirty="0" err="1"/>
              <a:t>thăm</a:t>
            </a:r>
            <a:r>
              <a:rPr lang="en-US" sz="2000" i="1" dirty="0"/>
              <a:t> </a:t>
            </a:r>
            <a:r>
              <a:rPr lang="en-US" sz="2000" i="1" dirty="0" err="1"/>
              <a:t>trang</a:t>
            </a:r>
            <a:r>
              <a:rPr lang="en-US" sz="2000" i="1" dirty="0"/>
              <a:t> </a:t>
            </a:r>
            <a:r>
              <a:rPr lang="en-US" sz="2000" i="1" dirty="0" err="1"/>
              <a:t>trại</a:t>
            </a:r>
            <a:r>
              <a:rPr lang="en-US" sz="2000" i="1" dirty="0"/>
              <a:t>,</a:t>
            </a:r>
            <a:endParaRPr lang="en-US" sz="2000" dirty="0"/>
          </a:p>
          <a:p>
            <a:r>
              <a:rPr lang="en-US" sz="2000" dirty="0" err="1"/>
              <a:t>Nhóm</a:t>
            </a:r>
            <a:r>
              <a:rPr lang="en-US" sz="2000" dirty="0"/>
              <a:t> HS…</a:t>
            </a:r>
            <a:r>
              <a:rPr lang="en-US" sz="2000" dirty="0" err="1"/>
              <a:t>hát</a:t>
            </a:r>
            <a:r>
              <a:rPr lang="en-US" sz="2000" dirty="0"/>
              <a:t>: </a:t>
            </a:r>
            <a:r>
              <a:rPr lang="en-US" sz="2000" i="1" dirty="0"/>
              <a:t>I ai </a:t>
            </a:r>
            <a:r>
              <a:rPr lang="en-US" sz="2000" i="1" dirty="0" err="1"/>
              <a:t>i</a:t>
            </a:r>
            <a:r>
              <a:rPr lang="en-US" sz="2000" i="1" dirty="0"/>
              <a:t> ai ô.</a:t>
            </a:r>
            <a:endParaRPr lang="en-US" sz="2000" dirty="0"/>
          </a:p>
          <a:p>
            <a:r>
              <a:rPr lang="en-US" sz="2000" dirty="0"/>
              <a:t>GV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hát</a:t>
            </a:r>
            <a:r>
              <a:rPr lang="en-US" sz="2000" dirty="0"/>
              <a:t>: </a:t>
            </a:r>
            <a:r>
              <a:rPr lang="en-US" sz="2000" i="1" dirty="0" err="1"/>
              <a:t>Kìa</a:t>
            </a:r>
            <a:r>
              <a:rPr lang="en-US" sz="2000" i="1" dirty="0"/>
              <a:t> </a:t>
            </a:r>
            <a:r>
              <a:rPr lang="en-US" sz="2000" i="1" dirty="0" err="1"/>
              <a:t>trong</a:t>
            </a:r>
            <a:r>
              <a:rPr lang="en-US" sz="2000" i="1" dirty="0"/>
              <a:t> </a:t>
            </a:r>
            <a:r>
              <a:rPr lang="en-US" sz="2000" i="1" dirty="0" err="1"/>
              <a:t>nông</a:t>
            </a:r>
            <a:r>
              <a:rPr lang="en-US" sz="2000" i="1" dirty="0"/>
              <a:t> </a:t>
            </a:r>
            <a:r>
              <a:rPr lang="en-US" sz="2000" i="1" dirty="0" err="1"/>
              <a:t>trang</a:t>
            </a:r>
            <a:r>
              <a:rPr lang="en-US" sz="2000" i="1" dirty="0"/>
              <a:t> </a:t>
            </a:r>
            <a:r>
              <a:rPr lang="en-US" sz="2000" i="1" dirty="0" err="1"/>
              <a:t>là</a:t>
            </a:r>
            <a:r>
              <a:rPr lang="en-US" sz="2000" i="1" dirty="0"/>
              <a:t> bao con </a:t>
            </a:r>
            <a:r>
              <a:rPr lang="en-US" sz="2000" i="1" dirty="0" err="1"/>
              <a:t>gì</a:t>
            </a:r>
            <a:r>
              <a:rPr lang="en-US" sz="2000" i="1" dirty="0"/>
              <a:t>?</a:t>
            </a:r>
            <a:endParaRPr lang="en-US" sz="2000" dirty="0"/>
          </a:p>
          <a:p>
            <a:r>
              <a:rPr lang="en-US" sz="2000" dirty="0" err="1"/>
              <a:t>Nhóm</a:t>
            </a:r>
            <a:r>
              <a:rPr lang="en-US" sz="2000" dirty="0"/>
              <a:t> HS… </a:t>
            </a:r>
            <a:r>
              <a:rPr lang="en-US" sz="2000" dirty="0" err="1"/>
              <a:t>hát</a:t>
            </a:r>
            <a:r>
              <a:rPr lang="en-US" sz="2000" dirty="0"/>
              <a:t>: </a:t>
            </a:r>
            <a:r>
              <a:rPr lang="en-US" sz="2000" i="1" dirty="0" err="1"/>
              <a:t>Kìa</a:t>
            </a:r>
            <a:r>
              <a:rPr lang="en-US" sz="2000" i="1" dirty="0"/>
              <a:t> </a:t>
            </a:r>
            <a:r>
              <a:rPr lang="en-US" sz="2000" i="1" dirty="0" err="1"/>
              <a:t>trong</a:t>
            </a:r>
            <a:r>
              <a:rPr lang="en-US" sz="2000" i="1" dirty="0"/>
              <a:t> </a:t>
            </a:r>
            <a:r>
              <a:rPr lang="en-US" sz="2000" i="1" dirty="0" err="1"/>
              <a:t>nông</a:t>
            </a:r>
            <a:r>
              <a:rPr lang="en-US" sz="2000" i="1" dirty="0"/>
              <a:t> </a:t>
            </a:r>
            <a:r>
              <a:rPr lang="en-US" sz="2000" i="1" dirty="0" err="1"/>
              <a:t>trang</a:t>
            </a:r>
            <a:r>
              <a:rPr lang="en-US" sz="2000" i="1" dirty="0"/>
              <a:t> </a:t>
            </a:r>
            <a:r>
              <a:rPr lang="en-US" sz="2000" i="1" dirty="0" err="1"/>
              <a:t>là</a:t>
            </a:r>
            <a:r>
              <a:rPr lang="en-US" sz="2000" i="1" dirty="0"/>
              <a:t> bao con </a:t>
            </a:r>
            <a:r>
              <a:rPr lang="en-US" sz="2000" i="1" dirty="0" err="1"/>
              <a:t>gà</a:t>
            </a:r>
            <a:r>
              <a:rPr lang="en-US" sz="2000" i="1" dirty="0"/>
              <a:t>, </a:t>
            </a:r>
            <a:r>
              <a:rPr lang="en-US" sz="2000" i="1" dirty="0" err="1"/>
              <a:t>i</a:t>
            </a:r>
            <a:r>
              <a:rPr lang="en-US" sz="2000" i="1" dirty="0"/>
              <a:t> ai </a:t>
            </a:r>
            <a:r>
              <a:rPr lang="en-US" sz="2000" i="1" dirty="0" err="1"/>
              <a:t>i</a:t>
            </a:r>
            <a:r>
              <a:rPr lang="en-US" sz="2000" i="1" dirty="0"/>
              <a:t> ai ô.(Sau </a:t>
            </a:r>
            <a:r>
              <a:rPr lang="en-US" sz="2000" i="1" dirty="0" err="1"/>
              <a:t>đó</a:t>
            </a:r>
            <a:r>
              <a:rPr lang="en-US" sz="2000" i="1" dirty="0"/>
              <a:t> </a:t>
            </a:r>
            <a:r>
              <a:rPr lang="en-US" sz="2000" i="1" dirty="0" err="1"/>
              <a:t>lại</a:t>
            </a:r>
            <a:r>
              <a:rPr lang="en-US" sz="2000" i="1" dirty="0"/>
              <a:t> quay </a:t>
            </a:r>
            <a:r>
              <a:rPr lang="en-US" sz="2000" i="1" dirty="0" err="1"/>
              <a:t>lại</a:t>
            </a:r>
            <a:r>
              <a:rPr lang="en-US" sz="2000" i="1" dirty="0"/>
              <a:t> </a:t>
            </a:r>
            <a:r>
              <a:rPr lang="en-US" sz="2000" i="1" dirty="0" err="1"/>
              <a:t>thực</a:t>
            </a:r>
            <a:r>
              <a:rPr lang="en-US" sz="2000" i="1" dirty="0"/>
              <a:t> </a:t>
            </a:r>
            <a:r>
              <a:rPr lang="en-US" sz="2000" i="1" dirty="0" err="1"/>
              <a:t>hiện</a:t>
            </a:r>
            <a:r>
              <a:rPr lang="en-US" sz="2000" i="1" dirty="0"/>
              <a:t> </a:t>
            </a:r>
            <a:r>
              <a:rPr lang="en-US" sz="2000" i="1" dirty="0" err="1"/>
              <a:t>với</a:t>
            </a:r>
            <a:r>
              <a:rPr lang="en-US" sz="2000" i="1" dirty="0"/>
              <a:t> </a:t>
            </a:r>
            <a:r>
              <a:rPr lang="en-US" sz="2000" i="1" dirty="0" err="1"/>
              <a:t>tổ</a:t>
            </a:r>
            <a:r>
              <a:rPr lang="en-US" sz="2000" i="1" dirty="0"/>
              <a:t> 2,3)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575720" y="-86618"/>
            <a:ext cx="4572000" cy="8735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tabLst>
                <a:tab pos="355600" algn="l"/>
              </a:tabLst>
            </a:pPr>
            <a:r>
              <a:rPr lang="en-US" b="1">
                <a:solidFill>
                  <a:srgbClr val="FC330E"/>
                </a:solidFill>
                <a:latin typeface="Arial"/>
                <a:ea typeface="Arial"/>
              </a:rPr>
              <a:t>              VẬN DỤNG – SÁNG TẠO</a:t>
            </a:r>
            <a:endParaRPr lang="en-US"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</a:pPr>
            <a:r>
              <a:rPr lang="en-US" b="1">
                <a:latin typeface="Times New Roman"/>
                <a:ea typeface="Times New Roman"/>
                <a:cs typeface="Arial"/>
              </a:rPr>
              <a:t>* Hát đối đáp theo bài </a:t>
            </a:r>
            <a:r>
              <a:rPr lang="en-US" b="1" i="1">
                <a:latin typeface="Times New Roman"/>
                <a:ea typeface="Times New Roman"/>
                <a:cs typeface="Arial"/>
              </a:rPr>
              <a:t>Trang trại vui vẻ</a:t>
            </a:r>
            <a:r>
              <a:rPr lang="en-US" b="1">
                <a:latin typeface="Times New Roman"/>
                <a:ea typeface="Times New Roman"/>
                <a:cs typeface="Arial"/>
              </a:rPr>
              <a:t>.</a:t>
            </a:r>
            <a:endParaRPr lang="en-US">
              <a:latin typeface="Times New Roman"/>
              <a:ea typeface="Calibri"/>
            </a:endParaRPr>
          </a:p>
        </p:txBody>
      </p:sp>
      <p:pic>
        <p:nvPicPr>
          <p:cNvPr id="2" name="1GIAI DIEU HOI PHAN DOI DAP TRAG TRAI V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39616" y="5866006"/>
            <a:ext cx="609600" cy="609600"/>
          </a:xfrm>
          <a:prstGeom prst="rect">
            <a:avLst/>
          </a:prstGeom>
        </p:spPr>
      </p:pic>
      <p:pic>
        <p:nvPicPr>
          <p:cNvPr id="3" name="2 GIAI DIEU DAP BAI TRAG TRAI VV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38152" y="58660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1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367808" y="3284984"/>
            <a:ext cx="3707774" cy="78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sz="4500" b="1" dirty="0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307" y="1063822"/>
            <a:ext cx="8371416" cy="163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2951053"/>
            <a:ext cx="3609644" cy="162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266CB2-D31D-481F-A2BC-A02CFF2F9A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6" t="27546" r="2750" b="7590"/>
          <a:stretch/>
        </p:blipFill>
        <p:spPr>
          <a:xfrm>
            <a:off x="695400" y="404664"/>
            <a:ext cx="1108923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84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124744"/>
            <a:ext cx="1116124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DOC NHAC SO 4.mp3">
            <a:hlinkClick r:id="" action="ppaction://media"/>
            <a:extLst>
              <a:ext uri="{FF2B5EF4-FFF2-40B4-BE49-F238E27FC236}">
                <a16:creationId xmlns:a16="http://schemas.microsoft.com/office/drawing/2014/main" id="{F06C087D-DDEE-4861-B324-3A55661DD7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63552" y="1340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45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72" y="1126979"/>
            <a:ext cx="11305256" cy="439248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DOC NHAC SO 4.mp3">
            <a:hlinkClick r:id="" action="ppaction://media"/>
            <a:extLst>
              <a:ext uri="{FF2B5EF4-FFF2-40B4-BE49-F238E27FC236}">
                <a16:creationId xmlns:a16="http://schemas.microsoft.com/office/drawing/2014/main" id="{F06C087D-DDEE-4861-B324-3A55661DD7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63552" y="1340768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84E775-BC2E-4B68-A145-C6CDC76C2A9A}"/>
              </a:ext>
            </a:extLst>
          </p:cNvPr>
          <p:cNvSpPr txBox="1"/>
          <p:nvPr/>
        </p:nvSpPr>
        <p:spPr>
          <a:xfrm>
            <a:off x="2673152" y="332657"/>
            <a:ext cx="270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TÊN NỐT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7DCBF02-746A-4057-93A3-495FAA9CFC8C}"/>
              </a:ext>
            </a:extLst>
          </p:cNvPr>
          <p:cNvSpPr/>
          <p:nvPr/>
        </p:nvSpPr>
        <p:spPr>
          <a:xfrm>
            <a:off x="4884318" y="2104097"/>
            <a:ext cx="504056" cy="7920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79C458-50E5-4042-B567-1602499E8449}"/>
              </a:ext>
            </a:extLst>
          </p:cNvPr>
          <p:cNvSpPr/>
          <p:nvPr/>
        </p:nvSpPr>
        <p:spPr>
          <a:xfrm>
            <a:off x="4349285" y="3896602"/>
            <a:ext cx="504056" cy="7920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DFBE0F8-F027-4793-A6BA-FF98ED401EA8}"/>
              </a:ext>
            </a:extLst>
          </p:cNvPr>
          <p:cNvSpPr/>
          <p:nvPr/>
        </p:nvSpPr>
        <p:spPr>
          <a:xfrm>
            <a:off x="10776520" y="3898015"/>
            <a:ext cx="504056" cy="7920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D3211F4-D25F-41DC-990C-4312F2C546E2}"/>
              </a:ext>
            </a:extLst>
          </p:cNvPr>
          <p:cNvSpPr/>
          <p:nvPr/>
        </p:nvSpPr>
        <p:spPr>
          <a:xfrm>
            <a:off x="10632504" y="2104097"/>
            <a:ext cx="504056" cy="7920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34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 rot="10800000" flipV="1">
            <a:off x="2135560" y="1091630"/>
            <a:ext cx="5688630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l" eaLnBrk="1" hangingPunct="1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TỪNG CÂU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83633" y="2060849"/>
            <a:ext cx="5262347" cy="60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3333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pic>
        <p:nvPicPr>
          <p:cNvPr id="16389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7" y="4352346"/>
            <a:ext cx="11233248" cy="123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6">
            <a:extLst>
              <a:ext uri="{FF2B5EF4-FFF2-40B4-BE49-F238E27FC236}">
                <a16:creationId xmlns:a16="http://schemas.microsoft.com/office/drawing/2014/main" id="{002DB9F6-AB92-4E31-B402-8394FAE5B4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2" b="42623"/>
          <a:stretch/>
        </p:blipFill>
        <p:spPr bwMode="auto">
          <a:xfrm>
            <a:off x="479376" y="2741095"/>
            <a:ext cx="1123324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DOC NHAC SO 4.mp3">
            <a:hlinkClick r:id="" action="ppaction://media"/>
            <a:extLst>
              <a:ext uri="{FF2B5EF4-FFF2-40B4-BE49-F238E27FC236}">
                <a16:creationId xmlns:a16="http://schemas.microsoft.com/office/drawing/2014/main" id="{291427B8-1D1F-4E55-9E10-667913B99B0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15.531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20485" y="164946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907647" y="188642"/>
            <a:ext cx="3828521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l" eaLnBrk="1" hangingPunct="1"/>
            <a:r>
              <a:rPr lang="en-US" sz="3000" b="1" dirty="0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46021" y="1649679"/>
            <a:ext cx="3899958" cy="60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/>
          <a:p>
            <a:pPr eaLnBrk="1" hangingPunct="1"/>
            <a:r>
              <a:rPr lang="en-US" sz="3333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pic>
        <p:nvPicPr>
          <p:cNvPr id="17413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4440287"/>
            <a:ext cx="11233248" cy="119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6">
            <a:extLst>
              <a:ext uri="{FF2B5EF4-FFF2-40B4-BE49-F238E27FC236}">
                <a16:creationId xmlns:a16="http://schemas.microsoft.com/office/drawing/2014/main" id="{C87B1983-5079-4EB2-AAC0-904BF8E83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6" b="3279"/>
          <a:stretch/>
        </p:blipFill>
        <p:spPr bwMode="auto">
          <a:xfrm>
            <a:off x="623392" y="2333855"/>
            <a:ext cx="1108923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DOC NHAC SO 4.mp3">
            <a:hlinkClick r:id="" action="ppaction://media"/>
            <a:extLst>
              <a:ext uri="{FF2B5EF4-FFF2-40B4-BE49-F238E27FC236}">
                <a16:creationId xmlns:a16="http://schemas.microsoft.com/office/drawing/2014/main" id="{42D27A30-D77E-41B6-AA44-96B2F124E94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63552" y="134076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5476" y="188641"/>
            <a:ext cx="263565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3200">
              <a:latin typeface="Times New Roman"/>
              <a:ea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9" y="6381328"/>
            <a:ext cx="236963" cy="1899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3392" y="2533911"/>
            <a:ext cx="7488832" cy="2958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i="1" dirty="0" err="1">
                <a:solidFill>
                  <a:srgbClr val="FF0000"/>
                </a:solidFill>
                <a:latin typeface="Times New Roman"/>
                <a:ea typeface="Calibri"/>
              </a:rPr>
              <a:t>Hôm</a:t>
            </a:r>
            <a:r>
              <a:rPr lang="fr-FR" sz="3200" b="1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fr-FR" sz="3200" b="1" i="1" dirty="0" err="1">
                <a:solidFill>
                  <a:srgbClr val="FF0000"/>
                </a:solidFill>
                <a:latin typeface="Times New Roman"/>
                <a:ea typeface="Calibri"/>
              </a:rPr>
              <a:t>nay</a:t>
            </a:r>
            <a:r>
              <a:rPr lang="fr-FR" sz="3200" b="1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fr-FR" sz="3200" b="1" i="1" dirty="0" err="1">
                <a:solidFill>
                  <a:srgbClr val="FF0000"/>
                </a:solidFill>
                <a:latin typeface="Times New Roman"/>
                <a:ea typeface="Calibri"/>
              </a:rPr>
              <a:t>em</a:t>
            </a:r>
            <a:r>
              <a:rPr lang="fr-FR" sz="3200" b="1" i="1" dirty="0">
                <a:solidFill>
                  <a:srgbClr val="FF0000"/>
                </a:solidFill>
                <a:latin typeface="Times New Roman"/>
                <a:ea typeface="Calibri"/>
              </a:rPr>
              <a:t> ………………………..ồ</a:t>
            </a:r>
            <a:endParaRPr lang="en-US" sz="3200" b="1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fr-FR" sz="3200" b="1" i="1" dirty="0">
                <a:solidFill>
                  <a:srgbClr val="FF0000"/>
                </a:solidFill>
                <a:latin typeface="Times New Roman"/>
                <a:ea typeface="Calibri"/>
              </a:rPr>
              <a:t>La </a:t>
            </a:r>
            <a:r>
              <a:rPr lang="fr-FR" sz="3200" b="1" i="1" dirty="0" err="1">
                <a:solidFill>
                  <a:srgbClr val="FF0000"/>
                </a:solidFill>
                <a:latin typeface="Times New Roman"/>
                <a:ea typeface="Calibri"/>
              </a:rPr>
              <a:t>la</a:t>
            </a:r>
            <a:r>
              <a:rPr lang="fr-FR" sz="3200" b="1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fr-FR" sz="3200" b="1" i="1" dirty="0" err="1">
                <a:solidFill>
                  <a:srgbClr val="FF0000"/>
                </a:solidFill>
                <a:latin typeface="Times New Roman"/>
                <a:ea typeface="Calibri"/>
              </a:rPr>
              <a:t>la</a:t>
            </a:r>
            <a:r>
              <a:rPr lang="fr-FR" sz="3200" b="1" i="1" dirty="0">
                <a:solidFill>
                  <a:srgbClr val="FF0000"/>
                </a:solidFill>
                <a:latin typeface="Times New Roman"/>
                <a:ea typeface="Calibri"/>
              </a:rPr>
              <a:t> ………………………………là</a:t>
            </a:r>
            <a:endParaRPr lang="en-US" sz="3200" b="1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en-US" sz="3200" b="1" i="1" dirty="0">
                <a:solidFill>
                  <a:srgbClr val="FF0000"/>
                </a:solidFill>
                <a:latin typeface="Times New Roman"/>
                <a:ea typeface="Calibri"/>
              </a:rPr>
              <a:t>Kia bao </a:t>
            </a:r>
            <a:r>
              <a:rPr lang="en-US" sz="3200" b="1" i="1" dirty="0" err="1">
                <a:solidFill>
                  <a:srgbClr val="FF0000"/>
                </a:solidFill>
                <a:latin typeface="Times New Roman"/>
                <a:ea typeface="Calibri"/>
              </a:rPr>
              <a:t>nông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/>
                <a:ea typeface="Calibri"/>
              </a:rPr>
              <a:t>trại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ea typeface="Calibri"/>
              </a:rPr>
              <a:t>……………………ồ</a:t>
            </a:r>
            <a:endParaRPr lang="en-US" sz="3200" b="1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fr-FR" sz="3200" b="1" i="1" dirty="0">
                <a:solidFill>
                  <a:srgbClr val="FF0000"/>
                </a:solidFill>
                <a:latin typeface="Times New Roman"/>
                <a:ea typeface="Calibri"/>
              </a:rPr>
              <a:t>Là la </a:t>
            </a:r>
            <a:r>
              <a:rPr lang="fr-FR" sz="3200" b="1" i="1" dirty="0" err="1">
                <a:solidFill>
                  <a:srgbClr val="FF0000"/>
                </a:solidFill>
                <a:latin typeface="Times New Roman"/>
                <a:ea typeface="Calibri"/>
              </a:rPr>
              <a:t>la</a:t>
            </a:r>
            <a:r>
              <a:rPr lang="fr-FR" sz="3200" b="1" i="1" dirty="0">
                <a:solidFill>
                  <a:srgbClr val="FF0000"/>
                </a:solidFill>
                <a:latin typeface="Times New Roman"/>
                <a:ea typeface="Calibri"/>
              </a:rPr>
              <a:t> la……………………………..là</a:t>
            </a:r>
            <a:endParaRPr lang="en-US" sz="3200" b="1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3392" y="1052736"/>
            <a:ext cx="6048672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GV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đàn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lần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lượt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đầu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hát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HS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nhắc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âm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la.</a:t>
            </a:r>
            <a:endParaRPr lang="en-US" sz="32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9997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2567608" y="332658"/>
            <a:ext cx="3024336" cy="48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l" eaLnBrk="1" hangingPunct="1"/>
            <a:r>
              <a:rPr lang="vi-VN" sz="2500" b="1" dirty="0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ĐỌC NHẠC CẢ BÀI</a:t>
            </a:r>
            <a:endParaRPr lang="en-US" sz="2500" b="1" dirty="0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5" name="Picture 36">
            <a:extLst>
              <a:ext uri="{FF2B5EF4-FFF2-40B4-BE49-F238E27FC236}">
                <a16:creationId xmlns:a16="http://schemas.microsoft.com/office/drawing/2014/main" id="{CDFC0FCA-3900-4149-A2F5-AC85BBA8D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052736"/>
            <a:ext cx="11377264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DOC NHAC SO 4.mp3">
            <a:hlinkClick r:id="" action="ppaction://media"/>
            <a:extLst>
              <a:ext uri="{FF2B5EF4-FFF2-40B4-BE49-F238E27FC236}">
                <a16:creationId xmlns:a16="http://schemas.microsoft.com/office/drawing/2014/main" id="{51B4969A-3754-424C-B930-643E11DEE5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63552" y="134076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658418"/>
            <a:ext cx="11305256" cy="357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D59B2D-44DA-4A59-B98D-B56CBF896064}"/>
              </a:ext>
            </a:extLst>
          </p:cNvPr>
          <p:cNvSpPr txBox="1"/>
          <p:nvPr/>
        </p:nvSpPr>
        <p:spPr>
          <a:xfrm>
            <a:off x="2504280" y="1196753"/>
            <a:ext cx="5319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NHẠC KẾT HỢP GÕ NHỊP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78C075-4F06-4EF9-99B2-1E37D1555AA4}"/>
              </a:ext>
            </a:extLst>
          </p:cNvPr>
          <p:cNvSpPr txBox="1"/>
          <p:nvPr/>
        </p:nvSpPr>
        <p:spPr>
          <a:xfrm>
            <a:off x="3359696" y="357301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84816-F336-46A8-BA57-8E10AAF31443}"/>
              </a:ext>
            </a:extLst>
          </p:cNvPr>
          <p:cNvSpPr txBox="1"/>
          <p:nvPr/>
        </p:nvSpPr>
        <p:spPr>
          <a:xfrm>
            <a:off x="3512096" y="372541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9A6070-CE5B-4579-A5AC-FB6822BCFF8C}"/>
              </a:ext>
            </a:extLst>
          </p:cNvPr>
          <p:cNvSpPr txBox="1"/>
          <p:nvPr/>
        </p:nvSpPr>
        <p:spPr>
          <a:xfrm>
            <a:off x="3431704" y="3429001"/>
            <a:ext cx="563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786D1CFC-03AD-4D4D-B2AE-2E6F6DCF9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466" y="3494733"/>
            <a:ext cx="699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02C0E19B-22C6-403C-A66A-71664FB5B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601" y="4960777"/>
            <a:ext cx="610481" cy="54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DOC NHAC SO 4.mp3">
            <a:hlinkClick r:id="" action="ppaction://media"/>
            <a:extLst>
              <a:ext uri="{FF2B5EF4-FFF2-40B4-BE49-F238E27FC236}">
                <a16:creationId xmlns:a16="http://schemas.microsoft.com/office/drawing/2014/main" id="{9B000E84-40F4-49F4-B1E8-E526EA5CBE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63552" y="1658417"/>
            <a:ext cx="609600" cy="609600"/>
          </a:xfrm>
          <a:prstGeom prst="rect">
            <a:avLst/>
          </a:prstGeom>
        </p:spPr>
      </p:pic>
      <p:pic>
        <p:nvPicPr>
          <p:cNvPr id="2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A2645840-FB62-E843-900A-3BF1A00F0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770" y="4951027"/>
            <a:ext cx="699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9DFE5C6A-0696-3B81-4C7E-8CEBFA914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866" y="3494733"/>
            <a:ext cx="699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E710CC3A-F24B-658A-35B6-4B78B36AF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77" y="3452882"/>
            <a:ext cx="699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E7F8CAF3-5ECF-0F91-9229-68A6C753D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233" y="3496942"/>
            <a:ext cx="699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6F001ACE-0787-5E5A-A85A-7954C086F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346" y="4894782"/>
            <a:ext cx="699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5894AF6A-91B7-BE1E-3F48-ADCF9AE08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642" y="4916015"/>
            <a:ext cx="699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334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9656" y="0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5589240"/>
            <a:ext cx="858120" cy="758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54" y="3758474"/>
            <a:ext cx="236963" cy="18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3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33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7408" y="2348880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err="1">
                <a:latin typeface="Times New Roman"/>
                <a:ea typeface="Times New Roman"/>
                <a:cs typeface="Arial"/>
              </a:rPr>
              <a:t>Câu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trên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là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của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bài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hát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gì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đã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được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học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. 2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bạn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xung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phong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lên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hát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,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các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bạn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ở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dưới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vỗ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tay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theo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phách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đệm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cho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bạn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hát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384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" y="-15133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3392" y="764704"/>
            <a:ext cx="4392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Chia 3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mỗi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hát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i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Trang </a:t>
            </a:r>
            <a:r>
              <a:rPr lang="en-US" sz="2800" i="1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trại</a:t>
            </a:r>
            <a:r>
              <a:rPr lang="en-US" sz="2800" i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vui</a:t>
            </a:r>
            <a:r>
              <a:rPr lang="en-US" sz="2800" i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vẻ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tiếng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kêu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386" y="2580586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Nhóm</a:t>
            </a:r>
            <a:r>
              <a:rPr lang="en-US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vi-VN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1</a:t>
            </a:r>
            <a:r>
              <a:rPr lang="en-US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: </a:t>
            </a:r>
            <a:r>
              <a:rPr lang="en-US" sz="4000" i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meo</a:t>
            </a:r>
            <a:r>
              <a:rPr lang="en-US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meo</a:t>
            </a:r>
            <a:r>
              <a:rPr lang="en-US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meo</a:t>
            </a:r>
            <a:r>
              <a:rPr lang="en-US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...</a:t>
            </a:r>
          </a:p>
          <a:p>
            <a:r>
              <a:rPr lang="en-US" sz="4000" i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Nhóm</a:t>
            </a:r>
            <a:r>
              <a:rPr lang="en-US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2: </a:t>
            </a:r>
            <a:r>
              <a:rPr lang="en-US" sz="4000" i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gâu</a:t>
            </a:r>
            <a:r>
              <a:rPr lang="en-US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gâu</a:t>
            </a:r>
            <a:r>
              <a:rPr lang="en-US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gâu</a:t>
            </a:r>
            <a:r>
              <a:rPr lang="en-US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...</a:t>
            </a:r>
          </a:p>
          <a:p>
            <a:r>
              <a:rPr lang="en-US" sz="4000" i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Nhóm</a:t>
            </a:r>
            <a:r>
              <a:rPr lang="en-US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3: be </a:t>
            </a:r>
            <a:r>
              <a:rPr lang="en-US" sz="4000" i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be</a:t>
            </a:r>
            <a:r>
              <a:rPr lang="en-US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be</a:t>
            </a:r>
            <a:r>
              <a:rPr lang="en-US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...</a:t>
            </a:r>
            <a:endParaRPr lang="en-US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18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96830" y="820503"/>
            <a:ext cx="17495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</a:rPr>
              <a:t>Tiết </a:t>
            </a:r>
            <a:r>
              <a:rPr lang="en-US" sz="4000" b="1">
                <a:solidFill>
                  <a:srgbClr val="FF0000"/>
                </a:solidFill>
              </a:rPr>
              <a:t>28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48" y="-126386"/>
            <a:ext cx="826192" cy="826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37" y="3645024"/>
            <a:ext cx="301199" cy="241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4524" y="-43527"/>
            <a:ext cx="7354131" cy="292689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 LỚP 2</a:t>
            </a:r>
          </a:p>
        </p:txBody>
      </p:sp>
      <p:sp>
        <p:nvSpPr>
          <p:cNvPr id="8" name="Rectangle 7"/>
          <p:cNvSpPr/>
          <p:nvPr/>
        </p:nvSpPr>
        <p:spPr>
          <a:xfrm>
            <a:off x="5231904" y="2136470"/>
            <a:ext cx="6192688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901700" algn="l"/>
              </a:tabLst>
            </a:pP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sz="2400" b="1" dirty="0">
                <a:solidFill>
                  <a:srgbClr val="FC190F"/>
                </a:solidFill>
                <a:latin typeface="Times New Roman"/>
                <a:ea typeface="Arial"/>
              </a:rPr>
              <a:t>ĐỌC NHẠC BÀI HÁT SỐ 4</a:t>
            </a:r>
            <a:endParaRPr lang="en-US" sz="2400" dirty="0">
              <a:latin typeface="Times New Roman"/>
              <a:ea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56541" y="1522726"/>
            <a:ext cx="5257914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tabLst>
                <a:tab pos="901700" algn="l"/>
              </a:tabLst>
            </a:pPr>
            <a:r>
              <a:rPr lang="fr-FR" sz="2400" b="1" dirty="0">
                <a:solidFill>
                  <a:srgbClr val="FC190F"/>
                </a:solidFill>
                <a:latin typeface="Times New Roman"/>
                <a:ea typeface="Arial"/>
              </a:rPr>
              <a:t>ÔN BÀI HÁT: TRANG TRẠI VUI VẺ</a:t>
            </a:r>
            <a:endParaRPr lang="en-US" sz="24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2262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7" y="116632"/>
            <a:ext cx="9003024" cy="539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789" y="2812979"/>
            <a:ext cx="1494933" cy="21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13" y="1151297"/>
            <a:ext cx="1799167" cy="248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9AB7BE5D-7AFA-43C6-B608-7C1A3C993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9208"/>
            <a:ext cx="12192000" cy="162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NGHE MAU TRAG TRAI VV THEO SAH - Part 1 lan.mp3">
            <a:hlinkClick r:id="" action="ppaction://media"/>
            <a:extLst>
              <a:ext uri="{FF2B5EF4-FFF2-40B4-BE49-F238E27FC236}">
                <a16:creationId xmlns:a16="http://schemas.microsoft.com/office/drawing/2014/main" id="{A7AB1872-BB28-4512-9BCB-7ABDD7D2B2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01489" y="54169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0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649790"/>
            <a:ext cx="7272808" cy="56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903" y="4515708"/>
            <a:ext cx="1945360" cy="234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73" y="4530313"/>
            <a:ext cx="2072826" cy="250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34210" y="2322185"/>
            <a:ext cx="1311288" cy="206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730" y="2668291"/>
            <a:ext cx="388938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40" y="2673786"/>
            <a:ext cx="390261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504" y="2683471"/>
            <a:ext cx="390261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859" y="2650190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006" y="2683471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284" y="2608793"/>
            <a:ext cx="390261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079" y="2646179"/>
            <a:ext cx="390261" cy="36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340" y="2685365"/>
            <a:ext cx="390261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846" y="3963460"/>
            <a:ext cx="388938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617" y="3996533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761" y="3996533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4" y="3963459"/>
            <a:ext cx="390261" cy="36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6" y="3944939"/>
            <a:ext cx="390261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794" y="3964787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66" y="3988751"/>
            <a:ext cx="388938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907" y="3922103"/>
            <a:ext cx="388938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046" y="4945063"/>
            <a:ext cx="390261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019" y="4937711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606" y="4945064"/>
            <a:ext cx="390261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481" y="4929189"/>
            <a:ext cx="390261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847" y="4937711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594" y="4945064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157" y="4956071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418" y="4939547"/>
            <a:ext cx="390261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62" y="5935929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655" y="5901533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553" y="5935929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19" y="5935929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157" y="5901533"/>
            <a:ext cx="388938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596" y="5907647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647" y="5841763"/>
            <a:ext cx="390260" cy="36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05" y="5844879"/>
            <a:ext cx="390261" cy="36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F7BAA2-3822-478D-929E-FA9564EDA53A}"/>
              </a:ext>
            </a:extLst>
          </p:cNvPr>
          <p:cNvSpPr txBox="1"/>
          <p:nvPr/>
        </p:nvSpPr>
        <p:spPr>
          <a:xfrm>
            <a:off x="3143672" y="188125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KẾT HỢP GÕ ĐỆM THEO PHÁCH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NGHE MAU TRAG TRAI VV THEO SAH - Part 1 lan.mp3">
            <a:hlinkClick r:id="" action="ppaction://media"/>
            <a:extLst>
              <a:ext uri="{FF2B5EF4-FFF2-40B4-BE49-F238E27FC236}">
                <a16:creationId xmlns:a16="http://schemas.microsoft.com/office/drawing/2014/main" id="{FD0A9977-D681-4595-BD95-DE64DEAC41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93353" y="205869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2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3" y="608542"/>
            <a:ext cx="6437313" cy="552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275432" y="816239"/>
            <a:ext cx="1387740" cy="261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846" y="3789040"/>
            <a:ext cx="2654818" cy="301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344" y="2641866"/>
            <a:ext cx="398198" cy="37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07" y="2641865"/>
            <a:ext cx="449792" cy="3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866" y="2641865"/>
            <a:ext cx="451114" cy="3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219" y="2641865"/>
            <a:ext cx="449792" cy="3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22" y="2641865"/>
            <a:ext cx="451115" cy="3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03" y="3968751"/>
            <a:ext cx="451114" cy="39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4" y="3968751"/>
            <a:ext cx="451115" cy="39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7" y="3968751"/>
            <a:ext cx="449792" cy="39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428" y="3968751"/>
            <a:ext cx="451114" cy="39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87" y="2641866"/>
            <a:ext cx="396875" cy="37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2615408"/>
            <a:ext cx="398198" cy="37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146" y="2653771"/>
            <a:ext cx="398198" cy="37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803" y="3968750"/>
            <a:ext cx="398198" cy="37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980" y="3968750"/>
            <a:ext cx="396875" cy="37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886" y="3968750"/>
            <a:ext cx="398198" cy="37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366" y="3968750"/>
            <a:ext cx="396875" cy="37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179" y="4950355"/>
            <a:ext cx="396875" cy="37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18" y="4950354"/>
            <a:ext cx="451115" cy="3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136" y="4950354"/>
            <a:ext cx="451114" cy="3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646" y="4950354"/>
            <a:ext cx="449792" cy="3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4950354"/>
            <a:ext cx="451115" cy="3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084" y="4959615"/>
            <a:ext cx="398198" cy="37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845" y="4933157"/>
            <a:ext cx="396875" cy="37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116" y="4962262"/>
            <a:ext cx="396875" cy="37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104" y="5885658"/>
            <a:ext cx="449792" cy="39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78" y="5885658"/>
            <a:ext cx="451114" cy="39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979" y="5883012"/>
            <a:ext cx="398198" cy="37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803" y="5912116"/>
            <a:ext cx="398198" cy="37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5871104"/>
            <a:ext cx="449792" cy="3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324" y="5871104"/>
            <a:ext cx="451114" cy="3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5853908"/>
            <a:ext cx="398198" cy="37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49" y="5883012"/>
            <a:ext cx="398198" cy="37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56EC1B-0883-4779-8950-6C07FEA2514C}"/>
              </a:ext>
            </a:extLst>
          </p:cNvPr>
          <p:cNvSpPr txBox="1"/>
          <p:nvPr/>
        </p:nvSpPr>
        <p:spPr>
          <a:xfrm>
            <a:off x="2999656" y="188641"/>
            <a:ext cx="5407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KẾT HỢP VẬN ĐỘNG CƠ THỂ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9" descr="C:\Users\Administrator\Downloads\kisspng-chicken-rooster-cartoon-illustration-vector-cartoon-chicken-5a895e93b11623.7070401515189520837254.png">
            <a:extLst>
              <a:ext uri="{FF2B5EF4-FFF2-40B4-BE49-F238E27FC236}">
                <a16:creationId xmlns:a16="http://schemas.microsoft.com/office/drawing/2014/main" id="{2C40B402-54D7-4D1D-968B-E9F24E08E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555" y="3984614"/>
            <a:ext cx="2192403" cy="28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NGHE MAU TRAG TRAI VV THEO SAH - Part 1 lan.mp3">
            <a:hlinkClick r:id="" action="ppaction://media"/>
            <a:extLst>
              <a:ext uri="{FF2B5EF4-FFF2-40B4-BE49-F238E27FC236}">
                <a16:creationId xmlns:a16="http://schemas.microsoft.com/office/drawing/2014/main" id="{2FD4FEF0-D53C-4F4A-B721-8FF72CC975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3256" y="333310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2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1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"/>
          <a:stretch>
            <a:fillRect/>
          </a:stretch>
        </p:blipFill>
        <p:spPr bwMode="auto">
          <a:xfrm>
            <a:off x="2763574" y="639240"/>
            <a:ext cx="6453188" cy="574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1595439" y="608542"/>
            <a:ext cx="1379803" cy="259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076" y="5175593"/>
            <a:ext cx="467202" cy="48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037" y="2635091"/>
            <a:ext cx="345049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78" y="2635091"/>
            <a:ext cx="442134" cy="48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73" y="6269117"/>
            <a:ext cx="442134" cy="49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142" y="6218760"/>
            <a:ext cx="469402" cy="52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38" y="4052062"/>
            <a:ext cx="345049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2600718"/>
            <a:ext cx="519947" cy="48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37" y="5197076"/>
            <a:ext cx="345049" cy="49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860" y="3802049"/>
            <a:ext cx="3187140" cy="315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C:\Users\Administrator\Downloads\kisspng-chicken-rooster-cartoon-illustration-vector-cartoon-chicken-5a895e93b11623.7070401515189520837254.png">
            <a:extLst>
              <a:ext uri="{FF2B5EF4-FFF2-40B4-BE49-F238E27FC236}">
                <a16:creationId xmlns:a16="http://schemas.microsoft.com/office/drawing/2014/main" id="{79D2F2DE-235D-429C-8B67-E08A263A3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8730" y="3937319"/>
            <a:ext cx="2168879" cy="28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6FC459-C4F1-43AF-A5B4-8F80119F3433}"/>
              </a:ext>
            </a:extLst>
          </p:cNvPr>
          <p:cNvSpPr txBox="1"/>
          <p:nvPr/>
        </p:nvSpPr>
        <p:spPr>
          <a:xfrm>
            <a:off x="2567609" y="260648"/>
            <a:ext cx="3528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NỐI TIẾP HÒA GIỌNG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NGHE MAU TRAG TRAI VV THEO SAH - Part 1 lan.mp3">
            <a:hlinkClick r:id="" action="ppaction://media"/>
            <a:extLst>
              <a:ext uri="{FF2B5EF4-FFF2-40B4-BE49-F238E27FC236}">
                <a16:creationId xmlns:a16="http://schemas.microsoft.com/office/drawing/2014/main" id="{F44DB7A3-CF16-4B60-920D-111259F874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00372" y="304032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2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499</Words>
  <Application>Microsoft Office PowerPoint</Application>
  <PresentationFormat>Widescreen</PresentationFormat>
  <Paragraphs>50</Paragraphs>
  <Slides>22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Times New Roman</vt:lpstr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92</cp:revision>
  <dcterms:created xsi:type="dcterms:W3CDTF">2021-06-23T07:33:39Z</dcterms:created>
  <dcterms:modified xsi:type="dcterms:W3CDTF">2024-03-14T10:46:17Z</dcterms:modified>
</cp:coreProperties>
</file>