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58" r:id="rId4"/>
    <p:sldId id="271" r:id="rId5"/>
    <p:sldId id="276" r:id="rId6"/>
    <p:sldId id="277" r:id="rId7"/>
    <p:sldId id="278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9" r:id="rId17"/>
    <p:sldId id="274" r:id="rId18"/>
    <p:sldId id="27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 varScale="1">
        <p:scale>
          <a:sx n="69" d="100"/>
          <a:sy n="69" d="100"/>
        </p:scale>
        <p:origin x="1428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23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524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370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726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498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666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230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171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337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626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501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516F6-A21F-4EE1-B641-5C28C9F93BB8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D4E2F-2D89-4714-B8DB-E9018B5B3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822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0.png"/><Relationship Id="rId5" Type="http://schemas.openxmlformats.org/officeDocument/2006/relationships/image" Target="../media/image19.jp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21.jpg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21.jpg"/><Relationship Id="rId5" Type="http://schemas.openxmlformats.org/officeDocument/2006/relationships/image" Target="../media/image19.jp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2.jpg"/><Relationship Id="rId5" Type="http://schemas.openxmlformats.org/officeDocument/2006/relationships/image" Target="../media/image17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8.jpg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7.png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4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23.jpg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png"/><Relationship Id="rId5" Type="http://schemas.openxmlformats.org/officeDocument/2006/relationships/image" Target="../media/image11.gif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3.pn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pn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728"/>
            <a:ext cx="9144000" cy="58772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66"/>
            <a:ext cx="9144000" cy="9812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097" y="5085184"/>
            <a:ext cx="8064896" cy="1656184"/>
          </a:xfrm>
          <a:prstGeom prst="rect">
            <a:avLst/>
          </a:prstGeom>
          <a:noFill/>
        </p:spPr>
        <p:txBody>
          <a:bodyPr wrap="square" rtlCol="0">
            <a:prstTxWarp prst="textCurveDown">
              <a:avLst>
                <a:gd name="adj" fmla="val 44053"/>
              </a:avLst>
            </a:prstTxWarp>
            <a:spAutoFit/>
          </a:bodyPr>
          <a:lstStyle/>
          <a:p>
            <a:r>
              <a:rPr lang="en-US" sz="3600" b="1" smtClean="0">
                <a:solidFill>
                  <a:srgbClr val="002060"/>
                </a:solidFill>
              </a:rPr>
              <a:t>Chào mừng quý thầy cô và các bạn học sinh đến với tiết âm nhạc</a:t>
            </a:r>
            <a:endParaRPr lang="en-US" sz="3600" b="1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72400" y="6165304"/>
            <a:ext cx="285327" cy="2287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63888" y="6588475"/>
            <a:ext cx="57592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smtClean="0">
                <a:solidFill>
                  <a:srgbClr val="FF0000"/>
                </a:solidFill>
              </a:rPr>
              <a:t>Bản quyền TT ÂN Phi trường 0987508433 cấm chia sẻ dưới mọi hình thức</a:t>
            </a:r>
            <a:endParaRPr lang="en-US" sz="1400" i="1"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9231" y="-7606"/>
            <a:ext cx="694769" cy="694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57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7624" y="0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-Đọc mẫu và </a:t>
            </a:r>
            <a:r>
              <a:rPr lang="en-US" sz="3200" smtClean="0">
                <a:solidFill>
                  <a:srgbClr val="FF0000"/>
                </a:solidFill>
              </a:rPr>
              <a:t>dạy </a:t>
            </a:r>
            <a:r>
              <a:rPr lang="en-US" sz="3200">
                <a:solidFill>
                  <a:srgbClr val="FF0000"/>
                </a:solidFill>
              </a:rPr>
              <a:t>đọc nhạc từng câu có cao độ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07904" y="584775"/>
            <a:ext cx="19077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>
                <a:solidFill>
                  <a:srgbClr val="FF0000"/>
                </a:solidFill>
              </a:rPr>
              <a:t>CÂU 1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060848"/>
            <a:ext cx="7812360" cy="1584176"/>
          </a:xfrm>
          <a:prstGeom prst="rect">
            <a:avLst/>
          </a:prstGeom>
        </p:spPr>
      </p:pic>
      <p:pic>
        <p:nvPicPr>
          <p:cNvPr id="2" name="c1 doc nh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962400" y="4293096"/>
            <a:ext cx="609600" cy="60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834" y="6021288"/>
            <a:ext cx="306288" cy="245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646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785561" y="51887"/>
            <a:ext cx="19077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>
                <a:solidFill>
                  <a:srgbClr val="FF0000"/>
                </a:solidFill>
              </a:rPr>
              <a:t>CÂU 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220" y="5949280"/>
            <a:ext cx="306288" cy="24555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9" y="1772816"/>
            <a:ext cx="7754028" cy="1368152"/>
          </a:xfrm>
          <a:prstGeom prst="rect">
            <a:avLst/>
          </a:prstGeom>
        </p:spPr>
      </p:pic>
      <p:pic>
        <p:nvPicPr>
          <p:cNvPr id="3" name="c2 doc nhac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143668" y="3733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141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52128" y="18041"/>
            <a:ext cx="72010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Times New Roman"/>
                <a:ea typeface="Calibri"/>
              </a:rPr>
              <a:t>-Đọc CẢ BÀI với nhiều hình thức</a:t>
            </a:r>
            <a:endParaRPr lang="en-US" sz="4000">
              <a:solidFill>
                <a:srgbClr val="FF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520788"/>
            <a:ext cx="7812360" cy="10801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972" y="2924944"/>
            <a:ext cx="7754028" cy="1368152"/>
          </a:xfrm>
          <a:prstGeom prst="rect">
            <a:avLst/>
          </a:prstGeom>
        </p:spPr>
      </p:pic>
      <p:pic>
        <p:nvPicPr>
          <p:cNvPr id="2" name="doc nhac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45140" y="4437112"/>
            <a:ext cx="609600" cy="609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834" y="6021288"/>
            <a:ext cx="306288" cy="245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007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73424" y="25852"/>
            <a:ext cx="66247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>
                <a:solidFill>
                  <a:prstClr val="black"/>
                </a:solidFill>
                <a:latin typeface="Times New Roman"/>
                <a:ea typeface="Calibri"/>
              </a:rPr>
              <a:t> -</a:t>
            </a:r>
            <a:r>
              <a:rPr lang="en-US" sz="2800">
                <a:solidFill>
                  <a:srgbClr val="FF0000"/>
                </a:solidFill>
                <a:latin typeface="Times New Roman"/>
                <a:ea typeface="Calibri"/>
              </a:rPr>
              <a:t>GV làm mẫu ký hiệu bàn tay và yêu cầu HS thể hiện lại thế tay trên cao </a:t>
            </a:r>
            <a:r>
              <a:rPr lang="en-US" sz="2800" smtClean="0">
                <a:solidFill>
                  <a:srgbClr val="FF0000"/>
                </a:solidFill>
                <a:latin typeface="Times New Roman"/>
                <a:ea typeface="Calibri"/>
              </a:rPr>
              <a:t>độ </a:t>
            </a:r>
            <a:r>
              <a:rPr lang="en-US" sz="2800">
                <a:solidFill>
                  <a:srgbClr val="FF0000"/>
                </a:solidFill>
                <a:latin typeface="Times New Roman"/>
                <a:ea typeface="Calibri"/>
              </a:rPr>
              <a:t>6 nốt</a:t>
            </a:r>
          </a:p>
        </p:txBody>
      </p:sp>
      <p:sp>
        <p:nvSpPr>
          <p:cNvPr id="6" name="Rectangle 5"/>
          <p:cNvSpPr/>
          <p:nvPr/>
        </p:nvSpPr>
        <p:spPr>
          <a:xfrm>
            <a:off x="1625499" y="979959"/>
            <a:ext cx="61205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prstClr val="black"/>
                </a:solidFill>
                <a:latin typeface="Times New Roman"/>
                <a:ea typeface="Calibri"/>
              </a:rPr>
              <a:t>Tập đọc nhạc theo kí hiệu bàn tay</a:t>
            </a:r>
            <a:endParaRPr lang="en-US" sz="3200">
              <a:solidFill>
                <a:prstClr val="black"/>
              </a:solidFill>
            </a:endParaRPr>
          </a:p>
        </p:txBody>
      </p:sp>
      <p:pic>
        <p:nvPicPr>
          <p:cNvPr id="8" name="lcd drmfsl chua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75856" y="5500464"/>
            <a:ext cx="609600" cy="609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564734"/>
            <a:ext cx="5907476" cy="32759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834" y="6021288"/>
            <a:ext cx="306288" cy="245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529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3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49388" y="116632"/>
            <a:ext cx="73990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>
                <a:solidFill>
                  <a:srgbClr val="FF0000"/>
                </a:solidFill>
                <a:latin typeface="Times New Roman"/>
                <a:ea typeface="Calibri"/>
              </a:rPr>
              <a:t>- GV đọc nhạc và làm kí hiệu bàn tay mẫu từng câu và hướng dẫn HS đọc theo kết hợp làm thế tay bài đọc nhạc với các hình thức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560" y="5949280"/>
            <a:ext cx="306288" cy="2455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681" y="1006980"/>
            <a:ext cx="6998054" cy="37637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15616" y="1844824"/>
            <a:ext cx="1187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>
                <a:solidFill>
                  <a:srgbClr val="FF0000"/>
                </a:solidFill>
              </a:rPr>
              <a:t>CÂU 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29659" y="3501008"/>
            <a:ext cx="1187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>
                <a:solidFill>
                  <a:srgbClr val="FF0000"/>
                </a:solidFill>
              </a:rPr>
              <a:t>CÂU 2</a:t>
            </a:r>
          </a:p>
        </p:txBody>
      </p:sp>
      <p:pic>
        <p:nvPicPr>
          <p:cNvPr id="7" name="doc nhac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945989" y="51571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754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0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36180" y="261610"/>
            <a:ext cx="52686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>
                <a:solidFill>
                  <a:srgbClr val="002060"/>
                </a:solidFill>
                <a:latin typeface="Times New Roman"/>
                <a:ea typeface="Calibri"/>
              </a:rPr>
              <a:t>Đọc nhạc với nhạc đệm:</a:t>
            </a:r>
            <a:endParaRPr lang="en-US" sz="3600">
              <a:solidFill>
                <a:srgbClr val="002060"/>
              </a:solidFill>
              <a:latin typeface="Times New Roman"/>
              <a:ea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03648" y="2060848"/>
            <a:ext cx="7740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>
                <a:solidFill>
                  <a:srgbClr val="FF0000"/>
                </a:solidFill>
              </a:rPr>
              <a:t>-</a:t>
            </a:r>
            <a:r>
              <a:rPr lang="en-US" sz="3600" i="1">
                <a:solidFill>
                  <a:srgbClr val="FF0000"/>
                </a:solidFill>
              </a:rPr>
              <a:t>Đọc mẫu hd HS đọc nhạc làm ký hiệu bàn tay với các hình thức với nhạc đêm</a:t>
            </a:r>
          </a:p>
        </p:txBody>
      </p:sp>
      <p:sp>
        <p:nvSpPr>
          <p:cNvPr id="7" name="Rectangle 6"/>
          <p:cNvSpPr/>
          <p:nvPr/>
        </p:nvSpPr>
        <p:spPr>
          <a:xfrm>
            <a:off x="3275856" y="0"/>
            <a:ext cx="27893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  <a:latin typeface="Times New Roman"/>
                <a:ea typeface="Arial"/>
              </a:rPr>
              <a:t>THỰC HÀNH </a:t>
            </a:r>
            <a:endParaRPr lang="en-US">
              <a:solidFill>
                <a:prstClr val="black"/>
              </a:solidFill>
            </a:endParaRPr>
          </a:p>
        </p:txBody>
      </p:sp>
      <p:pic>
        <p:nvPicPr>
          <p:cNvPr id="8" name="doc nhac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45140" y="4437112"/>
            <a:ext cx="609600" cy="609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834" y="6021288"/>
            <a:ext cx="306288" cy="245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604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0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5576" y="-4696"/>
            <a:ext cx="8837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smtClean="0">
                <a:solidFill>
                  <a:srgbClr val="FF0000"/>
                </a:solidFill>
              </a:rPr>
              <a:t>HD đọc nhạc gõ đệm theo </a:t>
            </a:r>
            <a:r>
              <a:rPr lang="en-US" sz="2400" i="1">
                <a:solidFill>
                  <a:srgbClr val="FF0000"/>
                </a:solidFill>
              </a:rPr>
              <a:t>phách với các hình </a:t>
            </a:r>
            <a:r>
              <a:rPr lang="en-US" sz="2400" i="1" smtClean="0">
                <a:solidFill>
                  <a:srgbClr val="FF0000"/>
                </a:solidFill>
              </a:rPr>
              <a:t>thức: Lớp tổ cá nhân</a:t>
            </a:r>
            <a:endParaRPr lang="en-US" sz="2400" i="1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834" y="6021288"/>
            <a:ext cx="306288" cy="24555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20688"/>
            <a:ext cx="8010128" cy="42484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450" y="2429062"/>
            <a:ext cx="656850" cy="6206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481" y="4138314"/>
            <a:ext cx="656850" cy="6206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201672"/>
            <a:ext cx="656850" cy="62065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593" y="4248500"/>
            <a:ext cx="656850" cy="6206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450" y="4248501"/>
            <a:ext cx="656850" cy="62065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7150" y="4172626"/>
            <a:ext cx="656850" cy="62065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210" y="4172627"/>
            <a:ext cx="656850" cy="62065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7150" y="2319951"/>
            <a:ext cx="656850" cy="62065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475" y="2377092"/>
            <a:ext cx="656850" cy="62065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138313"/>
            <a:ext cx="656850" cy="62065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4138314"/>
            <a:ext cx="656850" cy="62065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422" y="2377092"/>
            <a:ext cx="656850" cy="62065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054" y="2429063"/>
            <a:ext cx="656850" cy="62065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429064"/>
            <a:ext cx="656850" cy="62065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036" y="2394393"/>
            <a:ext cx="656850" cy="62065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407" y="2370490"/>
            <a:ext cx="656850" cy="620659"/>
          </a:xfrm>
          <a:prstGeom prst="rect">
            <a:avLst/>
          </a:prstGeom>
        </p:spPr>
      </p:pic>
      <p:pic>
        <p:nvPicPr>
          <p:cNvPr id="23" name="doc nhac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340231" y="539878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22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08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4437112"/>
            <a:ext cx="8280920" cy="3960440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dục-củng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cố-dặn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endParaRPr lang="en-US" sz="4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1806">
            <a:off x="7265097" y="828780"/>
            <a:ext cx="475680" cy="381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40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108" y="-169500"/>
            <a:ext cx="1148327" cy="11483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546359"/>
            <a:ext cx="7092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>
                <a:solidFill>
                  <a:srgbClr val="FF0000"/>
                </a:solidFill>
              </a:rPr>
              <a:t>Bản quyền TT ÂN Phi Trường 0987508433 cấm chia sẻ dưới mọi hình thức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752" y="2780928"/>
            <a:ext cx="308971" cy="247705"/>
          </a:xfrm>
          <a:prstGeom prst="rect">
            <a:avLst/>
          </a:prstGeom>
        </p:spPr>
      </p:pic>
      <p:pic>
        <p:nvPicPr>
          <p:cNvPr id="7" name="beat 1 lan bgd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427984" y="50131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7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76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4611330"/>
            <a:ext cx="2555776" cy="22466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600703" y="2060848"/>
            <a:ext cx="743579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400" smtClean="0">
                <a:latin typeface="Times New Roman"/>
                <a:ea typeface="Calibri"/>
              </a:rPr>
              <a:t>+ </a:t>
            </a:r>
            <a:r>
              <a:rPr lang="en-US" sz="2400">
                <a:latin typeface="Times New Roman"/>
                <a:ea typeface="Calibri"/>
              </a:rPr>
              <a:t>GV đọc nốt Đô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400" smtClean="0">
                <a:latin typeface="Times New Roman"/>
                <a:ea typeface="Calibri"/>
              </a:rPr>
              <a:t>- </a:t>
            </a:r>
            <a:r>
              <a:rPr lang="en-US" sz="2400">
                <a:latin typeface="Times New Roman"/>
                <a:ea typeface="Calibri"/>
              </a:rPr>
              <a:t>HS sẽ đọc các nốt kế tiếp đi lên: Rê-mi-pha-sol-la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400">
                <a:latin typeface="Times New Roman"/>
                <a:ea typeface="Calibri"/>
              </a:rPr>
              <a:t>+ GV đọc nốt La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400" smtClean="0">
                <a:latin typeface="Times New Roman"/>
                <a:ea typeface="Calibri"/>
              </a:rPr>
              <a:t>- HS </a:t>
            </a:r>
            <a:r>
              <a:rPr lang="en-US" sz="2400">
                <a:latin typeface="Times New Roman"/>
                <a:ea typeface="Calibri"/>
              </a:rPr>
              <a:t>sẽ đọc các nốt kế tiếp đi xuống : Sol-la-mi-re-đô</a:t>
            </a:r>
            <a:endParaRPr lang="en-US" sz="2400">
              <a:effectLst/>
              <a:latin typeface="Times New Roman"/>
              <a:ea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430476" y="-31520"/>
            <a:ext cx="2327881" cy="6612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800" b="1">
                <a:solidFill>
                  <a:srgbClr val="FF0000"/>
                </a:solidFill>
                <a:latin typeface="Times New Roman"/>
                <a:ea typeface="Calibri"/>
              </a:rPr>
              <a:t>KHỞI ĐỘNG</a:t>
            </a:r>
            <a:endParaRPr lang="en-US" sz="2800">
              <a:solidFill>
                <a:prstClr val="black"/>
              </a:solidFill>
              <a:latin typeface="Times New Roman"/>
              <a:ea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356969" y="764704"/>
            <a:ext cx="6990247" cy="9863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4400" b="1">
                <a:solidFill>
                  <a:prstClr val="black"/>
                </a:solidFill>
                <a:latin typeface="Times New Roman"/>
                <a:ea typeface="Calibri"/>
              </a:rPr>
              <a:t>Trò chơi: Tôi trước bạn sau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834" y="6021288"/>
            <a:ext cx="306288" cy="245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66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15614" y="18538"/>
            <a:ext cx="8208913" cy="2800224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en-US" sz="3600" b="1" smtClean="0">
                <a:solidFill>
                  <a:srgbClr val="002060"/>
                </a:solidFill>
              </a:rPr>
              <a:t>ÂM NHẠC LỚP 2</a:t>
            </a:r>
            <a:endParaRPr lang="en-US" sz="3600" b="1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71914" y="1696915"/>
            <a:ext cx="1672830" cy="7425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AU" sz="3200" b="1">
                <a:solidFill>
                  <a:srgbClr val="FF0000"/>
                </a:solidFill>
                <a:latin typeface="Times New Roman"/>
                <a:ea typeface="Times New Roman"/>
              </a:rPr>
              <a:t>TIẾT </a:t>
            </a:r>
            <a:r>
              <a:rPr lang="en-AU" sz="3200" b="1" smtClean="0">
                <a:solidFill>
                  <a:srgbClr val="FF0000"/>
                </a:solidFill>
                <a:latin typeface="Times New Roman"/>
                <a:ea typeface="Times New Roman"/>
              </a:rPr>
              <a:t>20</a:t>
            </a:r>
            <a:endParaRPr lang="en-AU" sz="3200" b="1">
              <a:solidFill>
                <a:srgbClr val="FF0000"/>
              </a:solidFill>
              <a:latin typeface="Times New Roman"/>
              <a:ea typeface="Times New Roman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937" y="980728"/>
            <a:ext cx="1008113" cy="93047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888585" y="2818762"/>
            <a:ext cx="7912318" cy="9861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marR="1384300" indent="-816610" algn="ctr">
              <a:lnSpc>
                <a:spcPct val="121000"/>
              </a:lnSpc>
              <a:spcAft>
                <a:spcPts val="0"/>
              </a:spcAft>
              <a:tabLst>
                <a:tab pos="901700" algn="l"/>
              </a:tabLst>
            </a:pPr>
            <a:r>
              <a:rPr lang="en-US" b="1" smtClean="0">
                <a:solidFill>
                  <a:srgbClr val="FC190F"/>
                </a:solidFill>
                <a:latin typeface="Times New Roman"/>
                <a:ea typeface="Arial"/>
              </a:rPr>
              <a:t>    </a:t>
            </a:r>
            <a:r>
              <a:rPr lang="en-US" b="1" smtClean="0">
                <a:solidFill>
                  <a:srgbClr val="FF0000"/>
                </a:solidFill>
                <a:latin typeface="Times New Roman"/>
                <a:ea typeface="Arial"/>
              </a:rPr>
              <a:t>* </a:t>
            </a:r>
            <a:r>
              <a:rPr lang="en-US" sz="2400" b="1">
                <a:solidFill>
                  <a:srgbClr val="FF0000"/>
                </a:solidFill>
                <a:latin typeface="Times New Roman"/>
                <a:ea typeface="Arial"/>
              </a:rPr>
              <a:t>ÔN TẬP BÀI HÁT HOA LÁ MÙA XUÂN</a:t>
            </a:r>
            <a:endParaRPr lang="en-US" sz="2400">
              <a:solidFill>
                <a:srgbClr val="FF0000"/>
              </a:solidFill>
              <a:latin typeface="Times New Roman"/>
              <a:ea typeface="Calibri"/>
            </a:endParaRPr>
          </a:p>
          <a:p>
            <a:pPr marR="1384300" algn="just">
              <a:lnSpc>
                <a:spcPct val="121000"/>
              </a:lnSpc>
              <a:spcAft>
                <a:spcPts val="0"/>
              </a:spcAft>
              <a:tabLst>
                <a:tab pos="901700" algn="l"/>
              </a:tabLst>
            </a:pPr>
            <a:r>
              <a:rPr lang="en-US" sz="2400" b="1">
                <a:solidFill>
                  <a:srgbClr val="FF0000"/>
                </a:solidFill>
                <a:latin typeface="Times New Roman"/>
                <a:ea typeface="Arial"/>
              </a:rPr>
              <a:t>           </a:t>
            </a:r>
            <a:endParaRPr lang="en-US" sz="2400">
              <a:solidFill>
                <a:srgbClr val="FF0000"/>
              </a:solidFill>
              <a:effectLst/>
              <a:latin typeface="Times New Roman"/>
              <a:ea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69693" y="3573016"/>
            <a:ext cx="4825360" cy="4996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1384300" lvl="0" algn="just">
              <a:lnSpc>
                <a:spcPct val="121000"/>
              </a:lnSpc>
              <a:tabLst>
                <a:tab pos="901700" algn="l"/>
              </a:tabLst>
            </a:pPr>
            <a:r>
              <a:rPr lang="en-US" sz="2400" b="1">
                <a:solidFill>
                  <a:srgbClr val="FF0000"/>
                </a:solidFill>
                <a:latin typeface="Times New Roman"/>
                <a:ea typeface="Arial"/>
              </a:rPr>
              <a:t>* ĐỌC NHẠC BÀI SỐ 3</a:t>
            </a:r>
            <a:endParaRPr lang="en-US" sz="2400">
              <a:solidFill>
                <a:srgbClr val="FF0000"/>
              </a:solidFill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9714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03648" y="2276872"/>
            <a:ext cx="68347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smtClean="0">
                <a:solidFill>
                  <a:srgbClr val="FF0000"/>
                </a:solidFill>
              </a:rPr>
              <a:t>Ôn bài hát với các hình thức: Lớp , tổ, cá nhân</a:t>
            </a:r>
            <a:endParaRPr lang="en-US" sz="400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5589240"/>
            <a:ext cx="858120" cy="7580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946" y="6521238"/>
            <a:ext cx="420054" cy="33676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147694" y="1340768"/>
            <a:ext cx="70907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3200" b="1" smtClean="0">
                <a:latin typeface="Times New Roman"/>
                <a:ea typeface="Calibri"/>
              </a:rPr>
              <a:t>*</a:t>
            </a:r>
            <a:r>
              <a:rPr lang="en-US" sz="3200" b="1">
                <a:latin typeface="Times New Roman"/>
                <a:ea typeface="Calibri"/>
              </a:rPr>
              <a:t>Ôn tập bài hát Hoa lá mùa xuân</a:t>
            </a:r>
            <a:endParaRPr lang="en-US" sz="3200">
              <a:effectLst/>
              <a:latin typeface="Times New Roman"/>
              <a:ea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57014" y="144361"/>
            <a:ext cx="5528052" cy="7425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3200" b="1">
                <a:solidFill>
                  <a:srgbClr val="FF0000"/>
                </a:solidFill>
                <a:latin typeface="Times New Roman"/>
                <a:ea typeface="Calibri"/>
              </a:rPr>
              <a:t>THỰC HÀNH − LUYỆN TẬP</a:t>
            </a:r>
            <a:endParaRPr lang="en-US" sz="3200">
              <a:solidFill>
                <a:prstClr val="black"/>
              </a:solidFill>
              <a:latin typeface="Times New Roman"/>
              <a:ea typeface="Calibri"/>
            </a:endParaRPr>
          </a:p>
        </p:txBody>
      </p:sp>
      <p:pic>
        <p:nvPicPr>
          <p:cNvPr id="3" name="beat 1 lan bgd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496460" y="349134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785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76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2356"/>
            <a:ext cx="9144000" cy="3815644"/>
          </a:xfrm>
        </p:spPr>
      </p:pic>
      <p:sp>
        <p:nvSpPr>
          <p:cNvPr id="5" name="TextBox 4"/>
          <p:cNvSpPr txBox="1"/>
          <p:nvPr/>
        </p:nvSpPr>
        <p:spPr>
          <a:xfrm>
            <a:off x="1187624" y="654561"/>
            <a:ext cx="7956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smtClean="0"/>
              <a:t>Ôn hát gõ đệm theo phách</a:t>
            </a:r>
            <a:endParaRPr lang="en-US" sz="5400"/>
          </a:p>
        </p:txBody>
      </p:sp>
      <p:pic>
        <p:nvPicPr>
          <p:cNvPr id="6" name="beat 1 lan bgd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56212" y="19168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058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76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21088"/>
            <a:ext cx="9144000" cy="2636912"/>
          </a:xfrm>
        </p:spPr>
      </p:pic>
      <p:sp>
        <p:nvSpPr>
          <p:cNvPr id="5" name="TextBox 4"/>
          <p:cNvSpPr txBox="1"/>
          <p:nvPr/>
        </p:nvSpPr>
        <p:spPr>
          <a:xfrm>
            <a:off x="323528" y="151676"/>
            <a:ext cx="8820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Hd người đung đưa theo nhịp điệu trái, phải. Tay vỗ tay theo nhịp</a:t>
            </a:r>
            <a:endParaRPr lang="en-US" sz="24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692696"/>
            <a:ext cx="7632700" cy="3672408"/>
          </a:xfrm>
          <a:prstGeom prst="rect">
            <a:avLst/>
          </a:prstGeom>
        </p:spPr>
      </p:pic>
      <p:pic>
        <p:nvPicPr>
          <p:cNvPr id="6" name="beat 1 lan bgd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23865" y="5600569"/>
            <a:ext cx="609600" cy="609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6210169"/>
            <a:ext cx="306288" cy="245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089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76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21088"/>
            <a:ext cx="9144000" cy="2636912"/>
          </a:xfrm>
        </p:spPr>
      </p:pic>
      <p:sp>
        <p:nvSpPr>
          <p:cNvPr id="5" name="TextBox 4"/>
          <p:cNvSpPr txBox="1"/>
          <p:nvPr/>
        </p:nvSpPr>
        <p:spPr>
          <a:xfrm>
            <a:off x="1691680" y="155417"/>
            <a:ext cx="6768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28" y="6266842"/>
            <a:ext cx="306288" cy="245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49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34952" y="2132856"/>
            <a:ext cx="66967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>
                <a:solidFill>
                  <a:srgbClr val="FF0000"/>
                </a:solidFill>
                <a:latin typeface="Times New Roman"/>
                <a:ea typeface="Calibri"/>
              </a:rPr>
              <a:t>Đọc mẫu và HD HS đọc cao độ 6 nốt Đồ-rê-mi-pha-sol-la</a:t>
            </a:r>
          </a:p>
        </p:txBody>
      </p:sp>
      <p:sp>
        <p:nvSpPr>
          <p:cNvPr id="8" name="Rectangle 7"/>
          <p:cNvSpPr/>
          <p:nvPr/>
        </p:nvSpPr>
        <p:spPr>
          <a:xfrm>
            <a:off x="2483768" y="-148879"/>
            <a:ext cx="3223959" cy="9855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>
                <a:solidFill>
                  <a:srgbClr val="002060"/>
                </a:solidFill>
                <a:latin typeface="Arial"/>
                <a:ea typeface="Arial"/>
              </a:rPr>
              <a:t>KHÁM PHÁ</a:t>
            </a:r>
            <a:endParaRPr lang="en-US" sz="4400">
              <a:solidFill>
                <a:srgbClr val="002060"/>
              </a:solidFill>
              <a:latin typeface="Times New Roman"/>
              <a:ea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408" y="6295012"/>
            <a:ext cx="612576" cy="491108"/>
          </a:xfrm>
          <a:prstGeom prst="rect">
            <a:avLst/>
          </a:prstGeom>
        </p:spPr>
      </p:pic>
      <p:pic>
        <p:nvPicPr>
          <p:cNvPr id="5" name="lcd drmfsl chua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275856" y="5500464"/>
            <a:ext cx="609600" cy="60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834" y="6021288"/>
            <a:ext cx="306288" cy="245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387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3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05372" y="50402"/>
            <a:ext cx="76871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</a:rPr>
              <a:t>-</a:t>
            </a:r>
            <a:r>
              <a:rPr lang="en-US" sz="3200">
                <a:solidFill>
                  <a:srgbClr val="FF0000"/>
                </a:solidFill>
              </a:rPr>
              <a:t>Đọc mẫu và HD HS đọc tên nốt nhạc từng </a:t>
            </a:r>
            <a:r>
              <a:rPr lang="en-US" sz="3200" smtClean="0">
                <a:solidFill>
                  <a:srgbClr val="FF0000"/>
                </a:solidFill>
              </a:rPr>
              <a:t>câu chưa có cao độ</a:t>
            </a:r>
            <a:endParaRPr lang="en-US" sz="320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732" y="1250731"/>
            <a:ext cx="6998054" cy="35283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7584" y="1916832"/>
            <a:ext cx="1187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>
                <a:solidFill>
                  <a:srgbClr val="FF0000"/>
                </a:solidFill>
              </a:rPr>
              <a:t>CÂU 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1560" y="3521272"/>
            <a:ext cx="1187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>
                <a:solidFill>
                  <a:srgbClr val="FF0000"/>
                </a:solidFill>
              </a:rPr>
              <a:t>CÂU 2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834" y="6021288"/>
            <a:ext cx="306288" cy="245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71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312</Words>
  <Application>Microsoft Office PowerPoint</Application>
  <PresentationFormat>On-screen Show (4:3)</PresentationFormat>
  <Paragraphs>39</Paragraphs>
  <Slides>18</Slides>
  <Notes>0</Notes>
  <HiddenSlides>0</HiddenSlides>
  <MMClips>12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Windows User</cp:lastModifiedBy>
  <cp:revision>43</cp:revision>
  <dcterms:created xsi:type="dcterms:W3CDTF">2021-06-22T02:23:00Z</dcterms:created>
  <dcterms:modified xsi:type="dcterms:W3CDTF">2024-02-27T11:36:10Z</dcterms:modified>
</cp:coreProperties>
</file>