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0" r:id="rId2"/>
    <p:sldId id="368" r:id="rId3"/>
    <p:sldId id="357" r:id="rId4"/>
    <p:sldId id="371" r:id="rId5"/>
    <p:sldId id="347" r:id="rId6"/>
    <p:sldId id="350" r:id="rId7"/>
    <p:sldId id="360" r:id="rId8"/>
    <p:sldId id="3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E39"/>
    <a:srgbClr val="FFFF00"/>
    <a:srgbClr val="CC00CC"/>
    <a:srgbClr val="008000"/>
    <a:srgbClr val="43B709"/>
    <a:srgbClr val="99FF33"/>
    <a:srgbClr val="FBA3B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67" autoAdjust="0"/>
  </p:normalViewPr>
  <p:slideViewPr>
    <p:cSldViewPr>
      <p:cViewPr>
        <p:scale>
          <a:sx n="53" d="100"/>
          <a:sy n="53" d="100"/>
        </p:scale>
        <p:origin x="834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D65B-054B-41D3-9F76-CFA340EB14E2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9F0C-50B4-45A2-9A5B-2C2B97CA43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3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9F0C-50B4-45A2-9A5B-2C2B97CA438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0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EDD1-12EB-4242-8309-E2B76033D425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257-A98B-4AB5-A307-A4A9B7046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2.jpg"/><Relationship Id="rId12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1217" r="10061" b="25315"/>
          <a:stretch/>
        </p:blipFill>
        <p:spPr>
          <a:xfrm flipH="1">
            <a:off x="1143000" y="1447800"/>
            <a:ext cx="2233365" cy="163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966" r="21337" b="21905"/>
          <a:stretch/>
        </p:blipFill>
        <p:spPr>
          <a:xfrm>
            <a:off x="1371600" y="3581400"/>
            <a:ext cx="2181808" cy="2410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7143" r="3106" b="20544"/>
          <a:stretch/>
        </p:blipFill>
        <p:spPr>
          <a:xfrm>
            <a:off x="7315200" y="3733800"/>
            <a:ext cx="2965478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7619" r="27052" b="9932"/>
          <a:stretch/>
        </p:blipFill>
        <p:spPr>
          <a:xfrm>
            <a:off x="7924800" y="1143000"/>
            <a:ext cx="1143000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81000"/>
            <a:ext cx="9139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GỌI CÁC NHẠC CỤ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0" y="1676402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dirty="0" smtClean="0"/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5720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3                                                                 4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3200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                                                                                         …………………………….</a:t>
            </a:r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601980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……………………………..                                                                                   ……………………………………</a:t>
            </a:r>
            <a:endParaRPr lang="vi-VN" dirty="0"/>
          </a:p>
        </p:txBody>
      </p:sp>
      <p:pic>
        <p:nvPicPr>
          <p:cNvPr id="6" name="Chuông chơ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9600" y="6096000"/>
            <a:ext cx="487363" cy="487363"/>
          </a:xfrm>
          <a:prstGeom prst="rect">
            <a:avLst/>
          </a:prstGeom>
        </p:spPr>
      </p:pic>
      <p:pic>
        <p:nvPicPr>
          <p:cNvPr id="1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2800" y="5943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1217" r="10061" b="25315"/>
          <a:stretch/>
        </p:blipFill>
        <p:spPr>
          <a:xfrm flipH="1">
            <a:off x="1142998" y="1219200"/>
            <a:ext cx="2233365" cy="163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966" r="21337" b="21905"/>
          <a:stretch/>
        </p:blipFill>
        <p:spPr>
          <a:xfrm>
            <a:off x="1371600" y="3581400"/>
            <a:ext cx="2181808" cy="2410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7143" r="3106" b="20544"/>
          <a:stretch/>
        </p:blipFill>
        <p:spPr>
          <a:xfrm>
            <a:off x="7162800" y="3733800"/>
            <a:ext cx="31242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7619" r="27052" b="9932"/>
          <a:stretch/>
        </p:blipFill>
        <p:spPr>
          <a:xfrm>
            <a:off x="7924800" y="990600"/>
            <a:ext cx="1143000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381000"/>
            <a:ext cx="863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 TRÒ CHƠI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GỌI CÁC NHẠC CỤ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0" y="1676402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dirty="0" smtClean="0"/>
              <a:t>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loan          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 con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Trống lục lạc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819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phách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5720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3                                                                 4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r="327"/>
          <a:stretch/>
        </p:blipFill>
        <p:spPr>
          <a:xfrm>
            <a:off x="0" y="242596"/>
            <a:ext cx="5915608" cy="6635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83619"/>
            <a:ext cx="4724400" cy="607438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724541" y="3750904"/>
            <a:ext cx="877077" cy="1633489"/>
          </a:xfrm>
          <a:custGeom>
            <a:avLst/>
            <a:gdLst>
              <a:gd name="connsiteX0" fmla="*/ 130628 w 877077"/>
              <a:gd name="connsiteY0" fmla="*/ 485196 h 1633489"/>
              <a:gd name="connsiteX1" fmla="*/ 149290 w 877077"/>
              <a:gd name="connsiteY1" fmla="*/ 18665 h 1633489"/>
              <a:gd name="connsiteX2" fmla="*/ 205273 w 877077"/>
              <a:gd name="connsiteY2" fmla="*/ 4 h 1633489"/>
              <a:gd name="connsiteX3" fmla="*/ 317241 w 877077"/>
              <a:gd name="connsiteY3" fmla="*/ 18665 h 1633489"/>
              <a:gd name="connsiteX4" fmla="*/ 466530 w 877077"/>
              <a:gd name="connsiteY4" fmla="*/ 37327 h 1633489"/>
              <a:gd name="connsiteX5" fmla="*/ 522514 w 877077"/>
              <a:gd name="connsiteY5" fmla="*/ 74649 h 1633489"/>
              <a:gd name="connsiteX6" fmla="*/ 578498 w 877077"/>
              <a:gd name="connsiteY6" fmla="*/ 130633 h 1633489"/>
              <a:gd name="connsiteX7" fmla="*/ 653143 w 877077"/>
              <a:gd name="connsiteY7" fmla="*/ 167955 h 1633489"/>
              <a:gd name="connsiteX8" fmla="*/ 727788 w 877077"/>
              <a:gd name="connsiteY8" fmla="*/ 279922 h 1633489"/>
              <a:gd name="connsiteX9" fmla="*/ 802432 w 877077"/>
              <a:gd name="connsiteY9" fmla="*/ 410551 h 1633489"/>
              <a:gd name="connsiteX10" fmla="*/ 821094 w 877077"/>
              <a:gd name="connsiteY10" fmla="*/ 485196 h 1633489"/>
              <a:gd name="connsiteX11" fmla="*/ 802432 w 877077"/>
              <a:gd name="connsiteY11" fmla="*/ 858420 h 1633489"/>
              <a:gd name="connsiteX12" fmla="*/ 746449 w 877077"/>
              <a:gd name="connsiteY12" fmla="*/ 895743 h 1633489"/>
              <a:gd name="connsiteX13" fmla="*/ 765110 w 877077"/>
              <a:gd name="connsiteY13" fmla="*/ 951727 h 1633489"/>
              <a:gd name="connsiteX14" fmla="*/ 877077 w 877077"/>
              <a:gd name="connsiteY14" fmla="*/ 1026371 h 1633489"/>
              <a:gd name="connsiteX15" fmla="*/ 839755 w 877077"/>
              <a:gd name="connsiteY15" fmla="*/ 1063694 h 1633489"/>
              <a:gd name="connsiteX16" fmla="*/ 783771 w 877077"/>
              <a:gd name="connsiteY16" fmla="*/ 1101016 h 1633489"/>
              <a:gd name="connsiteX17" fmla="*/ 727788 w 877077"/>
              <a:gd name="connsiteY17" fmla="*/ 1231645 h 1633489"/>
              <a:gd name="connsiteX18" fmla="*/ 690465 w 877077"/>
              <a:gd name="connsiteY18" fmla="*/ 1268967 h 1633489"/>
              <a:gd name="connsiteX19" fmla="*/ 671804 w 877077"/>
              <a:gd name="connsiteY19" fmla="*/ 1474241 h 1633489"/>
              <a:gd name="connsiteX20" fmla="*/ 615820 w 877077"/>
              <a:gd name="connsiteY20" fmla="*/ 1492902 h 1633489"/>
              <a:gd name="connsiteX21" fmla="*/ 503853 w 877077"/>
              <a:gd name="connsiteY21" fmla="*/ 1548886 h 1633489"/>
              <a:gd name="connsiteX22" fmla="*/ 466530 w 877077"/>
              <a:gd name="connsiteY22" fmla="*/ 1586208 h 1633489"/>
              <a:gd name="connsiteX23" fmla="*/ 167951 w 877077"/>
              <a:gd name="connsiteY23" fmla="*/ 1604869 h 1633489"/>
              <a:gd name="connsiteX24" fmla="*/ 111967 w 877077"/>
              <a:gd name="connsiteY24" fmla="*/ 1511563 h 1633489"/>
              <a:gd name="connsiteX25" fmla="*/ 55983 w 877077"/>
              <a:gd name="connsiteY25" fmla="*/ 1436918 h 1633489"/>
              <a:gd name="connsiteX26" fmla="*/ 37322 w 877077"/>
              <a:gd name="connsiteY26" fmla="*/ 1268967 h 1633489"/>
              <a:gd name="connsiteX27" fmla="*/ 0 w 877077"/>
              <a:gd name="connsiteY27" fmla="*/ 1212984 h 1633489"/>
              <a:gd name="connsiteX28" fmla="*/ 93306 w 877077"/>
              <a:gd name="connsiteY28" fmla="*/ 1157000 h 1633489"/>
              <a:gd name="connsiteX29" fmla="*/ 130628 w 877077"/>
              <a:gd name="connsiteY29" fmla="*/ 1101016 h 1633489"/>
              <a:gd name="connsiteX30" fmla="*/ 167951 w 877077"/>
              <a:gd name="connsiteY30" fmla="*/ 933065 h 1633489"/>
              <a:gd name="connsiteX31" fmla="*/ 186612 w 877077"/>
              <a:gd name="connsiteY31" fmla="*/ 877082 h 1633489"/>
              <a:gd name="connsiteX32" fmla="*/ 205273 w 877077"/>
              <a:gd name="connsiteY32" fmla="*/ 802437 h 1633489"/>
              <a:gd name="connsiteX33" fmla="*/ 186612 w 877077"/>
              <a:gd name="connsiteY33" fmla="*/ 690469 h 1633489"/>
              <a:gd name="connsiteX34" fmla="*/ 93306 w 877077"/>
              <a:gd name="connsiteY34" fmla="*/ 559841 h 1633489"/>
              <a:gd name="connsiteX35" fmla="*/ 93306 w 877077"/>
              <a:gd name="connsiteY35" fmla="*/ 447874 h 16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7077" h="1633489">
                <a:moveTo>
                  <a:pt x="130628" y="485196"/>
                </a:moveTo>
                <a:cubicBezTo>
                  <a:pt x="136849" y="329686"/>
                  <a:pt x="125625" y="172490"/>
                  <a:pt x="149290" y="18665"/>
                </a:cubicBezTo>
                <a:cubicBezTo>
                  <a:pt x="152281" y="-777"/>
                  <a:pt x="185603" y="4"/>
                  <a:pt x="205273" y="4"/>
                </a:cubicBezTo>
                <a:cubicBezTo>
                  <a:pt x="243110" y="4"/>
                  <a:pt x="279784" y="13314"/>
                  <a:pt x="317241" y="18665"/>
                </a:cubicBezTo>
                <a:cubicBezTo>
                  <a:pt x="366887" y="25757"/>
                  <a:pt x="416767" y="31106"/>
                  <a:pt x="466530" y="37327"/>
                </a:cubicBezTo>
                <a:cubicBezTo>
                  <a:pt x="485191" y="49768"/>
                  <a:pt x="505284" y="60291"/>
                  <a:pt x="522514" y="74649"/>
                </a:cubicBezTo>
                <a:cubicBezTo>
                  <a:pt x="542788" y="91544"/>
                  <a:pt x="557023" y="115294"/>
                  <a:pt x="578498" y="130633"/>
                </a:cubicBezTo>
                <a:cubicBezTo>
                  <a:pt x="601135" y="146802"/>
                  <a:pt x="628261" y="155514"/>
                  <a:pt x="653143" y="167955"/>
                </a:cubicBezTo>
                <a:lnTo>
                  <a:pt x="727788" y="279922"/>
                </a:lnTo>
                <a:cubicBezTo>
                  <a:pt x="758726" y="326328"/>
                  <a:pt x="782138" y="356435"/>
                  <a:pt x="802432" y="410551"/>
                </a:cubicBezTo>
                <a:cubicBezTo>
                  <a:pt x="811437" y="434565"/>
                  <a:pt x="814873" y="460314"/>
                  <a:pt x="821094" y="485196"/>
                </a:cubicBezTo>
                <a:cubicBezTo>
                  <a:pt x="814873" y="609604"/>
                  <a:pt x="824715" y="735866"/>
                  <a:pt x="802432" y="858420"/>
                </a:cubicBezTo>
                <a:cubicBezTo>
                  <a:pt x="798420" y="880486"/>
                  <a:pt x="754778" y="874919"/>
                  <a:pt x="746449" y="895743"/>
                </a:cubicBezTo>
                <a:cubicBezTo>
                  <a:pt x="739144" y="914007"/>
                  <a:pt x="751201" y="937818"/>
                  <a:pt x="765110" y="951727"/>
                </a:cubicBezTo>
                <a:cubicBezTo>
                  <a:pt x="796828" y="983445"/>
                  <a:pt x="877077" y="1026371"/>
                  <a:pt x="877077" y="1026371"/>
                </a:cubicBezTo>
                <a:cubicBezTo>
                  <a:pt x="864636" y="1038812"/>
                  <a:pt x="853494" y="1052703"/>
                  <a:pt x="839755" y="1063694"/>
                </a:cubicBezTo>
                <a:cubicBezTo>
                  <a:pt x="822242" y="1077705"/>
                  <a:pt x="798129" y="1083786"/>
                  <a:pt x="783771" y="1101016"/>
                </a:cubicBezTo>
                <a:cubicBezTo>
                  <a:pt x="705764" y="1194624"/>
                  <a:pt x="777794" y="1148302"/>
                  <a:pt x="727788" y="1231645"/>
                </a:cubicBezTo>
                <a:cubicBezTo>
                  <a:pt x="718736" y="1246732"/>
                  <a:pt x="702906" y="1256526"/>
                  <a:pt x="690465" y="1268967"/>
                </a:cubicBezTo>
                <a:cubicBezTo>
                  <a:pt x="684245" y="1337392"/>
                  <a:pt x="693531" y="1409060"/>
                  <a:pt x="671804" y="1474241"/>
                </a:cubicBezTo>
                <a:cubicBezTo>
                  <a:pt x="665584" y="1492902"/>
                  <a:pt x="633414" y="1484105"/>
                  <a:pt x="615820" y="1492902"/>
                </a:cubicBezTo>
                <a:cubicBezTo>
                  <a:pt x="471119" y="1565253"/>
                  <a:pt x="644571" y="1501981"/>
                  <a:pt x="503853" y="1548886"/>
                </a:cubicBezTo>
                <a:cubicBezTo>
                  <a:pt x="491412" y="1561327"/>
                  <a:pt x="480269" y="1575217"/>
                  <a:pt x="466530" y="1586208"/>
                </a:cubicBezTo>
                <a:cubicBezTo>
                  <a:pt x="361835" y="1669964"/>
                  <a:pt x="365032" y="1620030"/>
                  <a:pt x="167951" y="1604869"/>
                </a:cubicBezTo>
                <a:cubicBezTo>
                  <a:pt x="80607" y="1517527"/>
                  <a:pt x="176566" y="1624611"/>
                  <a:pt x="111967" y="1511563"/>
                </a:cubicBezTo>
                <a:cubicBezTo>
                  <a:pt x="96536" y="1484559"/>
                  <a:pt x="74644" y="1461800"/>
                  <a:pt x="55983" y="1436918"/>
                </a:cubicBezTo>
                <a:cubicBezTo>
                  <a:pt x="49763" y="1380934"/>
                  <a:pt x="50983" y="1323613"/>
                  <a:pt x="37322" y="1268967"/>
                </a:cubicBezTo>
                <a:cubicBezTo>
                  <a:pt x="31883" y="1247209"/>
                  <a:pt x="0" y="1235412"/>
                  <a:pt x="0" y="1212984"/>
                </a:cubicBezTo>
                <a:cubicBezTo>
                  <a:pt x="0" y="1178828"/>
                  <a:pt x="77909" y="1162132"/>
                  <a:pt x="93306" y="1157000"/>
                </a:cubicBezTo>
                <a:cubicBezTo>
                  <a:pt x="105747" y="1138339"/>
                  <a:pt x="120598" y="1121076"/>
                  <a:pt x="130628" y="1101016"/>
                </a:cubicBezTo>
                <a:cubicBezTo>
                  <a:pt x="155836" y="1050600"/>
                  <a:pt x="156481" y="984680"/>
                  <a:pt x="167951" y="933065"/>
                </a:cubicBezTo>
                <a:cubicBezTo>
                  <a:pt x="172218" y="913863"/>
                  <a:pt x="181208" y="895996"/>
                  <a:pt x="186612" y="877082"/>
                </a:cubicBezTo>
                <a:cubicBezTo>
                  <a:pt x="193658" y="852421"/>
                  <a:pt x="199053" y="827319"/>
                  <a:pt x="205273" y="802437"/>
                </a:cubicBezTo>
                <a:cubicBezTo>
                  <a:pt x="199053" y="765114"/>
                  <a:pt x="201979" y="725045"/>
                  <a:pt x="186612" y="690469"/>
                </a:cubicBezTo>
                <a:cubicBezTo>
                  <a:pt x="127408" y="557261"/>
                  <a:pt x="125089" y="718759"/>
                  <a:pt x="93306" y="559841"/>
                </a:cubicBezTo>
                <a:cubicBezTo>
                  <a:pt x="85987" y="523243"/>
                  <a:pt x="93306" y="485196"/>
                  <a:pt x="93306" y="44787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867400" y="152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VIỆT NAM VÀ VÙNG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 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9594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EM YÊU LÀN ĐIỆU DÂN CA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</a:t>
            </a:r>
            <a:r>
              <a:rPr lang="en-US" sz="320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BÀI: KHÚC NHẠC TRÊN NƯƠNG XA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19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Hoàng Lân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theo dân ca Gia - rai)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5260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1" y="533400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suối hòa tiếng lá rừng núi non cao trập trùng.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vang nhạc rừng vang khắp buôn làng xôn xao bao lời ca.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81402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tiếng đàn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kìa cánh chim bay ngập ngừng.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434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 chiều màu nắng đã phai dần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219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đệm theo nhịp: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10540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mênh mang trong lòng ta.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28600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124202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962402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72440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x       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548640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x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14300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Bài hát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nhạc trên nương xa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về vùng miền nào?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971802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vùng đất Tây Nguyên.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862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2.Em hát lại 2 câu hát có giai điệu giống nhau trong bài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Khúc  nhạc trên nương xa.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816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1 và 3 có giai điệu giống nhau.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457200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suối hòa tiếng lá rừng núi non cao trập trùng.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35280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vang nhạc rừng vang khắp buôn làng xôn xao bao lời ca.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114802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tiếng đàn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kìa cánh chim bay ngập ngừng.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 chiều màu nắng đã phai dần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52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tạo các động tác vận động theo bài hát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41020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mênh mang trong lòng ta.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096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thực hành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NTNX giảm tốc để mú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4600" y="5867400"/>
            <a:ext cx="487363" cy="487363"/>
          </a:xfrm>
          <a:prstGeom prst="rect">
            <a:avLst/>
          </a:prstGeom>
        </p:spPr>
      </p:pic>
      <p:pic>
        <p:nvPicPr>
          <p:cNvPr id="2" name="Nhạc chuẩn bị vận độ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5943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5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309</Words>
  <Application>Microsoft Office PowerPoint</Application>
  <PresentationFormat>Widescreen</PresentationFormat>
  <Paragraphs>48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362</cp:revision>
  <dcterms:created xsi:type="dcterms:W3CDTF">2013-04-08T05:23:03Z</dcterms:created>
  <dcterms:modified xsi:type="dcterms:W3CDTF">2024-12-24T06:35:09Z</dcterms:modified>
</cp:coreProperties>
</file>