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 id="2147483693" r:id="rId4"/>
  </p:sldMasterIdLst>
  <p:notesMasterIdLst>
    <p:notesMasterId r:id="rId31"/>
  </p:notesMasterIdLst>
  <p:sldIdLst>
    <p:sldId id="261" r:id="rId5"/>
    <p:sldId id="258" r:id="rId6"/>
    <p:sldId id="280" r:id="rId7"/>
    <p:sldId id="282" r:id="rId8"/>
    <p:sldId id="283" r:id="rId9"/>
    <p:sldId id="488" r:id="rId10"/>
    <p:sldId id="290" r:id="rId11"/>
    <p:sldId id="266" r:id="rId12"/>
    <p:sldId id="264" r:id="rId13"/>
    <p:sldId id="303" r:id="rId14"/>
    <p:sldId id="489" r:id="rId15"/>
    <p:sldId id="278" r:id="rId16"/>
    <p:sldId id="331" r:id="rId17"/>
    <p:sldId id="353" r:id="rId18"/>
    <p:sldId id="479" r:id="rId19"/>
    <p:sldId id="480" r:id="rId20"/>
    <p:sldId id="364" r:id="rId21"/>
    <p:sldId id="481" r:id="rId22"/>
    <p:sldId id="348" r:id="rId23"/>
    <p:sldId id="323" r:id="rId24"/>
    <p:sldId id="483" r:id="rId25"/>
    <p:sldId id="482" r:id="rId26"/>
    <p:sldId id="484" r:id="rId27"/>
    <p:sldId id="485" r:id="rId28"/>
    <p:sldId id="347"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1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4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80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03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65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6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5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35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17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7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58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2024/2/18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618370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955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50923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6300520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604644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18/02/2024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65337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18/02/2024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359753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18/02/2024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914009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8955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18/02/2024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499589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50376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18/02/2024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1044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2/18/2024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704939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435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8.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8643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0712611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4.png"/><Relationship Id="rId3"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62.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63.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64.png"/><Relationship Id="rId5" Type="http://schemas.openxmlformats.org/officeDocument/2006/relationships/image" Target="../media/image19.png"/><Relationship Id="rId10" Type="http://schemas.openxmlformats.org/officeDocument/2006/relationships/image" Target="../media/image32.emf"/><Relationship Id="rId4" Type="http://schemas.openxmlformats.org/officeDocument/2006/relationships/image" Target="../media/image4.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g"/><Relationship Id="rId1" Type="http://schemas.openxmlformats.org/officeDocument/2006/relationships/slideLayout" Target="../slideLayouts/slideLayout21.xml"/><Relationship Id="rId5" Type="http://schemas.openxmlformats.org/officeDocument/2006/relationships/image" Target="../media/image70.png"/><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71.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32.emf"/><Relationship Id="rId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 name="Group 6">
            <a:extLst>
              <a:ext uri="{FF2B5EF4-FFF2-40B4-BE49-F238E27FC236}">
                <a16:creationId xmlns:a16="http://schemas.microsoft.com/office/drawing/2014/main" id="{F1894B89-F563-21B6-6182-F120D8ABBFD3}"/>
              </a:ext>
            </a:extLst>
          </p:cNvPr>
          <p:cNvGrpSpPr/>
          <p:nvPr/>
        </p:nvGrpSpPr>
        <p:grpSpPr>
          <a:xfrm>
            <a:off x="0" y="5207000"/>
            <a:ext cx="12192000" cy="1650999"/>
            <a:chOff x="0" y="5207000"/>
            <a:chExt cx="12192000" cy="1650999"/>
          </a:xfrm>
        </p:grpSpPr>
        <p:sp>
          <p:nvSpPr>
            <p:cNvPr id="5" name="TextBox 4">
              <a:extLst>
                <a:ext uri="{FF2B5EF4-FFF2-40B4-BE49-F238E27FC236}">
                  <a16:creationId xmlns:a16="http://schemas.microsoft.com/office/drawing/2014/main" id="{998CB275-0374-9176-3F6B-B640AE7549EB}"/>
                </a:ext>
              </a:extLst>
            </p:cNvPr>
            <p:cNvSpPr txBox="1"/>
            <p:nvPr/>
          </p:nvSpPr>
          <p:spPr>
            <a:xfrm>
              <a:off x="439917" y="5779527"/>
              <a:ext cx="1126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HỒ THỊ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SƯƠNG</a:t>
              </a:r>
              <a:endParaRPr kumimoji="0" lang="en-SG"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2061022" y="212329"/>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32902" y="31431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55507" y="2895528"/>
            <a:ext cx="2357254" cy="3144249"/>
          </a:xfrm>
          <a:prstGeom prst="rect">
            <a:avLst/>
          </a:prstGeom>
        </p:spPr>
      </p:pic>
      <p:pic>
        <p:nvPicPr>
          <p:cNvPr id="9" name="Picture 8">
            <a:extLst>
              <a:ext uri="{FF2B5EF4-FFF2-40B4-BE49-F238E27FC236}">
                <a16:creationId xmlns:a16="http://schemas.microsoft.com/office/drawing/2014/main" id="{8ECDA2BB-2942-416F-952D-0D603654959E}"/>
              </a:ext>
            </a:extLst>
          </p:cNvPr>
          <p:cNvPicPr>
            <a:picLocks noChangeAspect="1"/>
          </p:cNvPicPr>
          <p:nvPr/>
        </p:nvPicPr>
        <p:blipFill>
          <a:blip r:embed="rId17"/>
          <a:stretch>
            <a:fillRect/>
          </a:stretch>
        </p:blipFill>
        <p:spPr>
          <a:xfrm>
            <a:off x="2762359" y="1132668"/>
            <a:ext cx="6267231" cy="1030313"/>
          </a:xfrm>
          <a:prstGeom prst="rect">
            <a:avLst/>
          </a:prstGeom>
        </p:spPr>
      </p:pic>
      <p:pic>
        <p:nvPicPr>
          <p:cNvPr id="12" name="Picture 11">
            <a:extLst>
              <a:ext uri="{FF2B5EF4-FFF2-40B4-BE49-F238E27FC236}">
                <a16:creationId xmlns:a16="http://schemas.microsoft.com/office/drawing/2014/main" id="{0F4B62EC-AC06-4A8B-9823-92B1D27E557E}"/>
              </a:ext>
            </a:extLst>
          </p:cNvPr>
          <p:cNvPicPr>
            <a:picLocks noChangeAspect="1"/>
          </p:cNvPicPr>
          <p:nvPr/>
        </p:nvPicPr>
        <p:blipFill>
          <a:blip r:embed="rId18"/>
          <a:stretch>
            <a:fillRect/>
          </a:stretch>
        </p:blipFill>
        <p:spPr>
          <a:xfrm>
            <a:off x="2742903" y="2082454"/>
            <a:ext cx="6858594" cy="2121592"/>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par>
                                <p:cTn id="10" presetID="10"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1000"/>
                            </p:stCondLst>
                            <p:childTnLst>
                              <p:par>
                                <p:cTn id="24" presetID="17" presetClass="entr" presetSubtype="1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500" fill="hold"/>
                                        <p:tgtEl>
                                          <p:spTgt spid="34"/>
                                        </p:tgtEl>
                                        <p:attrNameLst>
                                          <p:attrName>ppt_w</p:attrName>
                                        </p:attrNameLst>
                                      </p:cBhvr>
                                      <p:tavLst>
                                        <p:tav tm="0">
                                          <p:val>
                                            <p:fltVal val="0"/>
                                          </p:val>
                                        </p:tav>
                                        <p:tav tm="100000">
                                          <p:val>
                                            <p:strVal val="#ppt_w"/>
                                          </p:val>
                                        </p:tav>
                                      </p:tavLst>
                                    </p:anim>
                                    <p:anim calcmode="lin" valueType="num">
                                      <p:cBhvr>
                                        <p:cTn id="27"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remove" display="0">
                  <p:stCondLst>
                    <p:cond delay="indefinite"/>
                  </p:stCondLst>
                  <p:endCondLst>
                    <p:cond evt="onStopAudio" delay="0">
                      <p:tgtEl>
                        <p:sldTgt/>
                      </p:tgtEl>
                    </p:cond>
                  </p:endCondLst>
                </p:cTn>
                <p:tgtEl>
                  <p:spTgt spid="4"/>
                </p:tgtEl>
              </p:cMediaNode>
            </p:audio>
          </p:childTnLst>
        </p:cTn>
      </p:par>
    </p:tnLst>
    <p:bldLst>
      <p:bldP spid="34" grpId="0" animBg="1"/>
    </p:bldLst>
  </p:timing>
  <p:extLst>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id="{F744BC24-0EFE-1C44-C8C7-7CEDEC5CF880}"/>
              </a:ext>
            </a:extLst>
          </p:cNvPr>
          <p:cNvSpPr txBox="1"/>
          <p:nvPr/>
        </p:nvSpPr>
        <p:spPr>
          <a:xfrm>
            <a:off x="346793" y="285664"/>
            <a:ext cx="11568982" cy="6249512"/>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vi-VN"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id="{B0D682BD-CE1A-4C18-B613-5A8583CF23E4}"/>
              </a:ext>
            </a:extLst>
          </p:cNvPr>
          <p:cNvGraphicFramePr>
            <a:graphicFrameLocks noGrp="1"/>
          </p:cNvGraphicFramePr>
          <p:nvPr>
            <p:extLst>
              <p:ext uri="{D42A27DB-BD31-4B8C-83A1-F6EECF244321}">
                <p14:modId xmlns:p14="http://schemas.microsoft.com/office/powerpoint/2010/main" val="306250268"/>
              </p:ext>
            </p:extLst>
          </p:nvPr>
        </p:nvGraphicFramePr>
        <p:xfrm>
          <a:off x="1428750" y="591344"/>
          <a:ext cx="9591675" cy="5026455"/>
        </p:xfrm>
        <a:graphic>
          <a:graphicData uri="http://schemas.openxmlformats.org/drawingml/2006/table">
            <a:tbl>
              <a:tblPr firstRow="1" firstCol="1" bandRow="1">
                <a:tableStyleId>{00A15C55-8517-42AA-B614-E9B94910E393}</a:tableStyleId>
              </a:tblPr>
              <a:tblGrid>
                <a:gridCol w="2238375">
                  <a:extLst>
                    <a:ext uri="{9D8B030D-6E8A-4147-A177-3AD203B41FA5}">
                      <a16:colId xmlns:a16="http://schemas.microsoft.com/office/drawing/2014/main" val="2886932521"/>
                    </a:ext>
                  </a:extLst>
                </a:gridCol>
                <a:gridCol w="2905125">
                  <a:extLst>
                    <a:ext uri="{9D8B030D-6E8A-4147-A177-3AD203B41FA5}">
                      <a16:colId xmlns:a16="http://schemas.microsoft.com/office/drawing/2014/main" val="4019492879"/>
                    </a:ext>
                  </a:extLst>
                </a:gridCol>
                <a:gridCol w="4448175">
                  <a:extLst>
                    <a:ext uri="{9D8B030D-6E8A-4147-A177-3AD203B41FA5}">
                      <a16:colId xmlns:a16="http://schemas.microsoft.com/office/drawing/2014/main" val="4122237899"/>
                    </a:ext>
                  </a:extLst>
                </a:gridCol>
              </a:tblGrid>
              <a:tr h="663915">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Bữa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Thời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gian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Tên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thức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đồ</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uống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44813"/>
                  </a:ext>
                </a:extLst>
              </a:tr>
              <a:tr h="663915">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Sáng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6-7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Cháo, hay: mì, bún, phở</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086932"/>
                  </a:ext>
                </a:extLst>
              </a:tr>
              <a:tr h="1327830">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Trưa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11-12 </a:t>
                      </a:r>
                      <a:r>
                        <a:rPr lang="en-US" sz="2800" dirty="0" err="1">
                          <a:solidFill>
                            <a:srgbClr val="002060"/>
                          </a:solidFill>
                          <a:effectLst/>
                          <a:latin typeface="Calibri" panose="020F0502020204030204" pitchFamily="34" charset="0"/>
                          <a:cs typeface="Calibri" panose="020F0502020204030204" pitchFamily="34" charset="0"/>
                        </a:rPr>
                        <a:t>giờ</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luộc</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kho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xào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Hay </a:t>
                      </a:r>
                      <a:r>
                        <a:rPr lang="en-US" sz="2800" dirty="0" err="1">
                          <a:solidFill>
                            <a:srgbClr val="002060"/>
                          </a:solidFill>
                          <a:effectLst/>
                          <a:latin typeface="Calibri" panose="020F0502020204030204" pitchFamily="34" charset="0"/>
                          <a:cs typeface="Calibri" panose="020F0502020204030204" pitchFamily="34" charset="0"/>
                        </a:rPr>
                        <a:t>phở</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bún</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278948"/>
                  </a:ext>
                </a:extLst>
              </a:tr>
              <a:tr h="1327830">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Tối</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18-19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các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loại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rau</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củ</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cá</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r>
                        <a:rPr lang="en-US" sz="2800" dirty="0">
                          <a:solidFill>
                            <a:srgbClr val="002060"/>
                          </a:solidFill>
                          <a:effectLst/>
                          <a:latin typeface="Calibri" panose="020F0502020204030204" pitchFamily="34" charset="0"/>
                          <a:cs typeface="Calibri" panose="020F0502020204030204" pitchFamily="34" charset="0"/>
                        </a:rPr>
                        <a:t> </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184640"/>
                  </a:ext>
                </a:extLst>
              </a:tr>
              <a:tr h="663915">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78810"/>
                  </a:ext>
                </a:extLst>
              </a:tr>
            </a:tbl>
          </a:graphicData>
        </a:graphic>
      </p:graphicFrame>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173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D1A48B9F-200D-114A-E1AC-F64D80D98E47}"/>
              </a:ext>
            </a:extLst>
          </p:cNvPr>
          <p:cNvGrpSpPr/>
          <p:nvPr/>
        </p:nvGrpSpPr>
        <p:grpSpPr>
          <a:xfrm>
            <a:off x="606303" y="2958458"/>
            <a:ext cx="3853673" cy="2620476"/>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884007" y="3061941"/>
              <a:ext cx="2839453" cy="8168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7124701" y="2938524"/>
            <a:ext cx="3644900" cy="2456280"/>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9" y="3148790"/>
              <a:ext cx="2920288" cy="4933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16" y="4745452"/>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5531" y="2091760"/>
            <a:ext cx="2113084" cy="2048440"/>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684" y="1984693"/>
            <a:ext cx="1491017" cy="2184698"/>
          </a:xfrm>
          <a:prstGeom prst="rect">
            <a:avLst/>
          </a:prstGeom>
        </p:spPr>
      </p:pic>
      <p:sp>
        <p:nvSpPr>
          <p:cNvPr id="2" name="Rectangle: Rounded Corners 1">
            <a:extLst>
              <a:ext uri="{FF2B5EF4-FFF2-40B4-BE49-F238E27FC236}">
                <a16:creationId xmlns:a16="http://schemas.microsoft.com/office/drawing/2014/main" id="{4960BE93-3D91-FF1A-B47F-EEF3C41AB740}"/>
              </a:ext>
            </a:extLst>
          </p:cNvPr>
          <p:cNvSpPr/>
          <p:nvPr/>
        </p:nvSpPr>
        <p:spPr>
          <a:xfrm>
            <a:off x="223260" y="47252"/>
            <a:ext cx="11620500" cy="1785529"/>
          </a:xfrm>
          <a:custGeom>
            <a:avLst/>
            <a:gdLst>
              <a:gd name="connsiteX0" fmla="*/ 0 w 11620500"/>
              <a:gd name="connsiteY0" fmla="*/ 297594 h 1785529"/>
              <a:gd name="connsiteX1" fmla="*/ 297594 w 11620500"/>
              <a:gd name="connsiteY1" fmla="*/ 0 h 1785529"/>
              <a:gd name="connsiteX2" fmla="*/ 11322906 w 11620500"/>
              <a:gd name="connsiteY2" fmla="*/ 0 h 1785529"/>
              <a:gd name="connsiteX3" fmla="*/ 11620500 w 11620500"/>
              <a:gd name="connsiteY3" fmla="*/ 297594 h 1785529"/>
              <a:gd name="connsiteX4" fmla="*/ 11620500 w 11620500"/>
              <a:gd name="connsiteY4" fmla="*/ 1487935 h 1785529"/>
              <a:gd name="connsiteX5" fmla="*/ 11322906 w 11620500"/>
              <a:gd name="connsiteY5" fmla="*/ 1785529 h 1785529"/>
              <a:gd name="connsiteX6" fmla="*/ 297594 w 11620500"/>
              <a:gd name="connsiteY6" fmla="*/ 1785529 h 1785529"/>
              <a:gd name="connsiteX7" fmla="*/ 0 w 11620500"/>
              <a:gd name="connsiteY7" fmla="*/ 1487935 h 1785529"/>
              <a:gd name="connsiteX8" fmla="*/ 0 w 11620500"/>
              <a:gd name="connsiteY8" fmla="*/ 297594 h 178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1785529" fill="none" extrusionOk="0">
                <a:moveTo>
                  <a:pt x="0" y="297594"/>
                </a:moveTo>
                <a:cubicBezTo>
                  <a:pt x="-1765" y="164685"/>
                  <a:pt x="134563" y="23862"/>
                  <a:pt x="297594" y="0"/>
                </a:cubicBezTo>
                <a:cubicBezTo>
                  <a:pt x="1843131" y="-123866"/>
                  <a:pt x="8634216" y="81108"/>
                  <a:pt x="11322906" y="0"/>
                </a:cubicBezTo>
                <a:cubicBezTo>
                  <a:pt x="11504861" y="-27041"/>
                  <a:pt x="11608365" y="134238"/>
                  <a:pt x="11620500" y="297594"/>
                </a:cubicBezTo>
                <a:cubicBezTo>
                  <a:pt x="11537939" y="493713"/>
                  <a:pt x="11670107" y="1330536"/>
                  <a:pt x="11620500" y="1487935"/>
                </a:cubicBezTo>
                <a:cubicBezTo>
                  <a:pt x="11623287" y="1644892"/>
                  <a:pt x="11501068" y="1810573"/>
                  <a:pt x="11322906" y="1785529"/>
                </a:cubicBezTo>
                <a:cubicBezTo>
                  <a:pt x="8127368" y="1767674"/>
                  <a:pt x="3198177" y="1676185"/>
                  <a:pt x="297594" y="1785529"/>
                </a:cubicBezTo>
                <a:cubicBezTo>
                  <a:pt x="135726" y="1779325"/>
                  <a:pt x="6149" y="1663774"/>
                  <a:pt x="0" y="1487935"/>
                </a:cubicBezTo>
                <a:cubicBezTo>
                  <a:pt x="-39080" y="1297935"/>
                  <a:pt x="31667" y="677966"/>
                  <a:pt x="0" y="297594"/>
                </a:cubicBezTo>
                <a:close/>
              </a:path>
              <a:path w="11620500" h="1785529" stroke="0" extrusionOk="0">
                <a:moveTo>
                  <a:pt x="0" y="297594"/>
                </a:moveTo>
                <a:cubicBezTo>
                  <a:pt x="23649" y="134630"/>
                  <a:pt x="118943" y="28391"/>
                  <a:pt x="297594" y="0"/>
                </a:cubicBezTo>
                <a:cubicBezTo>
                  <a:pt x="5496020" y="96512"/>
                  <a:pt x="8862625" y="-165548"/>
                  <a:pt x="11322906" y="0"/>
                </a:cubicBezTo>
                <a:cubicBezTo>
                  <a:pt x="11519219" y="801"/>
                  <a:pt x="11642762" y="136873"/>
                  <a:pt x="11620500" y="297594"/>
                </a:cubicBezTo>
                <a:cubicBezTo>
                  <a:pt x="11678424" y="700126"/>
                  <a:pt x="11565929" y="897137"/>
                  <a:pt x="11620500" y="1487935"/>
                </a:cubicBezTo>
                <a:cubicBezTo>
                  <a:pt x="11625444" y="1625715"/>
                  <a:pt x="11494935" y="1782056"/>
                  <a:pt x="11322906" y="1785529"/>
                </a:cubicBezTo>
                <a:cubicBezTo>
                  <a:pt x="7710585" y="1947241"/>
                  <a:pt x="4647813" y="1929151"/>
                  <a:pt x="297594" y="1785529"/>
                </a:cubicBezTo>
                <a:cubicBezTo>
                  <a:pt x="151459" y="1775909"/>
                  <a:pt x="21553" y="1643030"/>
                  <a:pt x="0" y="1487935"/>
                </a:cubicBezTo>
                <a:cubicBezTo>
                  <a:pt x="29202" y="1258713"/>
                  <a:pt x="54834" y="444617"/>
                  <a:pt x="0" y="297594"/>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4000" b="1" dirty="0">
                <a:solidFill>
                  <a:prstClr val="black"/>
                </a:solidFill>
                <a:latin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cs typeface="Calibri" panose="020F0502020204030204" pitchFamily="34" charset="0"/>
              </a:rPr>
              <a:t>Để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bảo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vệ</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quan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tiêu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cần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đổi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thói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quen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uống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nào</a:t>
            </a:r>
            <a:r>
              <a:rPr lang="en-US" sz="40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228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228600" y="392954"/>
            <a:ext cx="11620500" cy="816721"/>
          </a:xfrm>
          <a:custGeom>
            <a:avLst/>
            <a:gdLst>
              <a:gd name="connsiteX0" fmla="*/ 0 w 11620500"/>
              <a:gd name="connsiteY0" fmla="*/ 136123 h 816721"/>
              <a:gd name="connsiteX1" fmla="*/ 136123 w 11620500"/>
              <a:gd name="connsiteY1" fmla="*/ 0 h 816721"/>
              <a:gd name="connsiteX2" fmla="*/ 11484377 w 11620500"/>
              <a:gd name="connsiteY2" fmla="*/ 0 h 816721"/>
              <a:gd name="connsiteX3" fmla="*/ 11620500 w 11620500"/>
              <a:gd name="connsiteY3" fmla="*/ 136123 h 816721"/>
              <a:gd name="connsiteX4" fmla="*/ 11620500 w 11620500"/>
              <a:gd name="connsiteY4" fmla="*/ 680598 h 816721"/>
              <a:gd name="connsiteX5" fmla="*/ 11484377 w 11620500"/>
              <a:gd name="connsiteY5" fmla="*/ 816721 h 816721"/>
              <a:gd name="connsiteX6" fmla="*/ 136123 w 11620500"/>
              <a:gd name="connsiteY6" fmla="*/ 816721 h 816721"/>
              <a:gd name="connsiteX7" fmla="*/ 0 w 11620500"/>
              <a:gd name="connsiteY7" fmla="*/ 680598 h 816721"/>
              <a:gd name="connsiteX8" fmla="*/ 0 w 11620500"/>
              <a:gd name="connsiteY8" fmla="*/ 136123 h 8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816721" fill="none" extrusionOk="0">
                <a:moveTo>
                  <a:pt x="0" y="136123"/>
                </a:moveTo>
                <a:cubicBezTo>
                  <a:pt x="-660" y="72701"/>
                  <a:pt x="61640" y="12522"/>
                  <a:pt x="136123" y="0"/>
                </a:cubicBezTo>
                <a:cubicBezTo>
                  <a:pt x="3220723" y="-123866"/>
                  <a:pt x="9388788" y="81108"/>
                  <a:pt x="11484377" y="0"/>
                </a:cubicBezTo>
                <a:cubicBezTo>
                  <a:pt x="11565992" y="-9890"/>
                  <a:pt x="11619103" y="61059"/>
                  <a:pt x="11620500" y="136123"/>
                </a:cubicBezTo>
                <a:cubicBezTo>
                  <a:pt x="11618419" y="317626"/>
                  <a:pt x="11669023" y="544710"/>
                  <a:pt x="11620500" y="680598"/>
                </a:cubicBezTo>
                <a:cubicBezTo>
                  <a:pt x="11625568" y="742320"/>
                  <a:pt x="11564350" y="825418"/>
                  <a:pt x="11484377" y="816721"/>
                </a:cubicBezTo>
                <a:cubicBezTo>
                  <a:pt x="9111188" y="798866"/>
                  <a:pt x="2001731" y="707377"/>
                  <a:pt x="136123" y="816721"/>
                </a:cubicBezTo>
                <a:cubicBezTo>
                  <a:pt x="62076" y="813900"/>
                  <a:pt x="997" y="757638"/>
                  <a:pt x="0" y="680598"/>
                </a:cubicBezTo>
                <a:cubicBezTo>
                  <a:pt x="-35557" y="488381"/>
                  <a:pt x="-22606" y="225231"/>
                  <a:pt x="0" y="136123"/>
                </a:cubicBezTo>
                <a:close/>
              </a:path>
              <a:path w="11620500" h="816721" stroke="0" extrusionOk="0">
                <a:moveTo>
                  <a:pt x="0" y="136123"/>
                </a:moveTo>
                <a:cubicBezTo>
                  <a:pt x="5697" y="61280"/>
                  <a:pt x="56146" y="9530"/>
                  <a:pt x="136123" y="0"/>
                </a:cubicBezTo>
                <a:cubicBezTo>
                  <a:pt x="1430071" y="96512"/>
                  <a:pt x="6405891" y="-165548"/>
                  <a:pt x="11484377" y="0"/>
                </a:cubicBezTo>
                <a:cubicBezTo>
                  <a:pt x="11561507" y="49"/>
                  <a:pt x="11624269" y="61559"/>
                  <a:pt x="11620500" y="136123"/>
                </a:cubicBezTo>
                <a:cubicBezTo>
                  <a:pt x="11583144" y="322583"/>
                  <a:pt x="11583428" y="575104"/>
                  <a:pt x="11620500" y="680598"/>
                </a:cubicBezTo>
                <a:cubicBezTo>
                  <a:pt x="11622272" y="746254"/>
                  <a:pt x="11568765" y="812552"/>
                  <a:pt x="11484377" y="816721"/>
                </a:cubicBezTo>
                <a:cubicBezTo>
                  <a:pt x="6332993" y="978433"/>
                  <a:pt x="2699171" y="960343"/>
                  <a:pt x="136123" y="816721"/>
                </a:cubicBezTo>
                <a:cubicBezTo>
                  <a:pt x="69241" y="812340"/>
                  <a:pt x="10278" y="751360"/>
                  <a:pt x="0" y="680598"/>
                </a:cubicBezTo>
                <a:cubicBezTo>
                  <a:pt x="-23167" y="415146"/>
                  <a:pt x="41951" y="394915"/>
                  <a:pt x="0" y="1361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dirty="0">
                <a:solidFill>
                  <a:prstClr val="black"/>
                </a:solidFill>
                <a:latin typeface="Calibri" panose="020F0502020204030204" pitchFamily="34" charset="0"/>
                <a:cs typeface="Calibri" panose="020F0502020204030204" pitchFamily="34" charset="0"/>
              </a:rPr>
              <a:t>3. </a:t>
            </a:r>
            <a:r>
              <a:rPr lang="vi-VN" sz="2800" b="1" dirty="0">
                <a:solidFill>
                  <a:prstClr val="black"/>
                </a:solidFill>
                <a:latin typeface="Calibri" panose="020F0502020204030204" pitchFamily="34" charset="0"/>
                <a:cs typeface="Calibri" panose="020F0502020204030204" pitchFamily="34" charset="0"/>
              </a:rPr>
              <a:t>Em sẽ nói điều gì với các bạn trong những tình huống dưới đây?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0A3D41-D454-4EBF-BF72-BA58E6E120C8}"/>
              </a:ext>
            </a:extLst>
          </p:cNvPr>
          <p:cNvPicPr>
            <a:picLocks noChangeAspect="1"/>
          </p:cNvPicPr>
          <p:nvPr/>
        </p:nvPicPr>
        <p:blipFill>
          <a:blip r:embed="rId7"/>
          <a:stretch>
            <a:fillRect/>
          </a:stretch>
        </p:blipFill>
        <p:spPr>
          <a:xfrm>
            <a:off x="204787" y="1890713"/>
            <a:ext cx="4666565" cy="2814637"/>
          </a:xfrm>
          <a:prstGeom prst="rect">
            <a:avLst/>
          </a:prstGeom>
        </p:spPr>
      </p:pic>
      <p:pic>
        <p:nvPicPr>
          <p:cNvPr id="5" name="Picture 4">
            <a:extLst>
              <a:ext uri="{FF2B5EF4-FFF2-40B4-BE49-F238E27FC236}">
                <a16:creationId xmlns:a16="http://schemas.microsoft.com/office/drawing/2014/main" id="{0B0A4BD8-0F2C-45E4-93F2-2BB2EDEAB7C8}"/>
              </a:ext>
            </a:extLst>
          </p:cNvPr>
          <p:cNvPicPr>
            <a:picLocks noChangeAspect="1"/>
          </p:cNvPicPr>
          <p:nvPr/>
        </p:nvPicPr>
        <p:blipFill>
          <a:blip r:embed="rId8"/>
          <a:stretch>
            <a:fillRect/>
          </a:stretch>
        </p:blipFill>
        <p:spPr>
          <a:xfrm>
            <a:off x="5010150" y="1889820"/>
            <a:ext cx="6638925" cy="2865943"/>
          </a:xfrm>
          <a:prstGeom prst="rect">
            <a:avLst/>
          </a:prstGeom>
        </p:spPr>
      </p:pic>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342725" y="2817086"/>
            <a:ext cx="5842000" cy="1446550"/>
          </a:xfrm>
          <a:prstGeom prst="rect">
            <a:avLst/>
          </a:prstGeom>
          <a:noFill/>
        </p:spPr>
        <p:txBody>
          <a:bodyPr wrap="square" rtlCol="0">
            <a:spAutoFit/>
          </a:bodyPr>
          <a:lstStyle/>
          <a:p>
            <a:pPr algn="ctr" defTabSz="609630"/>
            <a:r>
              <a:rPr lang="en-US" sz="4400" b="1" dirty="0" err="1">
                <a:solidFill>
                  <a:prstClr val="black"/>
                </a:solidFill>
                <a:latin typeface="Calibri"/>
              </a:rPr>
              <a:t>Thử</a:t>
            </a:r>
            <a:r>
              <a:rPr lang="en-US" sz="4400" b="1" dirty="0">
                <a:solidFill>
                  <a:prstClr val="black"/>
                </a:solidFill>
                <a:latin typeface="Calibri"/>
              </a:rPr>
              <a:t> </a:t>
            </a:r>
            <a:r>
              <a:rPr lang="en-US" sz="4400" b="1" dirty="0" err="1">
                <a:solidFill>
                  <a:prstClr val="black"/>
                </a:solidFill>
                <a:latin typeface="Calibri"/>
              </a:rPr>
              <a:t>đóng</a:t>
            </a:r>
            <a:r>
              <a:rPr lang="en-US" sz="4400" b="1" dirty="0">
                <a:solidFill>
                  <a:prstClr val="black"/>
                </a:solidFill>
                <a:latin typeface="Calibri"/>
              </a:rPr>
              <a:t> </a:t>
            </a:r>
            <a:r>
              <a:rPr lang="en-US" sz="4400" b="1" dirty="0" err="1">
                <a:solidFill>
                  <a:prstClr val="black"/>
                </a:solidFill>
                <a:latin typeface="Calibri"/>
              </a:rPr>
              <a:t>vai</a:t>
            </a:r>
            <a:r>
              <a:rPr lang="en-US" sz="4400" b="1" dirty="0">
                <a:solidFill>
                  <a:prstClr val="black"/>
                </a:solidFill>
                <a:latin typeface="Calibri"/>
              </a:rPr>
              <a:t> </a:t>
            </a:r>
            <a:r>
              <a:rPr lang="en-US" sz="4400" b="1" dirty="0" err="1">
                <a:solidFill>
                  <a:prstClr val="black"/>
                </a:solidFill>
                <a:latin typeface="Calibri"/>
              </a:rPr>
              <a:t>để</a:t>
            </a:r>
            <a:r>
              <a:rPr lang="en-US" sz="4400" b="1" dirty="0">
                <a:solidFill>
                  <a:prstClr val="black"/>
                </a:solidFill>
                <a:latin typeface="Calibri"/>
              </a:rPr>
              <a:t> </a:t>
            </a:r>
            <a:r>
              <a:rPr lang="en-US" sz="4400" b="1" dirty="0" err="1">
                <a:solidFill>
                  <a:prstClr val="black"/>
                </a:solidFill>
                <a:latin typeface="Calibri"/>
              </a:rPr>
              <a:t>xử</a:t>
            </a:r>
            <a:r>
              <a:rPr lang="en-US" sz="4400" b="1" dirty="0">
                <a:solidFill>
                  <a:prstClr val="black"/>
                </a:solidFill>
                <a:latin typeface="Calibri"/>
              </a:rPr>
              <a:t> </a:t>
            </a:r>
            <a:r>
              <a:rPr lang="en-US" sz="4400" b="1" dirty="0" err="1">
                <a:solidFill>
                  <a:prstClr val="black"/>
                </a:solidFill>
                <a:latin typeface="Calibri"/>
              </a:rPr>
              <a:t>lí</a:t>
            </a:r>
            <a:endParaRPr lang="en-US" sz="4400" b="1" dirty="0">
              <a:solidFill>
                <a:prstClr val="black"/>
              </a:solidFill>
              <a:latin typeface="Calibri"/>
            </a:endParaRPr>
          </a:p>
          <a:p>
            <a:pPr algn="ctr" defTabSz="609630"/>
            <a:r>
              <a:rPr lang="en-US" sz="4400" b="1" dirty="0">
                <a:solidFill>
                  <a:prstClr val="black"/>
                </a:solidFill>
                <a:latin typeface="Calibri"/>
              </a:rPr>
              <a:t> </a:t>
            </a:r>
            <a:r>
              <a:rPr lang="en-US" sz="4400" b="1" dirty="0" err="1">
                <a:solidFill>
                  <a:prstClr val="black"/>
                </a:solidFill>
                <a:latin typeface="Calibri"/>
              </a:rPr>
              <a:t>các</a:t>
            </a:r>
            <a:r>
              <a:rPr lang="en-US" sz="4400" b="1" dirty="0">
                <a:solidFill>
                  <a:prstClr val="black"/>
                </a:solidFill>
                <a:latin typeface="Calibri"/>
              </a:rPr>
              <a:t> </a:t>
            </a:r>
            <a:r>
              <a:rPr lang="en-US" sz="4400" b="1" dirty="0" err="1">
                <a:solidFill>
                  <a:prstClr val="black"/>
                </a:solidFill>
                <a:latin typeface="Calibri"/>
              </a:rPr>
              <a:t>tình</a:t>
            </a:r>
            <a:r>
              <a:rPr lang="en-US" sz="4400" b="1" dirty="0">
                <a:solidFill>
                  <a:prstClr val="black"/>
                </a:solidFill>
                <a:latin typeface="Calibri"/>
              </a:rPr>
              <a:t> </a:t>
            </a:r>
            <a:r>
              <a:rPr lang="en-US" sz="4400" b="1" dirty="0" err="1">
                <a:solidFill>
                  <a:prstClr val="black"/>
                </a:solidFill>
                <a:latin typeface="Calibri"/>
              </a:rPr>
              <a:t>huống</a:t>
            </a:r>
            <a:r>
              <a:rPr lang="en-US" sz="4400" b="1" dirty="0">
                <a:solidFill>
                  <a:prstClr val="black"/>
                </a:solidFill>
                <a:latin typeface="Calibri"/>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861" y="0"/>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4000" dirty="0">
                <a:solidFill>
                  <a:prstClr val="black"/>
                </a:solidFill>
                <a:latin typeface="Calibri"/>
              </a:rPr>
              <a:t>K</a:t>
            </a:r>
            <a:r>
              <a:rPr lang="vi-VN" sz="4000" dirty="0">
                <a:solidFill>
                  <a:prstClr val="black"/>
                </a:solidFill>
                <a:latin typeface="Calibri"/>
              </a:rPr>
              <a:t>huyên bạn không nên ăn hoa quả khi chưa rửa sạch, dễ nhiễm khuẩn hay dính thuốc bảo vệ thực vật làm đau bụng ,ngộ độc thức ăn</a:t>
            </a:r>
            <a:endParaRPr lang="en-US" sz="4000" i="1" dirty="0">
              <a:solidFill>
                <a:prstClr val="black"/>
              </a:solidFill>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algn="ctr" defTabSz="609630"/>
            <a:r>
              <a:rPr lang="en-US" sz="4800" b="1" dirty="0" err="1">
                <a:solidFill>
                  <a:srgbClr val="FFFF00"/>
                </a:solidFill>
                <a:latin typeface="Calibri"/>
              </a:rPr>
              <a:t>Tình</a:t>
            </a:r>
            <a:r>
              <a:rPr lang="en-US" sz="4800" b="1" dirty="0">
                <a:solidFill>
                  <a:srgbClr val="FFFF00"/>
                </a:solidFill>
                <a:latin typeface="Calibri"/>
              </a:rPr>
              <a:t> </a:t>
            </a:r>
            <a:r>
              <a:rPr lang="en-US" sz="4800" b="1" dirty="0" err="1">
                <a:solidFill>
                  <a:srgbClr val="FFFF00"/>
                </a:solidFill>
                <a:latin typeface="Calibri"/>
              </a:rPr>
              <a:t>huống</a:t>
            </a:r>
            <a:r>
              <a:rPr lang="en-US" sz="4800" b="1" dirty="0">
                <a:solidFill>
                  <a:srgbClr val="FFFF00"/>
                </a:solidFill>
                <a:latin typeface="Calibri"/>
              </a:rPr>
              <a:t> 1</a:t>
            </a:r>
          </a:p>
        </p:txBody>
      </p:sp>
      <p:pic>
        <p:nvPicPr>
          <p:cNvPr id="11" name="Picture 10">
            <a:extLst>
              <a:ext uri="{FF2B5EF4-FFF2-40B4-BE49-F238E27FC236}">
                <a16:creationId xmlns:a16="http://schemas.microsoft.com/office/drawing/2014/main" id="{6E9FDE52-CA27-4203-A1AB-C33DAEB2F500}"/>
              </a:ext>
            </a:extLst>
          </p:cNvPr>
          <p:cNvPicPr>
            <a:picLocks noChangeAspect="1"/>
          </p:cNvPicPr>
          <p:nvPr/>
        </p:nvPicPr>
        <p:blipFill>
          <a:blip r:embed="rId6"/>
          <a:stretch>
            <a:fillRect/>
          </a:stretch>
        </p:blipFill>
        <p:spPr>
          <a:xfrm>
            <a:off x="3876674" y="3540139"/>
            <a:ext cx="4962525" cy="2941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không nên uống nước ở chum vại chưa đun sôi, dễ đau bụng, tiêu chảy…mắc bệnh về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2</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CF8BC3C-D804-4B90-8967-14EFBAB81E55}"/>
              </a:ext>
            </a:extLst>
          </p:cNvPr>
          <p:cNvPicPr>
            <a:picLocks noChangeAspect="1"/>
          </p:cNvPicPr>
          <p:nvPr/>
        </p:nvPicPr>
        <p:blipFill>
          <a:blip r:embed="rId6"/>
          <a:stretch>
            <a:fillRect/>
          </a:stretch>
        </p:blipFill>
        <p:spPr>
          <a:xfrm>
            <a:off x="4524375" y="3445131"/>
            <a:ext cx="3600450" cy="3227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1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991508"/>
            <a:ext cx="10799451" cy="146423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a:t>
            </a:r>
            <a:r>
              <a:rPr lang="vi-VN" sz="4000" dirty="0" smtClean="0">
                <a:solidFill>
                  <a:prstClr val="black"/>
                </a:solidFill>
                <a:latin typeface="Calibri"/>
              </a:rPr>
              <a:t>không </a:t>
            </a:r>
            <a:r>
              <a:rPr lang="vi-VN" sz="4000" dirty="0">
                <a:solidFill>
                  <a:prstClr val="black"/>
                </a:solidFill>
                <a:latin typeface="Calibri"/>
              </a:rPr>
              <a:t>ăn thức ăn để lâu có </a:t>
            </a:r>
            <a:r>
              <a:rPr lang="vi-VN" sz="4000" dirty="0" smtClean="0">
                <a:solidFill>
                  <a:prstClr val="black"/>
                </a:solidFill>
                <a:latin typeface="Calibri"/>
              </a:rPr>
              <a:t>màu, </a:t>
            </a:r>
            <a:r>
              <a:rPr lang="vi-VN" sz="4000" dirty="0">
                <a:solidFill>
                  <a:prstClr val="black"/>
                </a:solidFill>
                <a:latin typeface="Calibri"/>
              </a:rPr>
              <a:t>mùi lạ bị ôi </a:t>
            </a:r>
            <a:r>
              <a:rPr lang="vi-VN" sz="4000" dirty="0" smtClean="0">
                <a:solidFill>
                  <a:prstClr val="black"/>
                </a:solidFill>
                <a:latin typeface="Calibri"/>
              </a:rPr>
              <a:t>thiu, </a:t>
            </a:r>
            <a:r>
              <a:rPr lang="vi-VN" sz="4000" dirty="0">
                <a:solidFill>
                  <a:prstClr val="black"/>
                </a:solidFill>
                <a:latin typeface="Calibri"/>
              </a:rPr>
              <a:t>dễ mắc bệnh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3</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49F717-8E5D-4426-82A7-898B57EF6450}"/>
              </a:ext>
            </a:extLst>
          </p:cNvPr>
          <p:cNvPicPr>
            <a:picLocks noChangeAspect="1"/>
          </p:cNvPicPr>
          <p:nvPr/>
        </p:nvPicPr>
        <p:blipFill>
          <a:blip r:embed="rId6"/>
          <a:stretch>
            <a:fillRect/>
          </a:stretch>
        </p:blipFill>
        <p:spPr>
          <a:xfrm>
            <a:off x="4257675" y="2967037"/>
            <a:ext cx="3924300" cy="3419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6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Tiêu</a:t>
            </a:r>
            <a:r>
              <a:rPr lang="en-US" sz="4400" b="1" dirty="0">
                <a:solidFill>
                  <a:srgbClr val="002060"/>
                </a:solidFill>
                <a:latin typeface="Calibri"/>
              </a:rPr>
              <a:t> </a:t>
            </a:r>
            <a:r>
              <a:rPr lang="en-US" sz="4400" b="1" dirty="0" err="1">
                <a:solidFill>
                  <a:srgbClr val="002060"/>
                </a:solidFill>
                <a:latin typeface="Calibri"/>
              </a:rPr>
              <a:t>chí</a:t>
            </a:r>
            <a:r>
              <a:rPr lang="en-US" sz="4400" b="1" dirty="0">
                <a:solidFill>
                  <a:srgbClr val="002060"/>
                </a:solidFill>
                <a:latin typeface="Calibri"/>
              </a:rPr>
              <a:t>:</a:t>
            </a: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Nét</a:t>
            </a:r>
            <a:r>
              <a:rPr lang="en-US" sz="4000" dirty="0">
                <a:solidFill>
                  <a:srgbClr val="002060"/>
                </a:solidFill>
                <a:latin typeface="Calibri"/>
              </a:rPr>
              <a:t> </a:t>
            </a:r>
            <a:r>
              <a:rPr lang="en-US" sz="4000" dirty="0" err="1">
                <a:solidFill>
                  <a:srgbClr val="002060"/>
                </a:solidFill>
                <a:latin typeface="Calibri"/>
              </a:rPr>
              <a:t>mặt</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Cử</a:t>
            </a:r>
            <a:r>
              <a:rPr lang="en-US" sz="4000" dirty="0">
                <a:solidFill>
                  <a:srgbClr val="002060"/>
                </a:solidFill>
                <a:latin typeface="Calibri"/>
              </a:rPr>
              <a:t> </a:t>
            </a:r>
            <a:r>
              <a:rPr lang="en-US" sz="4000" dirty="0" err="1">
                <a:solidFill>
                  <a:srgbClr val="002060"/>
                </a:solidFill>
                <a:latin typeface="Calibri"/>
              </a:rPr>
              <a:t>chỉ</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Lời</a:t>
            </a:r>
            <a:r>
              <a:rPr lang="en-US" sz="4000" dirty="0">
                <a:solidFill>
                  <a:srgbClr val="002060"/>
                </a:solidFill>
                <a:latin typeface="Calibri"/>
              </a:rPr>
              <a:t> </a:t>
            </a:r>
            <a:r>
              <a:rPr lang="en-US" sz="4000" dirty="0" err="1">
                <a:solidFill>
                  <a:srgbClr val="002060"/>
                </a:solidFill>
                <a:latin typeface="Calibri"/>
              </a:rPr>
              <a:t>nói</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Cách</a:t>
            </a:r>
            <a:r>
              <a:rPr lang="en-US" sz="4000" dirty="0">
                <a:solidFill>
                  <a:srgbClr val="002060"/>
                </a:solidFill>
                <a:latin typeface="Calibri"/>
              </a:rPr>
              <a:t> </a:t>
            </a:r>
            <a:r>
              <a:rPr lang="en-US" sz="4000" dirty="0" err="1">
                <a:solidFill>
                  <a:srgbClr val="002060"/>
                </a:solidFill>
                <a:latin typeface="Calibri"/>
              </a:rPr>
              <a:t>ứng</a:t>
            </a:r>
            <a:r>
              <a:rPr lang="en-US" sz="4000" dirty="0">
                <a:solidFill>
                  <a:srgbClr val="002060"/>
                </a:solidFill>
                <a:latin typeface="Calibri"/>
              </a:rPr>
              <a:t> </a:t>
            </a:r>
            <a:r>
              <a:rPr lang="en-US" sz="4000" dirty="0" err="1">
                <a:solidFill>
                  <a:srgbClr val="002060"/>
                </a:solidFill>
                <a:latin typeface="Calibri"/>
              </a:rPr>
              <a:t>xử</a:t>
            </a:r>
            <a:endParaRPr lang="en-US" sz="4000" dirty="0">
              <a:solidFill>
                <a:srgbClr val="002060"/>
              </a:solidFill>
              <a:latin typeface="Calibri"/>
            </a:endParaRPr>
          </a:p>
        </p:txBody>
      </p:sp>
      <p:pic>
        <p:nvPicPr>
          <p:cNvPr id="2" name="Picture 1">
            <a:extLst>
              <a:ext uri="{FF2B5EF4-FFF2-40B4-BE49-F238E27FC236}">
                <a16:creationId xmlns:a16="http://schemas.microsoft.com/office/drawing/2014/main" id="{286B9717-149E-4548-BE75-DF2C7E56903B}"/>
              </a:ext>
            </a:extLst>
          </p:cNvPr>
          <p:cNvPicPr>
            <a:picLocks noChangeAspect="1"/>
          </p:cNvPicPr>
          <p:nvPr/>
        </p:nvPicPr>
        <p:blipFill>
          <a:blip r:embed="rId5"/>
          <a:stretch>
            <a:fillRect/>
          </a:stretch>
        </p:blipFill>
        <p:spPr>
          <a:xfrm>
            <a:off x="12751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19" name="Picture 18">
            <a:extLst>
              <a:ext uri="{FF2B5EF4-FFF2-40B4-BE49-F238E27FC236}">
                <a16:creationId xmlns:a16="http://schemas.microsoft.com/office/drawing/2014/main" id="{916D284F-65CB-4D3A-B184-2A314DA3C3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37474" y="797083"/>
            <a:ext cx="9514084" cy="2136617"/>
          </a:xfrm>
          <a:prstGeom prst="rect">
            <a:avLst/>
          </a:prstGeom>
        </p:spPr>
      </p:pic>
    </p:spTree>
    <p:extLst>
      <p:ext uri="{BB962C8B-B14F-4D97-AF65-F5344CB8AC3E}">
        <p14:creationId xmlns:p14="http://schemas.microsoft.com/office/powerpoint/2010/main" val="222393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58D9BA-638E-77CB-F640-67CE15DE24FB}"/>
              </a:ext>
            </a:extLst>
          </p:cNvPr>
          <p:cNvGrpSpPr/>
          <p:nvPr/>
        </p:nvGrpSpPr>
        <p:grpSpPr>
          <a:xfrm>
            <a:off x="4514851" y="126999"/>
            <a:ext cx="7609298" cy="7712075"/>
            <a:chOff x="3443330" y="1333500"/>
            <a:chExt cx="10750147"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3330" y="1333500"/>
              <a:ext cx="10750147"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5001956" y="3429048"/>
              <a:ext cx="7883214" cy="3571678"/>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hớ lại việc ăn, uống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hàng</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ngày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xảy</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bữa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sáng</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thức</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chưa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nấu</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chín</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quá</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nhanh</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nhai</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kĩ</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497"/>
            <a:ext cx="4929743" cy="1450894"/>
          </a:xfrm>
          <a:prstGeom prst="rect">
            <a:avLst/>
          </a:prstGeom>
        </p:spPr>
      </p:pic>
      <p:pic>
        <p:nvPicPr>
          <p:cNvPr id="8" name="Picture 7">
            <a:extLst>
              <a:ext uri="{FF2B5EF4-FFF2-40B4-BE49-F238E27FC236}">
                <a16:creationId xmlns:a16="http://schemas.microsoft.com/office/drawing/2014/main" id="{CB77DAAE-925B-4C6E-AF07-9990E0867C22}"/>
              </a:ext>
            </a:extLst>
          </p:cNvPr>
          <p:cNvPicPr>
            <a:picLocks noChangeAspect="1"/>
          </p:cNvPicPr>
          <p:nvPr/>
        </p:nvPicPr>
        <p:blipFill rotWithShape="1">
          <a:blip r:embed="rId5">
            <a:extLst>
              <a:ext uri="{28A0092B-C50C-407E-A947-70E740481C1C}">
                <a14:useLocalDpi xmlns:a14="http://schemas.microsoft.com/office/drawing/2010/main" val="0"/>
              </a:ext>
            </a:extLst>
          </a:blip>
          <a:srcRect t="23775"/>
          <a:stretch/>
        </p:blipFill>
        <p:spPr>
          <a:xfrm>
            <a:off x="688353" y="2752724"/>
            <a:ext cx="3953268" cy="3019425"/>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71783" y="2078507"/>
            <a:ext cx="9764968" cy="892552"/>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a:t>
            </a: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600" b="1" i="0" u="none" strike="noStrike" kern="1200" cap="none" spc="0" normalizeH="0" baseline="0" noProof="0" dirty="0">
              <a:ln>
                <a:noFill/>
              </a:ln>
              <a:solidFill>
                <a:srgbClr val="00206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1319754" y="3734158"/>
            <a:ext cx="10605153" cy="954107"/>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phù hợp để có được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thói quen học tập, vui chơi, ăn uống, nghỉ ngơi điều độ và ngủ đủ giấc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
        <p:nvSpPr>
          <p:cNvPr id="23" name="วงรี 33">
            <a:extLst>
              <a:ext uri="{FF2B5EF4-FFF2-40B4-BE49-F238E27FC236}">
                <a16:creationId xmlns:a16="http://schemas.microsoft.com/office/drawing/2014/main" id="{BF8C6D32-C37B-490A-A559-1672C4F40317}"/>
              </a:ext>
            </a:extLst>
          </p:cNvPr>
          <p:cNvSpPr/>
          <p:nvPr/>
        </p:nvSpPr>
        <p:spPr>
          <a:xfrm>
            <a:off x="522772" y="1916796"/>
            <a:ext cx="949011" cy="954107"/>
          </a:xfrm>
          <a:prstGeom prst="ellipse">
            <a:avLst/>
          </a:prstGeom>
          <a:solidFill>
            <a:srgbClr val="A8BC64">
              <a:alpha val="8902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300" normalizeH="0" baseline="0" noProof="0" dirty="0">
                <a:ln>
                  <a:noFill/>
                </a:ln>
                <a:solidFill>
                  <a:srgbClr val="D09268">
                    <a:lumMod val="20000"/>
                    <a:lumOff val="80000"/>
                  </a:srgbClr>
                </a:solidFill>
                <a:effectLst/>
                <a:uLnTx/>
                <a:uFillTx/>
                <a:latin typeface="FC Onigiri Outline" pitchFamily="34" charset="-34"/>
                <a:ea typeface="+mn-ea"/>
                <a:cs typeface="FC Onigiri Outline" pitchFamily="34" charset="-34"/>
              </a:rPr>
              <a:t>1</a:t>
            </a:r>
            <a:endParaRPr kumimoji="0" lang="th-TH" sz="7200" b="0" i="0" u="none" strike="noStrike" kern="0" cap="none" spc="0" normalizeH="0" baseline="0" noProof="0" dirty="0">
              <a:ln>
                <a:noFill/>
              </a:ln>
              <a:solidFill>
                <a:srgbClr val="FCF6E8"/>
              </a:solidFill>
              <a:effectLst/>
              <a:uLnTx/>
              <a:uFillTx/>
              <a:latin typeface="Amatic SC"/>
              <a:ea typeface="+mn-ea"/>
              <a:cs typeface="Surafont Sanukchang"/>
            </a:endParaRPr>
          </a:p>
        </p:txBody>
      </p:sp>
      <p:sp>
        <p:nvSpPr>
          <p:cNvPr id="25" name="วงรี 75">
            <a:extLst>
              <a:ext uri="{FF2B5EF4-FFF2-40B4-BE49-F238E27FC236}">
                <a16:creationId xmlns:a16="http://schemas.microsoft.com/office/drawing/2014/main" id="{884750B5-DAAF-435C-82F1-B7F30A76EF29}"/>
              </a:ext>
            </a:extLst>
          </p:cNvPr>
          <p:cNvSpPr/>
          <p:nvPr/>
        </p:nvSpPr>
        <p:spPr>
          <a:xfrm>
            <a:off x="516512" y="3622585"/>
            <a:ext cx="803242" cy="845720"/>
          </a:xfrm>
          <a:prstGeom prst="ellipse">
            <a:avLst/>
          </a:prstGeom>
          <a:solidFill>
            <a:srgbClr val="FFB466">
              <a:alpha val="8902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300" normalizeH="0" baseline="0" noProof="0" dirty="0">
                <a:ln>
                  <a:noFill/>
                </a:ln>
                <a:solidFill>
                  <a:srgbClr val="D09268">
                    <a:lumMod val="20000"/>
                    <a:lumOff val="80000"/>
                  </a:srgbClr>
                </a:solidFill>
                <a:effectLst/>
                <a:uLnTx/>
                <a:uFillTx/>
                <a:latin typeface="FC Onigiri Outline" pitchFamily="34" charset="-34"/>
                <a:ea typeface="+mn-ea"/>
                <a:cs typeface="FC Onigiri Outline" pitchFamily="34" charset="-34"/>
              </a:rPr>
              <a:t>2</a:t>
            </a:r>
            <a:endParaRPr kumimoji="0" lang="th-TH" sz="7200" b="0" i="0" u="none" strike="noStrike" kern="0" cap="none" spc="0" normalizeH="0" baseline="0" noProof="0" dirty="0">
              <a:ln>
                <a:noFill/>
              </a:ln>
              <a:solidFill>
                <a:srgbClr val="FCF6E8"/>
              </a:solidFill>
              <a:effectLst/>
              <a:uLnTx/>
              <a:uFillTx/>
              <a:latin typeface="Amatic SC"/>
              <a:ea typeface="+mn-ea"/>
              <a:cs typeface="Surafont Sanukchang"/>
            </a:endParaRPr>
          </a:p>
        </p:txBody>
      </p:sp>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800" decel="100000"/>
                                        <p:tgtEl>
                                          <p:spTgt spid="23"/>
                                        </p:tgtEl>
                                      </p:cBhvr>
                                    </p:animEffect>
                                    <p:anim calcmode="lin" valueType="num">
                                      <p:cBhvr>
                                        <p:cTn id="16" dur="800" decel="100000" fill="hold"/>
                                        <p:tgtEl>
                                          <p:spTgt spid="23"/>
                                        </p:tgtEl>
                                        <p:attrNameLst>
                                          <p:attrName>style.rotation</p:attrName>
                                        </p:attrNameLst>
                                      </p:cBhvr>
                                      <p:tavLst>
                                        <p:tav tm="0">
                                          <p:val>
                                            <p:fltVal val="-90"/>
                                          </p:val>
                                        </p:tav>
                                        <p:tav tm="100000">
                                          <p:val>
                                            <p:fltVal val="0"/>
                                          </p:val>
                                        </p:tav>
                                      </p:tavLst>
                                    </p:anim>
                                    <p:anim calcmode="lin" valueType="num">
                                      <p:cBhvr>
                                        <p:cTn id="17" dur="800" decel="100000" fill="hold"/>
                                        <p:tgtEl>
                                          <p:spTgt spid="23"/>
                                        </p:tgtEl>
                                        <p:attrNameLst>
                                          <p:attrName>ppt_x</p:attrName>
                                        </p:attrNameLst>
                                      </p:cBhvr>
                                      <p:tavLst>
                                        <p:tav tm="0">
                                          <p:val>
                                            <p:strVal val="#ppt_x+0.4"/>
                                          </p:val>
                                        </p:tav>
                                        <p:tav tm="100000">
                                          <p:val>
                                            <p:strVal val="#ppt_x-0.05"/>
                                          </p:val>
                                        </p:tav>
                                      </p:tavLst>
                                    </p:anim>
                                    <p:anim calcmode="lin" valueType="num">
                                      <p:cBhvr>
                                        <p:cTn id="18" dur="800" decel="100000" fill="hold"/>
                                        <p:tgtEl>
                                          <p:spTgt spid="2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21" presetID="16" presetClass="entr" presetSubtype="4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800" decel="100000"/>
                                        <p:tgtEl>
                                          <p:spTgt spid="25"/>
                                        </p:tgtEl>
                                      </p:cBhvr>
                                    </p:animEffect>
                                    <p:anim calcmode="lin" valueType="num">
                                      <p:cBhvr>
                                        <p:cTn id="29" dur="800" decel="100000" fill="hold"/>
                                        <p:tgtEl>
                                          <p:spTgt spid="25"/>
                                        </p:tgtEl>
                                        <p:attrNameLst>
                                          <p:attrName>style.rotation</p:attrName>
                                        </p:attrNameLst>
                                      </p:cBhvr>
                                      <p:tavLst>
                                        <p:tav tm="0">
                                          <p:val>
                                            <p:fltVal val="-90"/>
                                          </p:val>
                                        </p:tav>
                                        <p:tav tm="100000">
                                          <p:val>
                                            <p:fltVal val="0"/>
                                          </p:val>
                                        </p:tav>
                                      </p:tavLst>
                                    </p:anim>
                                    <p:anim calcmode="lin" valueType="num">
                                      <p:cBhvr>
                                        <p:cTn id="30" dur="800" decel="100000" fill="hold"/>
                                        <p:tgtEl>
                                          <p:spTgt spid="25"/>
                                        </p:tgtEl>
                                        <p:attrNameLst>
                                          <p:attrName>ppt_x</p:attrName>
                                        </p:attrNameLst>
                                      </p:cBhvr>
                                      <p:tavLst>
                                        <p:tav tm="0">
                                          <p:val>
                                            <p:strVal val="#ppt_x+0.4"/>
                                          </p:val>
                                        </p:tav>
                                        <p:tav tm="100000">
                                          <p:val>
                                            <p:strVal val="#ppt_x-0.05"/>
                                          </p:val>
                                        </p:tav>
                                      </p:tavLst>
                                    </p:anim>
                                    <p:anim calcmode="lin" valueType="num">
                                      <p:cBhvr>
                                        <p:cTn id="31" dur="800" decel="100000" fill="hold"/>
                                        <p:tgtEl>
                                          <p:spTgt spid="2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out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57" r="525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70996" y="2354803"/>
              <a:ext cx="4189577" cy="2478571"/>
            </a:xfrm>
            <a:prstGeom prst="rect">
              <a:avLst/>
            </a:prstGeom>
            <a:noFill/>
          </p:spPr>
          <p:txBody>
            <a:bodyPr wrap="square" rtlCol="0">
              <a:spAutoFit/>
            </a:bodyPr>
            <a:lstStyle/>
            <a:p>
              <a:pPr algn="ctr" defTabSz="609630"/>
              <a:r>
                <a:rPr lang="vi-VN" sz="2800" b="1" i="0" dirty="0">
                  <a:solidFill>
                    <a:srgbClr val="FF0000"/>
                  </a:solidFill>
                  <a:effectLst/>
                  <a:latin typeface="Calibri" panose="020F0502020204030204" pitchFamily="34" charset="0"/>
                  <a:cs typeface="Calibri" panose="020F0502020204030204" pitchFamily="34" charset="0"/>
                </a:rPr>
                <a:t>Không ăn bữa sáng: </a:t>
              </a:r>
              <a:r>
                <a:rPr lang="vi-VN" sz="2800" b="1" i="0" dirty="0">
                  <a:solidFill>
                    <a:srgbClr val="000000"/>
                  </a:solidFill>
                  <a:effectLst/>
                  <a:latin typeface="Calibri" panose="020F0502020204030204" pitchFamily="34" charset="0"/>
                  <a:cs typeface="Calibri" panose="020F0502020204030204" pitchFamily="34" charset="0"/>
                </a:rPr>
                <a:t>mệt mỏi, cơ thể không đủ năng lượng để duy trì hoạt động một ngày.</a:t>
              </a:r>
              <a:endParaRPr lang="en-US" sz="2800" b="1" dirty="0">
                <a:solidFill>
                  <a:prstClr val="black"/>
                </a:solidFill>
                <a:latin typeface="Calibri" panose="020F0502020204030204" pitchFamily="34" charset="0"/>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11" r="5211"/>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394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thức ăn chưa nấu chín: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đau bụng, tiêu chảy.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903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10387" r="1038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47857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quá nhanh, nhai không kĩ: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nghẹn, dễ bị sặc, thức ăn rơi vào thực quản rất nguy hiểm.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655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8" name="组合 14">
            <a:extLst>
              <a:ext uri="{FF2B5EF4-FFF2-40B4-BE49-F238E27FC236}">
                <a16:creationId xmlns:a16="http://schemas.microsoft.com/office/drawing/2014/main" id="{5884DE7E-B80B-43D6-BFC5-F21722F280DB}"/>
              </a:ext>
            </a:extLst>
          </p:cNvPr>
          <p:cNvGrpSpPr/>
          <p:nvPr/>
        </p:nvGrpSpPr>
        <p:grpSpPr>
          <a:xfrm>
            <a:off x="1126435" y="327689"/>
            <a:ext cx="9408215" cy="1863045"/>
            <a:chOff x="1451314" y="2141289"/>
            <a:chExt cx="5133324" cy="2107129"/>
          </a:xfrm>
        </p:grpSpPr>
        <p:pic>
          <p:nvPicPr>
            <p:cNvPr id="41" name="图片 15">
              <a:extLst>
                <a:ext uri="{FF2B5EF4-FFF2-40B4-BE49-F238E27FC236}">
                  <a16:creationId xmlns:a16="http://schemas.microsoft.com/office/drawing/2014/main" id="{CD23CB25-0F5F-4952-8F0F-89A5BA282285}"/>
                </a:ext>
              </a:extLst>
            </p:cNvPr>
            <p:cNvPicPr>
              <a:picLocks noChangeAspect="1"/>
            </p:cNvPicPr>
            <p:nvPr/>
          </p:nvPicPr>
          <p:blipFill>
            <a:blip r:embed="rId10"/>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id="{77E13E6E-94A9-49BE-B584-1F96C0D1944F}"/>
                </a:ext>
              </a:extLst>
            </p:cNvPr>
            <p:cNvGrpSpPr/>
            <p:nvPr/>
          </p:nvGrpSpPr>
          <p:grpSpPr>
            <a:xfrm>
              <a:off x="1892492" y="2285106"/>
              <a:ext cx="4494120" cy="1470059"/>
              <a:chOff x="1149985" y="3194006"/>
              <a:chExt cx="4494120" cy="1470059"/>
            </a:xfrm>
          </p:grpSpPr>
          <p:sp>
            <p:nvSpPr>
              <p:cNvPr id="51" name="文本框 25">
                <a:extLst>
                  <a:ext uri="{FF2B5EF4-FFF2-40B4-BE49-F238E27FC236}">
                    <a16:creationId xmlns:a16="http://schemas.microsoft.com/office/drawing/2014/main" id="{A7BFF8A2-3081-4532-8CC0-E3F60475BAE9}"/>
                  </a:ext>
                </a:extLst>
              </p:cNvPr>
              <p:cNvSpPr txBox="1"/>
              <p:nvPr/>
            </p:nvSpPr>
            <p:spPr>
              <a:xfrm>
                <a:off x="1459334" y="3267461"/>
                <a:ext cx="4184771" cy="1396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Theo em, cần làm gì để chăm sóc và bảo vệ cơ quan tiêu hoá?</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3" name="Picture 2">
            <a:extLst>
              <a:ext uri="{FF2B5EF4-FFF2-40B4-BE49-F238E27FC236}">
                <a16:creationId xmlns:a16="http://schemas.microsoft.com/office/drawing/2014/main" id="{981DF23E-1CC5-4183-BF24-9C2E9562B80A}"/>
              </a:ext>
            </a:extLst>
          </p:cNvPr>
          <p:cNvPicPr>
            <a:picLocks noChangeAspect="1"/>
          </p:cNvPicPr>
          <p:nvPr/>
        </p:nvPicPr>
        <p:blipFill>
          <a:blip r:embed="rId11"/>
          <a:stretch>
            <a:fillRect/>
          </a:stretch>
        </p:blipFill>
        <p:spPr>
          <a:xfrm>
            <a:off x="4133850" y="2276475"/>
            <a:ext cx="4876800" cy="4581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5341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66399" y="1524057"/>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bữa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giờ</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74285" y="14414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66399" y="2505069"/>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quá</a:t>
            </a:r>
            <a:r>
              <a:rPr lang="en-US" sz="3200" dirty="0">
                <a:solidFill>
                  <a:prstClr val="black"/>
                </a:solidFill>
                <a:latin typeface="Calibri" panose="020F0502020204030204" pitchFamily="34" charset="0"/>
                <a:cs typeface="Calibri" panose="020F0502020204030204" pitchFamily="34" charset="0"/>
              </a:rPr>
              <a:t> no.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74285" y="24224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66399" y="3486081"/>
            <a:ext cx="9350029" cy="754694"/>
          </a:xfrm>
          <a:prstGeom prst="rect">
            <a:avLst/>
          </a:prstGeom>
          <a:noFill/>
        </p:spPr>
        <p:txBody>
          <a:bodyPr wrap="square" rtlCol="0">
            <a:spAutoFit/>
          </a:bodyPr>
          <a:lstStyle/>
          <a:p>
            <a:pPr lvl="0" algn="just">
              <a:lnSpc>
                <a:spcPct val="150000"/>
              </a:lnSpc>
            </a:pPr>
            <a:r>
              <a:rPr lang="vi-VN" sz="3200" dirty="0">
                <a:solidFill>
                  <a:prstClr val="black"/>
                </a:solidFill>
                <a:latin typeface="Calibri" panose="020F0502020204030204" pitchFamily="34" charset="0"/>
                <a:cs typeface="Calibri" panose="020F0502020204030204" pitchFamily="34" charset="0"/>
              </a:rPr>
              <a:t>Thường xuyên tập thể dục và vận động vừa sức.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74285" y="34034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66399" y="4467093"/>
            <a:ext cx="9350029" cy="830997"/>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vi-VN" sz="3200" dirty="0" smtClean="0">
                <a:solidFill>
                  <a:prstClr val="black"/>
                </a:solidFill>
                <a:latin typeface="Calibri" panose="020F0502020204030204" pitchFamily="34" charset="0"/>
                <a:cs typeface="Calibri" panose="020F0502020204030204" pitchFamily="34" charset="0"/>
              </a:rPr>
              <a:t>mạnh</a:t>
            </a:r>
            <a:r>
              <a:rPr lang="en-US" sz="3200" dirty="0" smtClean="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ngay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sau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74285" y="4384442"/>
            <a:ext cx="919996" cy="919996"/>
          </a:xfrm>
          <a:prstGeom prst="rect">
            <a:avLst/>
          </a:prstGeom>
        </p:spPr>
      </p:pic>
      <p:pic>
        <p:nvPicPr>
          <p:cNvPr id="3" name="Picture 2">
            <a:extLst>
              <a:ext uri="{FF2B5EF4-FFF2-40B4-BE49-F238E27FC236}">
                <a16:creationId xmlns:a16="http://schemas.microsoft.com/office/drawing/2014/main" id="{A9EF7AAF-DBC0-473A-AF64-FC8CBB9E6F3D}"/>
              </a:ext>
            </a:extLst>
          </p:cNvPr>
          <p:cNvPicPr>
            <a:picLocks noChangeAspect="1"/>
          </p:cNvPicPr>
          <p:nvPr/>
        </p:nvPicPr>
        <p:blipFill>
          <a:blip r:embed="rId8"/>
          <a:stretch>
            <a:fillRect/>
          </a:stretch>
        </p:blipFill>
        <p:spPr>
          <a:xfrm>
            <a:off x="1009594" y="180542"/>
            <a:ext cx="10077561" cy="1201016"/>
          </a:xfrm>
          <a:prstGeom prst="rect">
            <a:avLst/>
          </a:prstGeom>
        </p:spPr>
      </p:pic>
      <p:sp>
        <p:nvSpPr>
          <p:cNvPr id="22" name="TextBox 21">
            <a:extLst>
              <a:ext uri="{FF2B5EF4-FFF2-40B4-BE49-F238E27FC236}">
                <a16:creationId xmlns:a16="http://schemas.microsoft.com/office/drawing/2014/main" id="{41B9B0C7-0CD6-4687-B0DD-C99EE08FA74E}"/>
              </a:ext>
            </a:extLst>
          </p:cNvPr>
          <p:cNvSpPr txBox="1"/>
          <p:nvPr/>
        </p:nvSpPr>
        <p:spPr>
          <a:xfrm>
            <a:off x="2071149" y="5324343"/>
            <a:ext cx="9350029" cy="754694"/>
          </a:xfrm>
          <a:prstGeom prst="rect">
            <a:avLst/>
          </a:prstGeom>
          <a:noFill/>
        </p:spPr>
        <p:txBody>
          <a:bodyPr wrap="square" rtlCol="0">
            <a:spAutoFit/>
          </a:bodyPr>
          <a:lstStyle/>
          <a:p>
            <a:pPr lvl="0" algn="just">
              <a:lnSpc>
                <a:spcPct val="150000"/>
              </a:lnSpc>
            </a:pPr>
            <a:r>
              <a:rPr lang="vi-VN" sz="3200">
                <a:solidFill>
                  <a:prstClr val="black"/>
                </a:solidFill>
                <a:latin typeface="Calibri" panose="020F0502020204030204" pitchFamily="34" charset="0"/>
                <a:cs typeface="Calibri" panose="020F0502020204030204" pitchFamily="34" charset="0"/>
              </a:rPr>
              <a:t>Rửa tay trước và sau khi ăn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2D3A667C-6259-47F9-B353-538C153E23BD}"/>
              </a:ext>
            </a:extLst>
          </p:cNvPr>
          <p:cNvPicPr>
            <a:picLocks noChangeAspect="1"/>
          </p:cNvPicPr>
          <p:nvPr/>
        </p:nvPicPr>
        <p:blipFill>
          <a:blip r:embed="rId7"/>
          <a:stretch>
            <a:fillRect/>
          </a:stretch>
        </p:blipFill>
        <p:spPr>
          <a:xfrm rot="737208" flipH="1">
            <a:off x="879035" y="5241692"/>
            <a:ext cx="919996" cy="919996"/>
          </a:xfrm>
          <a:prstGeom prst="rect">
            <a:avLst/>
          </a:prstGeom>
        </p:spPr>
      </p:pic>
    </p:spTree>
    <p:extLst>
      <p:ext uri="{BB962C8B-B14F-4D97-AF65-F5344CB8AC3E}">
        <p14:creationId xmlns:p14="http://schemas.microsoft.com/office/powerpoint/2010/main" val="49483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Effect transition="in" filter="wipe(left)">
                                      <p:cBhvr>
                                        <p:cTn id="38" dur="500"/>
                                        <p:tgtEl>
                                          <p:spTgt spid="3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6" grpId="0" uiExpand="1" build="p"/>
      <p:bldP spid="28" grpId="0" uiExpand="1" build="p"/>
      <p:bldP spid="34" grpId="0" uiExpand="1" build="p"/>
      <p:bldP spid="2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Calibri" panose="020F0502020204030204" pitchFamily="34" charset="0"/>
                  <a:cs typeface="Calibri" panose="020F0502020204030204" pitchFamily="34" charset="0"/>
                </a:rPr>
                <a:t>C</a:t>
              </a:r>
              <a:r>
                <a:rPr lang="vi-VN" sz="4400" dirty="0">
                  <a:solidFill>
                    <a:schemeClr val="tx1"/>
                  </a:solidFill>
                  <a:latin typeface="Calibri" panose="020F0502020204030204" pitchFamily="34" charset="0"/>
                  <a:cs typeface="Calibri" panose="020F0502020204030204" pitchFamily="34" charset="0"/>
                </a:rPr>
                <a:t>hia sẻ với các bạn về những việc em đã làm để chăm sóc và bảo vệ cơ quan tiêu hoá.</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B7CCF319-9FFB-4B97-9A7C-64DDC66AE97E}"/>
              </a:ext>
            </a:extLst>
          </p:cNvPr>
          <p:cNvPicPr>
            <a:picLocks noChangeAspect="1"/>
          </p:cNvPicPr>
          <p:nvPr/>
        </p:nvPicPr>
        <p:blipFill>
          <a:blip r:embed="rId5"/>
          <a:stretch>
            <a:fillRect/>
          </a:stretch>
        </p:blipFill>
        <p:spPr>
          <a:xfrm>
            <a:off x="2353518" y="191594"/>
            <a:ext cx="6913463" cy="1121761"/>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5" name="TextBox 4">
            <a:extLst>
              <a:ext uri="{FF2B5EF4-FFF2-40B4-BE49-F238E27FC236}">
                <a16:creationId xmlns:a16="http://schemas.microsoft.com/office/drawing/2014/main" id="{93EADC4A-E074-C3D9-70D2-87ABE7F80101}"/>
              </a:ext>
            </a:extLst>
          </p:cNvPr>
          <p:cNvSpPr txBox="1"/>
          <p:nvPr/>
        </p:nvSpPr>
        <p:spPr>
          <a:xfrm>
            <a:off x="2904365" y="818129"/>
            <a:ext cx="59329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Tạm</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Biệt</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Và</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Hẹn</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Gặp</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Lại</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p:txBody>
      </p:sp>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5"/>
                                        </p:tgtEl>
                                        <p:attrNameLst>
                                          <p:attrName>ppt_x</p:attrName>
                                          <p:attrName>ppt_y</p:attrName>
                                        </p:attrNameLst>
                                      </p:cBhvr>
                                    </p:animMotion>
                                    <p:animRot by="1500000">
                                      <p:cBhvr>
                                        <p:cTn id="25" dur="125" fill="hold">
                                          <p:stCondLst>
                                            <p:cond delay="0"/>
                                          </p:stCondLst>
                                        </p:cTn>
                                        <p:tgtEl>
                                          <p:spTgt spid="5"/>
                                        </p:tgtEl>
                                        <p:attrNameLst>
                                          <p:attrName>r</p:attrName>
                                        </p:attrNameLst>
                                      </p:cBhvr>
                                    </p:animRot>
                                    <p:animRot by="-1500000">
                                      <p:cBhvr>
                                        <p:cTn id="26" dur="125" fill="hold">
                                          <p:stCondLst>
                                            <p:cond delay="125"/>
                                          </p:stCondLst>
                                        </p:cTn>
                                        <p:tgtEl>
                                          <p:spTgt spid="5"/>
                                        </p:tgtEl>
                                        <p:attrNameLst>
                                          <p:attrName>r</p:attrName>
                                        </p:attrNameLst>
                                      </p:cBhvr>
                                    </p:animRot>
                                    <p:animRot by="-1500000">
                                      <p:cBhvr>
                                        <p:cTn id="27" dur="125" fill="hold">
                                          <p:stCondLst>
                                            <p:cond delay="250"/>
                                          </p:stCondLst>
                                        </p:cTn>
                                        <p:tgtEl>
                                          <p:spTgt spid="5"/>
                                        </p:tgtEl>
                                        <p:attrNameLst>
                                          <p:attrName>r</p:attrName>
                                        </p:attrNameLst>
                                      </p:cBhvr>
                                    </p:animRot>
                                    <p:animRot by="1500000">
                                      <p:cBhvr>
                                        <p:cTn id="2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DFD3B419-A68A-4F78-940C-BB76F812D52E}"/>
              </a:ext>
            </a:extLst>
          </p:cNvPr>
          <p:cNvPicPr>
            <a:picLocks noChangeAspect="1"/>
          </p:cNvPicPr>
          <p:nvPr/>
        </p:nvPicPr>
        <p:blipFill>
          <a:blip r:embed="rId13"/>
          <a:stretch>
            <a:fillRect/>
          </a:stretch>
        </p:blipFill>
        <p:spPr>
          <a:xfrm>
            <a:off x="2669364" y="835426"/>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844198" y="1319132"/>
            <a:ext cx="10821103" cy="1652667"/>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ể những việc làm có lợi và cách bảo vệ  cơ quan tiêu hóa.</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114013" y="858783"/>
            <a:ext cx="921308" cy="1286682"/>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1281033"/>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cs typeface="Calibri" panose="020F0502020204030204" pitchFamily="34" charset="0"/>
              </a:rPr>
              <a:t>cách bảo vệ cơ quan tiêu hóa.</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20516456">
            <a:off x="300153" y="1062925"/>
            <a:ext cx="1259256" cy="1276649"/>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2" presetClass="emph" presetSubtype="0" fill="hold" grpId="0"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id="{7B30B7D0-77C1-42F6-BC40-6A898E984A53}"/>
              </a:ext>
            </a:extLst>
          </p:cNvPr>
          <p:cNvPicPr>
            <a:picLocks noChangeAspect="1"/>
          </p:cNvPicPr>
          <p:nvPr/>
        </p:nvPicPr>
        <p:blipFill>
          <a:blip r:embed="rId13"/>
          <a:stretch>
            <a:fillRect/>
          </a:stretch>
        </p:blipFill>
        <p:spPr>
          <a:xfrm>
            <a:off x="2515056" y="912013"/>
            <a:ext cx="7047587" cy="2328874"/>
          </a:xfrm>
          <a:prstGeom prst="rect">
            <a:avLst/>
          </a:prstGeom>
        </p:spPr>
      </p:pic>
    </p:spTree>
    <p:extLst>
      <p:ext uri="{BB962C8B-B14F-4D97-AF65-F5344CB8AC3E}">
        <p14:creationId xmlns:p14="http://schemas.microsoft.com/office/powerpoint/2010/main" val="401943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FC7BC91-7AC8-9B1C-0C3D-448F952F29C1}"/>
              </a:ext>
            </a:extLst>
          </p:cNvPr>
          <p:cNvSpPr/>
          <p:nvPr/>
        </p:nvSpPr>
        <p:spPr>
          <a:xfrm>
            <a:off x="628650" y="200025"/>
            <a:ext cx="11087099" cy="6143625"/>
          </a:xfrm>
          <a:custGeom>
            <a:avLst/>
            <a:gdLst>
              <a:gd name="connsiteX0" fmla="*/ 0 w 11087099"/>
              <a:gd name="connsiteY0" fmla="*/ 1023958 h 6143625"/>
              <a:gd name="connsiteX1" fmla="*/ 1023958 w 11087099"/>
              <a:gd name="connsiteY1" fmla="*/ 0 h 6143625"/>
              <a:gd name="connsiteX2" fmla="*/ 10063141 w 11087099"/>
              <a:gd name="connsiteY2" fmla="*/ 0 h 6143625"/>
              <a:gd name="connsiteX3" fmla="*/ 11087099 w 11087099"/>
              <a:gd name="connsiteY3" fmla="*/ 1023958 h 6143625"/>
              <a:gd name="connsiteX4" fmla="*/ 11087099 w 11087099"/>
              <a:gd name="connsiteY4" fmla="*/ 5119667 h 6143625"/>
              <a:gd name="connsiteX5" fmla="*/ 10063141 w 11087099"/>
              <a:gd name="connsiteY5" fmla="*/ 6143625 h 6143625"/>
              <a:gd name="connsiteX6" fmla="*/ 1023958 w 11087099"/>
              <a:gd name="connsiteY6" fmla="*/ 6143625 h 6143625"/>
              <a:gd name="connsiteX7" fmla="*/ 0 w 11087099"/>
              <a:gd name="connsiteY7" fmla="*/ 5119667 h 6143625"/>
              <a:gd name="connsiteX8" fmla="*/ 0 w 11087099"/>
              <a:gd name="connsiteY8" fmla="*/ 1023958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6143625" fill="none" extrusionOk="0">
                <a:moveTo>
                  <a:pt x="0" y="1023958"/>
                </a:moveTo>
                <a:cubicBezTo>
                  <a:pt x="-1062" y="477373"/>
                  <a:pt x="463064" y="83194"/>
                  <a:pt x="1023958" y="0"/>
                </a:cubicBezTo>
                <a:cubicBezTo>
                  <a:pt x="2874047" y="-123866"/>
                  <a:pt x="8524754" y="81108"/>
                  <a:pt x="10063141" y="0"/>
                </a:cubicBezTo>
                <a:cubicBezTo>
                  <a:pt x="10652839" y="-37158"/>
                  <a:pt x="11071605" y="459720"/>
                  <a:pt x="11087099" y="1023958"/>
                </a:cubicBezTo>
                <a:cubicBezTo>
                  <a:pt x="11254816" y="2501992"/>
                  <a:pt x="10957200" y="4170703"/>
                  <a:pt x="11087099" y="5119667"/>
                </a:cubicBezTo>
                <a:cubicBezTo>
                  <a:pt x="11095204" y="5663662"/>
                  <a:pt x="10633769" y="6152900"/>
                  <a:pt x="10063141" y="6143625"/>
                </a:cubicBezTo>
                <a:cubicBezTo>
                  <a:pt x="8102118" y="6125770"/>
                  <a:pt x="4900681" y="6034281"/>
                  <a:pt x="1023958" y="6143625"/>
                </a:cubicBezTo>
                <a:cubicBezTo>
                  <a:pt x="468509" y="6118529"/>
                  <a:pt x="32258" y="5745418"/>
                  <a:pt x="0" y="5119667"/>
                </a:cubicBezTo>
                <a:cubicBezTo>
                  <a:pt x="118672" y="4438840"/>
                  <a:pt x="-34222" y="1875535"/>
                  <a:pt x="0" y="1023958"/>
                </a:cubicBezTo>
                <a:close/>
              </a:path>
              <a:path w="11087099" h="6143625" stroke="0" extrusionOk="0">
                <a:moveTo>
                  <a:pt x="0" y="1023958"/>
                </a:moveTo>
                <a:cubicBezTo>
                  <a:pt x="59481" y="461947"/>
                  <a:pt x="418603" y="79128"/>
                  <a:pt x="1023958" y="0"/>
                </a:cubicBezTo>
                <a:cubicBezTo>
                  <a:pt x="4856748" y="96512"/>
                  <a:pt x="5800821" y="-165548"/>
                  <a:pt x="10063141" y="0"/>
                </a:cubicBezTo>
                <a:cubicBezTo>
                  <a:pt x="10713295" y="2122"/>
                  <a:pt x="11130536" y="465536"/>
                  <a:pt x="11087099" y="1023958"/>
                </a:cubicBezTo>
                <a:cubicBezTo>
                  <a:pt x="10956886" y="2494642"/>
                  <a:pt x="11212072" y="3155487"/>
                  <a:pt x="11087099" y="5119667"/>
                </a:cubicBezTo>
                <a:cubicBezTo>
                  <a:pt x="11097858" y="5627348"/>
                  <a:pt x="10710909" y="6106386"/>
                  <a:pt x="10063141" y="6143625"/>
                </a:cubicBezTo>
                <a:cubicBezTo>
                  <a:pt x="6146268" y="6305337"/>
                  <a:pt x="2388717" y="6287247"/>
                  <a:pt x="1023958" y="6143625"/>
                </a:cubicBezTo>
                <a:cubicBezTo>
                  <a:pt x="521113" y="6110537"/>
                  <a:pt x="18957" y="5677037"/>
                  <a:pt x="0" y="5119667"/>
                </a:cubicBezTo>
                <a:cubicBezTo>
                  <a:pt x="128997" y="3949891"/>
                  <a:pt x="-102252" y="1463816"/>
                  <a:pt x="0" y="1023958"/>
                </a:cubicBezTo>
                <a:close/>
              </a:path>
            </a:pathLst>
          </a:custGeom>
          <a:solidFill>
            <a:schemeClr val="bg1"/>
          </a:solidFill>
          <a:ln w="38100">
            <a:solidFill>
              <a:srgbClr val="0070C0"/>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grpSp>
        <p:nvGrpSpPr>
          <p:cNvPr id="17" name="组合 14">
            <a:extLst>
              <a:ext uri="{FF2B5EF4-FFF2-40B4-BE49-F238E27FC236}">
                <a16:creationId xmlns:a16="http://schemas.microsoft.com/office/drawing/2014/main" id="{47E3DABD-98BD-452B-A0F0-12353D61135D}"/>
              </a:ext>
            </a:extLst>
          </p:cNvPr>
          <p:cNvGrpSpPr/>
          <p:nvPr/>
        </p:nvGrpSpPr>
        <p:grpSpPr>
          <a:xfrm>
            <a:off x="1114425" y="229967"/>
            <a:ext cx="10058399" cy="1255934"/>
            <a:chOff x="1451314" y="2141289"/>
            <a:chExt cx="5190758" cy="2107129"/>
          </a:xfrm>
        </p:grpSpPr>
        <p:pic>
          <p:nvPicPr>
            <p:cNvPr id="18" name="图片 15">
              <a:extLst>
                <a:ext uri="{FF2B5EF4-FFF2-40B4-BE49-F238E27FC236}">
                  <a16:creationId xmlns:a16="http://schemas.microsoft.com/office/drawing/2014/main" id="{06D0F5B0-8C93-4C4E-BA54-3D9184B933E3}"/>
                </a:ext>
              </a:extLst>
            </p:cNvPr>
            <p:cNvPicPr>
              <a:picLocks noChangeAspect="1"/>
            </p:cNvPicPr>
            <p:nvPr/>
          </p:nvPicPr>
          <p:blipFill>
            <a:blip r:embed="rId2"/>
            <a:stretch>
              <a:fillRect/>
            </a:stretch>
          </p:blipFill>
          <p:spPr>
            <a:xfrm>
              <a:off x="1451314" y="2141289"/>
              <a:ext cx="5190758" cy="2107129"/>
            </a:xfrm>
            <a:prstGeom prst="rect">
              <a:avLst/>
            </a:prstGeom>
          </p:spPr>
        </p:pic>
        <p:grpSp>
          <p:nvGrpSpPr>
            <p:cNvPr id="19" name="组合 16">
              <a:extLst>
                <a:ext uri="{FF2B5EF4-FFF2-40B4-BE49-F238E27FC236}">
                  <a16:creationId xmlns:a16="http://schemas.microsoft.com/office/drawing/2014/main" id="{20C99B62-BC58-416C-B72C-F72376E38AD2}"/>
                </a:ext>
              </a:extLst>
            </p:cNvPr>
            <p:cNvGrpSpPr/>
            <p:nvPr/>
          </p:nvGrpSpPr>
          <p:grpSpPr>
            <a:xfrm>
              <a:off x="1892492" y="2285106"/>
              <a:ext cx="4508722" cy="1876970"/>
              <a:chOff x="1149985" y="3194006"/>
              <a:chExt cx="4508722" cy="1876970"/>
            </a:xfrm>
          </p:grpSpPr>
          <p:sp>
            <p:nvSpPr>
              <p:cNvPr id="21" name="文本框 25">
                <a:extLst>
                  <a:ext uri="{FF2B5EF4-FFF2-40B4-BE49-F238E27FC236}">
                    <a16:creationId xmlns:a16="http://schemas.microsoft.com/office/drawing/2014/main" id="{C7DA5DCB-A22F-4357-B87A-2DB3738BD111}"/>
                  </a:ext>
                </a:extLst>
              </p:cNvPr>
              <p:cNvSpPr txBox="1"/>
              <p:nvPr/>
            </p:nvSpPr>
            <p:spPr>
              <a:xfrm>
                <a:off x="1614314" y="3263686"/>
                <a:ext cx="4044393" cy="1807290"/>
              </a:xfrm>
              <a:prstGeom prst="rect">
                <a:avLst/>
              </a:prstGeom>
              <a:noFill/>
            </p:spPr>
            <p:txBody>
              <a:bodyPr wrap="square" rtlCol="0">
                <a:spAutoFit/>
              </a:bodyPr>
              <a:lstStyle/>
              <a:p>
                <a:pPr marL="514350" marR="0" indent="-514350" algn="just">
                  <a:spcBef>
                    <a:spcPts val="0"/>
                  </a:spcBef>
                  <a:spcAft>
                    <a:spcPts val="0"/>
                  </a:spcAft>
                  <a:buAutoNum type="arabicPeriod"/>
                </a:pP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Chia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sẻ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 bữa ăn hàng ngày </a:t>
                </a:r>
                <a:endPar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R="0" algn="just">
                  <a:spcBef>
                    <a:spcPts val="0"/>
                  </a:spcBef>
                  <a:spcAft>
                    <a:spcPts val="0"/>
                  </a:spcAft>
                </a:pPr>
                <a:r>
                  <a:rPr lang="vi-VN" sz="3200" b="1" dirty="0" smtClean="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theo gợi ý sau. </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3" name="组合 18">
                <a:extLst>
                  <a:ext uri="{FF2B5EF4-FFF2-40B4-BE49-F238E27FC236}">
                    <a16:creationId xmlns:a16="http://schemas.microsoft.com/office/drawing/2014/main" id="{6ACC6298-D784-43DC-9090-CEFC540A33A7}"/>
                  </a:ext>
                </a:extLst>
              </p:cNvPr>
              <p:cNvGrpSpPr/>
              <p:nvPr/>
            </p:nvGrpSpPr>
            <p:grpSpPr>
              <a:xfrm rot="19663740">
                <a:off x="1149985" y="3194006"/>
                <a:ext cx="654793" cy="845387"/>
                <a:chOff x="10766631" y="3941730"/>
                <a:chExt cx="1047927" cy="1352954"/>
              </a:xfrm>
            </p:grpSpPr>
            <p:sp>
              <p:nvSpPr>
                <p:cNvPr id="24" name="Freeform 108">
                  <a:extLst>
                    <a:ext uri="{FF2B5EF4-FFF2-40B4-BE49-F238E27FC236}">
                      <a16:creationId xmlns:a16="http://schemas.microsoft.com/office/drawing/2014/main" id="{B40846D6-39BC-425B-9420-B96297E72722}"/>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09">
                  <a:extLst>
                    <a:ext uri="{FF2B5EF4-FFF2-40B4-BE49-F238E27FC236}">
                      <a16:creationId xmlns:a16="http://schemas.microsoft.com/office/drawing/2014/main" id="{5F18C04F-7AD6-434F-9206-4A6479B25EC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10">
                  <a:extLst>
                    <a:ext uri="{FF2B5EF4-FFF2-40B4-BE49-F238E27FC236}">
                      <a16:creationId xmlns:a16="http://schemas.microsoft.com/office/drawing/2014/main" id="{3993F3E8-F869-4D48-A367-876D0474454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11">
                  <a:extLst>
                    <a:ext uri="{FF2B5EF4-FFF2-40B4-BE49-F238E27FC236}">
                      <a16:creationId xmlns:a16="http://schemas.microsoft.com/office/drawing/2014/main" id="{D59616D5-F982-4B87-BC99-AC2DA65DE97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12">
                  <a:extLst>
                    <a:ext uri="{FF2B5EF4-FFF2-40B4-BE49-F238E27FC236}">
                      <a16:creationId xmlns:a16="http://schemas.microsoft.com/office/drawing/2014/main" id="{D3DD3788-5B96-4926-92FB-238873797DC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3">
                  <a:extLst>
                    <a:ext uri="{FF2B5EF4-FFF2-40B4-BE49-F238E27FC236}">
                      <a16:creationId xmlns:a16="http://schemas.microsoft.com/office/drawing/2014/main" id="{A339BAC0-674B-4AAA-986B-3D193C4A9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pic>
        <p:nvPicPr>
          <p:cNvPr id="5" name="Picture 4">
            <a:extLst>
              <a:ext uri="{FF2B5EF4-FFF2-40B4-BE49-F238E27FC236}">
                <a16:creationId xmlns:a16="http://schemas.microsoft.com/office/drawing/2014/main" id="{183D4014-281B-41AA-9185-8E44BAC109D7}"/>
              </a:ext>
            </a:extLst>
          </p:cNvPr>
          <p:cNvPicPr>
            <a:picLocks noChangeAspect="1"/>
          </p:cNvPicPr>
          <p:nvPr/>
        </p:nvPicPr>
        <p:blipFill>
          <a:blip r:embed="rId3"/>
          <a:stretch>
            <a:fillRect/>
          </a:stretch>
        </p:blipFill>
        <p:spPr>
          <a:xfrm>
            <a:off x="1190624" y="2114549"/>
            <a:ext cx="10385302" cy="2219325"/>
          </a:xfrm>
          <a:prstGeom prst="rect">
            <a:avLst/>
          </a:prstGeom>
        </p:spPr>
      </p:pic>
    </p:spTree>
    <p:extLst>
      <p:ext uri="{BB962C8B-B14F-4D97-AF65-F5344CB8AC3E}">
        <p14:creationId xmlns:p14="http://schemas.microsoft.com/office/powerpoint/2010/main" val="39835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pic>
        <p:nvPicPr>
          <p:cNvPr id="17" name="Picture 16" descr="A picture containing text, table, indoor, toy&#10;&#10;Description automatically generated">
            <a:extLst>
              <a:ext uri="{FF2B5EF4-FFF2-40B4-BE49-F238E27FC236}">
                <a16:creationId xmlns:a16="http://schemas.microsoft.com/office/drawing/2014/main" id="{6A5F71FF-5723-BEC6-9DCF-D576FB238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275" y="3234982"/>
            <a:ext cx="5901948" cy="362301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8" name="组合 14">
            <a:extLst>
              <a:ext uri="{FF2B5EF4-FFF2-40B4-BE49-F238E27FC236}">
                <a16:creationId xmlns:a16="http://schemas.microsoft.com/office/drawing/2014/main" id="{3DA266D5-92F7-D012-11A5-42335B26298C}"/>
              </a:ext>
            </a:extLst>
          </p:cNvPr>
          <p:cNvGrpSpPr/>
          <p:nvPr/>
        </p:nvGrpSpPr>
        <p:grpSpPr>
          <a:xfrm>
            <a:off x="356961" y="171425"/>
            <a:ext cx="11549551" cy="1679213"/>
            <a:chOff x="1471516" y="2047345"/>
            <a:chExt cx="5227280" cy="2694663"/>
          </a:xfrm>
        </p:grpSpPr>
        <p:pic>
          <p:nvPicPr>
            <p:cNvPr id="19" name="图片 15">
              <a:extLst>
                <a:ext uri="{FF2B5EF4-FFF2-40B4-BE49-F238E27FC236}">
                  <a16:creationId xmlns:a16="http://schemas.microsoft.com/office/drawing/2014/main" id="{2741A61A-99EA-2172-01BB-D3A621A5970A}"/>
                </a:ext>
              </a:extLst>
            </p:cNvPr>
            <p:cNvPicPr>
              <a:picLocks noChangeAspect="1"/>
            </p:cNvPicPr>
            <p:nvPr/>
          </p:nvPicPr>
          <p:blipFill>
            <a:blip r:embed="rId11"/>
            <a:stretch>
              <a:fillRect/>
            </a:stretch>
          </p:blipFill>
          <p:spPr>
            <a:xfrm>
              <a:off x="1508038" y="2456052"/>
              <a:ext cx="5190758" cy="2285956"/>
            </a:xfrm>
            <a:prstGeom prst="rect">
              <a:avLst/>
            </a:prstGeom>
          </p:spPr>
        </p:pic>
        <p:grpSp>
          <p:nvGrpSpPr>
            <p:cNvPr id="20" name="组合 16">
              <a:extLst>
                <a:ext uri="{FF2B5EF4-FFF2-40B4-BE49-F238E27FC236}">
                  <a16:creationId xmlns:a16="http://schemas.microsoft.com/office/drawing/2014/main" id="{8B014D01-42E7-9E33-4082-B1EBB4BF7E35}"/>
                </a:ext>
              </a:extLst>
            </p:cNvPr>
            <p:cNvGrpSpPr/>
            <p:nvPr/>
          </p:nvGrpSpPr>
          <p:grpSpPr>
            <a:xfrm>
              <a:off x="1471516" y="2047345"/>
              <a:ext cx="5010997" cy="2480753"/>
              <a:chOff x="729009" y="2956245"/>
              <a:chExt cx="5010997" cy="2480753"/>
            </a:xfrm>
          </p:grpSpPr>
          <p:sp>
            <p:nvSpPr>
              <p:cNvPr id="21" name="文本框 25">
                <a:extLst>
                  <a:ext uri="{FF2B5EF4-FFF2-40B4-BE49-F238E27FC236}">
                    <a16:creationId xmlns:a16="http://schemas.microsoft.com/office/drawing/2014/main" id="{A25C5C0C-1CC0-1CFA-D3E1-08BC63CB704E}"/>
                  </a:ext>
                </a:extLst>
              </p:cNvPr>
              <p:cNvSpPr txBox="1"/>
              <p:nvPr/>
            </p:nvSpPr>
            <p:spPr>
              <a:xfrm>
                <a:off x="1282306" y="3455452"/>
                <a:ext cx="4457700" cy="1981546"/>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effectLst/>
                    <a:latin typeface="Calibri" panose="020F0502020204030204" pitchFamily="34" charset="0"/>
                    <a:ea typeface="Times New Roman" panose="02020603050405020304" pitchFamily="18" charset="0"/>
                    <a:cs typeface="Calibri" panose="020F0502020204030204" pitchFamily="34" charset="0"/>
                  </a:rPr>
                  <a:t>Thời gian ăn mỗi bữa ăn là vào lúc nào, b</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a:t>
                </a:r>
                <a:r>
                  <a:rPr lang="vi-VN" sz="3200" b="1" dirty="0">
                    <a:effectLst/>
                    <a:latin typeface="Calibri" panose="020F0502020204030204" pitchFamily="34" charset="0"/>
                    <a:ea typeface="Times New Roman" panose="02020603050405020304" pitchFamily="18" charset="0"/>
                    <a:cs typeface="Calibri" panose="020F0502020204030204" pitchFamily="34" charset="0"/>
                  </a:rPr>
                  <a:t>o nhiêu lâu thì phù hợp?</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2" name="组合 18">
                <a:extLst>
                  <a:ext uri="{FF2B5EF4-FFF2-40B4-BE49-F238E27FC236}">
                    <a16:creationId xmlns:a16="http://schemas.microsoft.com/office/drawing/2014/main" id="{B8F563BD-1FA4-4F28-8FF8-B539511AB0D7}"/>
                  </a:ext>
                </a:extLst>
              </p:cNvPr>
              <p:cNvGrpSpPr/>
              <p:nvPr/>
            </p:nvGrpSpPr>
            <p:grpSpPr>
              <a:xfrm rot="19663740">
                <a:off x="729009" y="2956245"/>
                <a:ext cx="932280" cy="946712"/>
                <a:chOff x="10322543" y="3366306"/>
                <a:chExt cx="1492015" cy="1515114"/>
              </a:xfrm>
            </p:grpSpPr>
            <p:sp>
              <p:nvSpPr>
                <p:cNvPr id="23" name="Freeform 108">
                  <a:extLst>
                    <a:ext uri="{FF2B5EF4-FFF2-40B4-BE49-F238E27FC236}">
                      <a16:creationId xmlns:a16="http://schemas.microsoft.com/office/drawing/2014/main" id="{FB99E34D-0347-ED4E-EC19-6FF362919AC8}"/>
                    </a:ext>
                  </a:extLst>
                </p:cNvPr>
                <p:cNvSpPr>
                  <a:spLocks/>
                </p:cNvSpPr>
                <p:nvPr/>
              </p:nvSpPr>
              <p:spPr bwMode="auto">
                <a:xfrm>
                  <a:off x="10386042" y="3390241"/>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4" name="Freeform 109">
                  <a:extLst>
                    <a:ext uri="{FF2B5EF4-FFF2-40B4-BE49-F238E27FC236}">
                      <a16:creationId xmlns:a16="http://schemas.microsoft.com/office/drawing/2014/main" id="{C138132D-4DB0-5DE5-777C-AEAB29CE7A5C}"/>
                    </a:ext>
                  </a:extLst>
                </p:cNvPr>
                <p:cNvSpPr>
                  <a:spLocks noEditPoints="1"/>
                </p:cNvSpPr>
                <p:nvPr/>
              </p:nvSpPr>
              <p:spPr bwMode="auto">
                <a:xfrm>
                  <a:off x="10322543" y="3366306"/>
                  <a:ext cx="693696" cy="106760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5" name="Freeform 110">
                  <a:extLst>
                    <a:ext uri="{FF2B5EF4-FFF2-40B4-BE49-F238E27FC236}">
                      <a16:creationId xmlns:a16="http://schemas.microsoft.com/office/drawing/2014/main" id="{2CA2448E-363E-3082-90A8-5E45E4B7409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6" name="Freeform 111">
                  <a:extLst>
                    <a:ext uri="{FF2B5EF4-FFF2-40B4-BE49-F238E27FC236}">
                      <a16:creationId xmlns:a16="http://schemas.microsoft.com/office/drawing/2014/main" id="{6ABBB6D8-375E-D0ED-E0AF-5E292021272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Freeform 112">
                  <a:extLst>
                    <a:ext uri="{FF2B5EF4-FFF2-40B4-BE49-F238E27FC236}">
                      <a16:creationId xmlns:a16="http://schemas.microsoft.com/office/drawing/2014/main" id="{D39D416B-9D90-B972-5C27-37C9E6AAE7D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Freeform 113">
                  <a:extLst>
                    <a:ext uri="{FF2B5EF4-FFF2-40B4-BE49-F238E27FC236}">
                      <a16:creationId xmlns:a16="http://schemas.microsoft.com/office/drawing/2014/main" id="{C03A415D-21B9-EEB8-59F5-D2985901B73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grpSp>
        <p:nvGrpSpPr>
          <p:cNvPr id="29" name="组合 14">
            <a:extLst>
              <a:ext uri="{FF2B5EF4-FFF2-40B4-BE49-F238E27FC236}">
                <a16:creationId xmlns:a16="http://schemas.microsoft.com/office/drawing/2014/main" id="{B97544F0-4A8D-0D42-BF2E-ECB080151639}"/>
              </a:ext>
            </a:extLst>
          </p:cNvPr>
          <p:cNvGrpSpPr/>
          <p:nvPr/>
        </p:nvGrpSpPr>
        <p:grpSpPr>
          <a:xfrm>
            <a:off x="475229" y="2026580"/>
            <a:ext cx="11187370" cy="1282036"/>
            <a:chOff x="1451314" y="2141289"/>
            <a:chExt cx="5133324" cy="2107129"/>
          </a:xfrm>
        </p:grpSpPr>
        <p:pic>
          <p:nvPicPr>
            <p:cNvPr id="30" name="图片 15">
              <a:extLst>
                <a:ext uri="{FF2B5EF4-FFF2-40B4-BE49-F238E27FC236}">
                  <a16:creationId xmlns:a16="http://schemas.microsoft.com/office/drawing/2014/main" id="{5B29A4EF-75B3-1F50-4C47-E6C7D7C80F5F}"/>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31" name="组合 16">
              <a:extLst>
                <a:ext uri="{FF2B5EF4-FFF2-40B4-BE49-F238E27FC236}">
                  <a16:creationId xmlns:a16="http://schemas.microsoft.com/office/drawing/2014/main" id="{81A44247-C634-2DCC-44B8-2F6670F57E9B}"/>
                </a:ext>
              </a:extLst>
            </p:cNvPr>
            <p:cNvGrpSpPr/>
            <p:nvPr/>
          </p:nvGrpSpPr>
          <p:grpSpPr>
            <a:xfrm>
              <a:off x="1892492" y="2285106"/>
              <a:ext cx="4479959" cy="1386234"/>
              <a:chOff x="1149985" y="3194006"/>
              <a:chExt cx="4479959" cy="1386234"/>
            </a:xfrm>
          </p:grpSpPr>
          <p:sp>
            <p:nvSpPr>
              <p:cNvPr id="32" name="文本框 25">
                <a:extLst>
                  <a:ext uri="{FF2B5EF4-FFF2-40B4-BE49-F238E27FC236}">
                    <a16:creationId xmlns:a16="http://schemas.microsoft.com/office/drawing/2014/main" id="{9E1FCED7-E89A-45DD-3F4F-874764E426DB}"/>
                  </a:ext>
                </a:extLst>
              </p:cNvPr>
              <p:cNvSpPr txBox="1"/>
              <p:nvPr/>
            </p:nvSpPr>
            <p:spPr>
              <a:xfrm>
                <a:off x="1596697" y="3517943"/>
                <a:ext cx="4033247" cy="10622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effectLst/>
                    <a:latin typeface="Calibri" panose="020F0502020204030204" pitchFamily="34" charset="0"/>
                    <a:ea typeface="Times New Roman" panose="02020603050405020304" pitchFamily="18" charset="0"/>
                    <a:cs typeface="Calibri" panose="020F0502020204030204" pitchFamily="34" charset="0"/>
                  </a:rPr>
                  <a:t>Tên thức ăn nên ăn trong mỗi bữa ăn đó?</a:t>
                </a:r>
                <a:endParaRPr kumimoji="1"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33" name="组合 18">
                <a:extLst>
                  <a:ext uri="{FF2B5EF4-FFF2-40B4-BE49-F238E27FC236}">
                    <a16:creationId xmlns:a16="http://schemas.microsoft.com/office/drawing/2014/main" id="{4919DCBF-3B77-2B88-5173-E59DB0877027}"/>
                  </a:ext>
                </a:extLst>
              </p:cNvPr>
              <p:cNvGrpSpPr/>
              <p:nvPr/>
            </p:nvGrpSpPr>
            <p:grpSpPr>
              <a:xfrm rot="19663740">
                <a:off x="1149985" y="3194006"/>
                <a:ext cx="654793" cy="845387"/>
                <a:chOff x="10766631" y="3941730"/>
                <a:chExt cx="1047927" cy="1352954"/>
              </a:xfrm>
            </p:grpSpPr>
            <p:sp>
              <p:nvSpPr>
                <p:cNvPr id="34" name="Freeform 108">
                  <a:extLst>
                    <a:ext uri="{FF2B5EF4-FFF2-40B4-BE49-F238E27FC236}">
                      <a16:creationId xmlns:a16="http://schemas.microsoft.com/office/drawing/2014/main" id="{26E52C81-092D-E250-06BC-94312E0D6829}"/>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5" name="Freeform 109">
                  <a:extLst>
                    <a:ext uri="{FF2B5EF4-FFF2-40B4-BE49-F238E27FC236}">
                      <a16:creationId xmlns:a16="http://schemas.microsoft.com/office/drawing/2014/main" id="{815BCB4A-67A1-CAF5-072C-BA3B08576EF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6" name="Freeform 110">
                  <a:extLst>
                    <a:ext uri="{FF2B5EF4-FFF2-40B4-BE49-F238E27FC236}">
                      <a16:creationId xmlns:a16="http://schemas.microsoft.com/office/drawing/2014/main" id="{A9B1FB65-8EF7-742F-DF44-F29D090147A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Freeform 111">
                  <a:extLst>
                    <a:ext uri="{FF2B5EF4-FFF2-40B4-BE49-F238E27FC236}">
                      <a16:creationId xmlns:a16="http://schemas.microsoft.com/office/drawing/2014/main" id="{3EF01BFB-288A-85E5-59FE-E444D060BE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9" name="Freeform 112">
                  <a:extLst>
                    <a:ext uri="{FF2B5EF4-FFF2-40B4-BE49-F238E27FC236}">
                      <a16:creationId xmlns:a16="http://schemas.microsoft.com/office/drawing/2014/main" id="{C078E7DE-7A3E-CE08-6FF1-3260E6FE564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0" name="Freeform 113">
                  <a:extLst>
                    <a:ext uri="{FF2B5EF4-FFF2-40B4-BE49-F238E27FC236}">
                      <a16:creationId xmlns:a16="http://schemas.microsoft.com/office/drawing/2014/main" id="{93EFD02D-877E-0878-7483-35C3DDFB831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1" name="Group 20">
            <a:extLst>
              <a:ext uri="{FF2B5EF4-FFF2-40B4-BE49-F238E27FC236}">
                <a16:creationId xmlns:a16="http://schemas.microsoft.com/office/drawing/2014/main" id="{38456FBC-2778-F8E8-292B-7C1D82E59F23}"/>
              </a:ext>
            </a:extLst>
          </p:cNvPr>
          <p:cNvGrpSpPr/>
          <p:nvPr/>
        </p:nvGrpSpPr>
        <p:grpSpPr>
          <a:xfrm>
            <a:off x="6688005" y="1445447"/>
            <a:ext cx="5952114" cy="5229062"/>
            <a:chOff x="6394812" y="1481557"/>
            <a:chExt cx="6326442" cy="5991584"/>
          </a:xfrm>
        </p:grpSpPr>
        <p:sp>
          <p:nvSpPr>
            <p:cNvPr id="23" name="Cloud 22">
              <a:extLst>
                <a:ext uri="{FF2B5EF4-FFF2-40B4-BE49-F238E27FC236}">
                  <a16:creationId xmlns:a16="http://schemas.microsoft.com/office/drawing/2014/main" id="{F886E9B6-90C5-96AE-BC9B-8448F4B4674E}"/>
                </a:ext>
              </a:extLst>
            </p:cNvPr>
            <p:cNvSpPr/>
            <p:nvPr/>
          </p:nvSpPr>
          <p:spPr>
            <a:xfrm>
              <a:off x="7704397" y="1481557"/>
              <a:ext cx="3925942" cy="2587490"/>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rPr>
                <a:t>CHIA SẺ </a:t>
              </a:r>
              <a:r>
                <a:rPr kumimoji="0" lang="en-US" sz="3600" b="0" i="0" u="none" strike="noStrike" kern="1200" cap="none" spc="0" normalizeH="0" baseline="0" noProof="0" dirty="0" smtClean="0">
                  <a:ln>
                    <a:noFill/>
                  </a:ln>
                  <a:solidFill>
                    <a:srgbClr val="8D7545"/>
                  </a:solidFill>
                  <a:effectLst/>
                  <a:uLnTx/>
                  <a:uFillTx/>
                  <a:latin typeface="UTM Cookies" panose="02040603050506020204" pitchFamily="18" charset="0"/>
                  <a:ea typeface="+mn-ea"/>
                  <a:cs typeface="+mn-cs"/>
                </a:rPr>
                <a:t>NHÓM</a:t>
              </a:r>
              <a:endParaRPr kumimoji="0" lang="vi-VN" sz="3600" b="0" i="0" u="none" strike="noStrike" kern="1200" cap="none" spc="0" normalizeH="0" baseline="0" noProof="0" dirty="0" smtClean="0">
                <a:ln>
                  <a:noFill/>
                </a:ln>
                <a:solidFill>
                  <a:srgbClr val="8D7545"/>
                </a:solidFill>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8D7545"/>
                  </a:solidFill>
                  <a:effectLst/>
                  <a:uLnTx/>
                  <a:uFillTx/>
                  <a:latin typeface="UTM Cookies" panose="02040603050506020204" pitchFamily="18" charset="0"/>
                  <a:ea typeface="+mn-ea"/>
                  <a:cs typeface="+mn-cs"/>
                </a:rPr>
                <a:t> </a:t>
              </a:r>
              <a:r>
                <a:rPr kumimoji="0" lang="vi-VN" sz="3600" b="0" i="0" u="none" strike="noStrike" kern="1200" cap="none" spc="0" normalizeH="0" baseline="0" noProof="0" dirty="0" smtClean="0">
                  <a:ln>
                    <a:noFill/>
                  </a:ln>
                  <a:solidFill>
                    <a:srgbClr val="8D7545"/>
                  </a:solidFill>
                  <a:effectLst/>
                  <a:uLnTx/>
                  <a:uFillTx/>
                  <a:latin typeface="UTM Cookies" panose="02040603050506020204" pitchFamily="18" charset="0"/>
                  <a:ea typeface="+mn-ea"/>
                  <a:cs typeface="+mn-cs"/>
                </a:rPr>
                <a:t>BỐN</a:t>
              </a:r>
              <a:endPar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endParaRPr>
            </a:p>
          </p:txBody>
        </p:sp>
        <p:grpSp>
          <p:nvGrpSpPr>
            <p:cNvPr id="25" name="组合 1">
              <a:extLst>
                <a:ext uri="{FF2B5EF4-FFF2-40B4-BE49-F238E27FC236}">
                  <a16:creationId xmlns:a16="http://schemas.microsoft.com/office/drawing/2014/main" id="{F4B1253D-85B0-E199-3DAB-38AEA31D1FA5}"/>
                </a:ext>
              </a:extLst>
            </p:cNvPr>
            <p:cNvGrpSpPr/>
            <p:nvPr/>
          </p:nvGrpSpPr>
          <p:grpSpPr>
            <a:xfrm>
              <a:off x="6394812" y="2705801"/>
              <a:ext cx="6326442" cy="4767340"/>
              <a:chOff x="-591423" y="1707337"/>
              <a:chExt cx="7679682" cy="5787085"/>
            </a:xfrm>
          </p:grpSpPr>
          <p:pic>
            <p:nvPicPr>
              <p:cNvPr id="27" name="图片 12">
                <a:extLst>
                  <a:ext uri="{FF2B5EF4-FFF2-40B4-BE49-F238E27FC236}">
                    <a16:creationId xmlns:a16="http://schemas.microsoft.com/office/drawing/2014/main"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3" name="Rectangle: Rounded Corners 32">
            <a:extLst>
              <a:ext uri="{FF2B5EF4-FFF2-40B4-BE49-F238E27FC236}">
                <a16:creationId xmlns:a16="http://schemas.microsoft.com/office/drawing/2014/main" id="{1E87E716-8220-57C6-F8A7-381EB5120408}"/>
              </a:ext>
            </a:extLst>
          </p:cNvPr>
          <p:cNvSpPr/>
          <p:nvPr/>
        </p:nvSpPr>
        <p:spPr>
          <a:xfrm>
            <a:off x="393307" y="851052"/>
            <a:ext cx="7134633" cy="3033088"/>
          </a:xfrm>
          <a:custGeom>
            <a:avLst/>
            <a:gdLst>
              <a:gd name="connsiteX0" fmla="*/ 0 w 7134633"/>
              <a:gd name="connsiteY0" fmla="*/ 505525 h 3033088"/>
              <a:gd name="connsiteX1" fmla="*/ 505525 w 7134633"/>
              <a:gd name="connsiteY1" fmla="*/ 0 h 3033088"/>
              <a:gd name="connsiteX2" fmla="*/ 6629108 w 7134633"/>
              <a:gd name="connsiteY2" fmla="*/ 0 h 3033088"/>
              <a:gd name="connsiteX3" fmla="*/ 7134633 w 7134633"/>
              <a:gd name="connsiteY3" fmla="*/ 505525 h 3033088"/>
              <a:gd name="connsiteX4" fmla="*/ 7134633 w 7134633"/>
              <a:gd name="connsiteY4" fmla="*/ 2527563 h 3033088"/>
              <a:gd name="connsiteX5" fmla="*/ 6629108 w 7134633"/>
              <a:gd name="connsiteY5" fmla="*/ 3033088 h 3033088"/>
              <a:gd name="connsiteX6" fmla="*/ 505525 w 7134633"/>
              <a:gd name="connsiteY6" fmla="*/ 3033088 h 3033088"/>
              <a:gd name="connsiteX7" fmla="*/ 0 w 7134633"/>
              <a:gd name="connsiteY7" fmla="*/ 2527563 h 3033088"/>
              <a:gd name="connsiteX8" fmla="*/ 0 w 713463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3033088" fill="none" extrusionOk="0">
                <a:moveTo>
                  <a:pt x="0" y="505525"/>
                </a:moveTo>
                <a:cubicBezTo>
                  <a:pt x="-778" y="240191"/>
                  <a:pt x="227514" y="21296"/>
                  <a:pt x="505525" y="0"/>
                </a:cubicBezTo>
                <a:cubicBezTo>
                  <a:pt x="1821624" y="-123866"/>
                  <a:pt x="4176417" y="81108"/>
                  <a:pt x="6629108" y="0"/>
                </a:cubicBezTo>
                <a:cubicBezTo>
                  <a:pt x="6936042" y="-42625"/>
                  <a:pt x="7115052" y="227946"/>
                  <a:pt x="7134633" y="505525"/>
                </a:cubicBezTo>
                <a:cubicBezTo>
                  <a:pt x="7302350" y="969225"/>
                  <a:pt x="7004734" y="2045413"/>
                  <a:pt x="7134633" y="2527563"/>
                </a:cubicBezTo>
                <a:cubicBezTo>
                  <a:pt x="7145847" y="2776978"/>
                  <a:pt x="6933677" y="3079122"/>
                  <a:pt x="6629108" y="3033088"/>
                </a:cubicBezTo>
                <a:cubicBezTo>
                  <a:pt x="5192169" y="3015233"/>
                  <a:pt x="1583735" y="2923744"/>
                  <a:pt x="505525" y="3033088"/>
                </a:cubicBezTo>
                <a:cubicBezTo>
                  <a:pt x="232960" y="3016563"/>
                  <a:pt x="20748" y="2845498"/>
                  <a:pt x="0" y="2527563"/>
                </a:cubicBezTo>
                <a:cubicBezTo>
                  <a:pt x="118672" y="1675285"/>
                  <a:pt x="-34222" y="1323615"/>
                  <a:pt x="0" y="505525"/>
                </a:cubicBezTo>
                <a:close/>
              </a:path>
              <a:path w="7134633" h="3033088" stroke="0" extrusionOk="0">
                <a:moveTo>
                  <a:pt x="0" y="505525"/>
                </a:moveTo>
                <a:cubicBezTo>
                  <a:pt x="36215" y="228465"/>
                  <a:pt x="223110" y="6398"/>
                  <a:pt x="505525" y="0"/>
                </a:cubicBezTo>
                <a:cubicBezTo>
                  <a:pt x="2053314" y="96512"/>
                  <a:pt x="4473481" y="-165548"/>
                  <a:pt x="6629108" y="0"/>
                </a:cubicBezTo>
                <a:cubicBezTo>
                  <a:pt x="6945143" y="924"/>
                  <a:pt x="7170785" y="232235"/>
                  <a:pt x="7134633" y="505525"/>
                </a:cubicBezTo>
                <a:cubicBezTo>
                  <a:pt x="7004420" y="1442475"/>
                  <a:pt x="7259606" y="2291461"/>
                  <a:pt x="7134633" y="2527563"/>
                </a:cubicBezTo>
                <a:cubicBezTo>
                  <a:pt x="7143522" y="2758976"/>
                  <a:pt x="6938057" y="3019616"/>
                  <a:pt x="6629108" y="3033088"/>
                </a:cubicBezTo>
                <a:cubicBezTo>
                  <a:pt x="5695659" y="3194800"/>
                  <a:pt x="3007207"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200" b="1" dirty="0">
                <a:solidFill>
                  <a:prstClr val="black"/>
                </a:solidFill>
                <a:latin typeface="Calibri" panose="020F0502020204030204" pitchFamily="34" charset="0"/>
                <a:cs typeface="Calibri" panose="020F0502020204030204" pitchFamily="34" charset="0"/>
              </a:rPr>
              <a:t>L</a:t>
            </a:r>
            <a:r>
              <a:rPr lang="vi-VN" sz="3200" b="1" dirty="0">
                <a:solidFill>
                  <a:prstClr val="black"/>
                </a:solidFill>
                <a:latin typeface="Calibri" panose="020F0502020204030204" pitchFamily="34" charset="0"/>
                <a:cs typeface="Calibri" panose="020F0502020204030204" pitchFamily="34" charset="0"/>
              </a:rPr>
              <a:t>ần lượt nói và ghi vào phiếu giấy khổ to để dán bảng, rồi ghi vở theo bảng mẫu</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khuyến khích trang trí cho bảng thật đẹp</a:t>
            </a:r>
            <a:r>
              <a:rPr lang="en-US" sz="3200" b="1"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714</Words>
  <Application>Microsoft Office PowerPoint</Application>
  <PresentationFormat>Widescreen</PresentationFormat>
  <Paragraphs>89</Paragraphs>
  <Slides>26</Slides>
  <Notes>6</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26</vt:i4>
      </vt:variant>
    </vt:vector>
  </HeadingPairs>
  <TitlesOfParts>
    <vt:vector size="47" baseType="lpstr">
      <vt:lpstr>맑은 고딕</vt:lpstr>
      <vt:lpstr>微软雅黑</vt:lpstr>
      <vt:lpstr>宋体</vt:lpstr>
      <vt:lpstr>Amatic SC</vt:lpstr>
      <vt:lpstr>Arial</vt:lpstr>
      <vt:lpstr>Calibri</vt:lpstr>
      <vt:lpstr>Calibri Light</vt:lpstr>
      <vt:lpstr>Cambria</vt:lpstr>
      <vt:lpstr>等线</vt:lpstr>
      <vt:lpstr>FC Onigiri Outline</vt:lpstr>
      <vt:lpstr>Surafont Sanukchang</vt:lpstr>
      <vt:lpstr>Times New Roman</vt:lpstr>
      <vt:lpstr>UTM Cookies</vt:lpstr>
      <vt:lpstr>UTM Edwardian</vt:lpstr>
      <vt:lpstr>Wingdings</vt:lpstr>
      <vt:lpstr>字魂59号-创粗黑</vt:lpstr>
      <vt:lpstr>思源黑体 CN Bold</vt:lpstr>
      <vt:lpstr>Office 主题​​</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Mai</cp:lastModifiedBy>
  <cp:revision>55</cp:revision>
  <dcterms:created xsi:type="dcterms:W3CDTF">2022-11-13T08:22:48Z</dcterms:created>
  <dcterms:modified xsi:type="dcterms:W3CDTF">2024-02-18T14:29:34Z</dcterms:modified>
</cp:coreProperties>
</file>