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7" r:id="rId2"/>
    <p:sldId id="268" r:id="rId3"/>
    <p:sldId id="259" r:id="rId4"/>
    <p:sldId id="260" r:id="rId5"/>
    <p:sldId id="307" r:id="rId6"/>
    <p:sldId id="308" r:id="rId7"/>
    <p:sldId id="309" r:id="rId8"/>
    <p:sldId id="310" r:id="rId9"/>
    <p:sldId id="311" r:id="rId10"/>
    <p:sldId id="312" r:id="rId11"/>
    <p:sldId id="313" r:id="rId12"/>
    <p:sldId id="263" r:id="rId13"/>
    <p:sldId id="314" r:id="rId14"/>
    <p:sldId id="315" r:id="rId15"/>
    <p:sldId id="316"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7" d="100"/>
          <a:sy n="57" d="100"/>
        </p:scale>
        <p:origin x="1260"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E0D7A-E1F2-46B5-8F94-A6EED4F0B54D}"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B6759-8ABA-4F26-8BED-5FFA49C80DED}" type="slidenum">
              <a:rPr lang="en-US" smtClean="0"/>
              <a:t>‹#›</a:t>
            </a:fld>
            <a:endParaRPr lang="en-US"/>
          </a:p>
        </p:txBody>
      </p:sp>
    </p:spTree>
    <p:extLst>
      <p:ext uri="{BB962C8B-B14F-4D97-AF65-F5344CB8AC3E}">
        <p14:creationId xmlns:p14="http://schemas.microsoft.com/office/powerpoint/2010/main" val="60145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535900"/>
                </a:solidFill>
                <a:effectLst/>
                <a:latin typeface="Times New Roman" panose="02020603050405020304" pitchFamily="18" charset="0"/>
              </a:rPr>
              <a:t>Những đồ vật các em đã đoán được là những sáng chế trong đời sống của chúng ta. Để hiểu rõ về vai trò của sáng chế, lớp chúng mình hãy cùng đến với bài học Nhà sáng chế ngày hôm nay nhé!</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018B7-60D2-45AA-BC98-84008D3BFB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1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507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74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846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926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941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69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44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79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32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723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57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9" name="Picture 8" descr="A round pink label with white text and a black background&#10;&#10;Description automatically generated">
            <a:extLst>
              <a:ext uri="{FF2B5EF4-FFF2-40B4-BE49-F238E27FC236}">
                <a16:creationId xmlns:a16="http://schemas.microsoft.com/office/drawing/2014/main" id="{566A3758-8A9B-93F4-5EE4-5C9992A205B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92751" y="161929"/>
            <a:ext cx="1793348" cy="1793348"/>
          </a:xfrm>
          <a:prstGeom prst="rect">
            <a:avLst/>
          </a:prstGeom>
        </p:spPr>
      </p:pic>
    </p:spTree>
    <p:extLst>
      <p:ext uri="{BB962C8B-B14F-4D97-AF65-F5344CB8AC3E}">
        <p14:creationId xmlns:p14="http://schemas.microsoft.com/office/powerpoint/2010/main" val="2697821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7.png"/><Relationship Id="rId18" Type="http://schemas.openxmlformats.org/officeDocument/2006/relationships/image" Target="../media/image38.sv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4.png"/><Relationship Id="rId12" Type="http://schemas.openxmlformats.org/officeDocument/2006/relationships/image" Target="../media/image32.sv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36.sv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4.png"/><Relationship Id="rId10" Type="http://schemas.openxmlformats.org/officeDocument/2006/relationships/image" Target="../media/image30.svg"/><Relationship Id="rId19" Type="http://schemas.openxmlformats.org/officeDocument/2006/relationships/image" Target="../media/image10.png"/><Relationship Id="rId4" Type="http://schemas.openxmlformats.org/officeDocument/2006/relationships/image" Target="../media/image10.svg"/><Relationship Id="rId9" Type="http://schemas.openxmlformats.org/officeDocument/2006/relationships/image" Target="../media/image5.png"/><Relationship Id="rId14" Type="http://schemas.openxmlformats.org/officeDocument/2006/relationships/image" Target="../media/image34.sv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2.svg"/><Relationship Id="rId4" Type="http://schemas.openxmlformats.org/officeDocument/2006/relationships/image" Target="../media/image44.png"/><Relationship Id="rId9" Type="http://schemas.openxmlformats.org/officeDocument/2006/relationships/image" Target="../media/image86.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svg"/><Relationship Id="rId7" Type="http://schemas.openxmlformats.org/officeDocument/2006/relationships/image" Target="../media/image61.svg"/><Relationship Id="rId12"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63.sv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91.svg"/><Relationship Id="rId10"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48.svg"/><Relationship Id="rId7" Type="http://schemas.openxmlformats.org/officeDocument/2006/relationships/image" Target="../media/image2.png"/><Relationship Id="rId12" Type="http://schemas.openxmlformats.org/officeDocument/2006/relationships/image" Target="../media/image5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53.sv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57.sv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svg"/><Relationship Id="rId3" Type="http://schemas.openxmlformats.org/officeDocument/2006/relationships/image" Target="../media/image21.svg"/><Relationship Id="rId7" Type="http://schemas.openxmlformats.org/officeDocument/2006/relationships/image" Target="../media/image61.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63.sv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9.svg"/><Relationship Id="rId7" Type="http://schemas.openxmlformats.org/officeDocument/2006/relationships/image" Target="../media/image9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91.svg"/><Relationship Id="rId10" Type="http://schemas.openxmlformats.org/officeDocument/2006/relationships/image" Target="../media/image51.png"/><Relationship Id="rId4" Type="http://schemas.openxmlformats.org/officeDocument/2006/relationships/image" Target="../media/image49.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82.svg"/><Relationship Id="rId4" Type="http://schemas.openxmlformats.org/officeDocument/2006/relationships/image" Target="../media/image44.png"/><Relationship Id="rId9" Type="http://schemas.openxmlformats.org/officeDocument/2006/relationships/image" Target="../media/image86.sv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media/image105.svg"/><Relationship Id="rId7" Type="http://schemas.openxmlformats.org/officeDocument/2006/relationships/image" Target="../media/image107.svg"/><Relationship Id="rId12" Type="http://schemas.openxmlformats.org/officeDocument/2006/relationships/image" Target="../media/image112.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6.png"/><Relationship Id="rId5" Type="http://schemas.openxmlformats.org/officeDocument/2006/relationships/image" Target="../media/image21.svg"/><Relationship Id="rId15" Type="http://schemas.openxmlformats.org/officeDocument/2006/relationships/image" Target="../media/image58.png"/><Relationship Id="rId10" Type="http://schemas.openxmlformats.org/officeDocument/2006/relationships/image" Target="../media/image110.svg"/><Relationship Id="rId4" Type="http://schemas.openxmlformats.org/officeDocument/2006/relationships/image" Target="../media/image2.png"/><Relationship Id="rId9" Type="http://schemas.openxmlformats.org/officeDocument/2006/relationships/image" Target="../media/image55.png"/><Relationship Id="rId14" Type="http://schemas.openxmlformats.org/officeDocument/2006/relationships/image" Target="../media/image114.sv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svg"/><Relationship Id="rId3" Type="http://schemas.openxmlformats.org/officeDocument/2006/relationships/image" Target="../media/image19.svg"/><Relationship Id="rId7" Type="http://schemas.openxmlformats.org/officeDocument/2006/relationships/image" Target="../media/image44.svg"/><Relationship Id="rId12"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svg"/><Relationship Id="rId5" Type="http://schemas.openxmlformats.org/officeDocument/2006/relationships/image" Target="../media/image20.svg"/><Relationship Id="rId15" Type="http://schemas.openxmlformats.org/officeDocument/2006/relationships/image" Target="../media/image45.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1.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48.svg"/><Relationship Id="rId7" Type="http://schemas.openxmlformats.org/officeDocument/2006/relationships/image" Target="../media/image2.png"/><Relationship Id="rId12" Type="http://schemas.openxmlformats.org/officeDocument/2006/relationships/image" Target="../media/image55.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53.sv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57.sv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svg"/><Relationship Id="rId18" Type="http://schemas.openxmlformats.org/officeDocument/2006/relationships/image" Target="../media/image36.jpeg"/><Relationship Id="rId3" Type="http://schemas.openxmlformats.org/officeDocument/2006/relationships/image" Target="../media/image21.svg"/><Relationship Id="rId21" Type="http://schemas.openxmlformats.org/officeDocument/2006/relationships/image" Target="../media/image39.jpeg"/><Relationship Id="rId7" Type="http://schemas.openxmlformats.org/officeDocument/2006/relationships/image" Target="../media/image61.svg"/><Relationship Id="rId12" Type="http://schemas.openxmlformats.org/officeDocument/2006/relationships/image" Target="../media/image31.png"/><Relationship Id="rId17" Type="http://schemas.openxmlformats.org/officeDocument/2006/relationships/image" Target="../media/image35.jpeg"/><Relationship Id="rId2" Type="http://schemas.openxmlformats.org/officeDocument/2006/relationships/image" Target="../media/image2.png"/><Relationship Id="rId16" Type="http://schemas.openxmlformats.org/officeDocument/2006/relationships/image" Target="../media/image34.jpe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5" Type="http://schemas.openxmlformats.org/officeDocument/2006/relationships/image" Target="../media/image33.jpeg"/><Relationship Id="rId10" Type="http://schemas.openxmlformats.org/officeDocument/2006/relationships/image" Target="../media/image30.png"/><Relationship Id="rId19" Type="http://schemas.openxmlformats.org/officeDocument/2006/relationships/image" Target="../media/image37.jpeg"/><Relationship Id="rId4" Type="http://schemas.openxmlformats.org/officeDocument/2006/relationships/image" Target="../media/image27.png"/><Relationship Id="rId9" Type="http://schemas.openxmlformats.org/officeDocument/2006/relationships/image" Target="../media/image63.sv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svg"/><Relationship Id="rId3" Type="http://schemas.openxmlformats.org/officeDocument/2006/relationships/image" Target="../media/image21.svg"/><Relationship Id="rId7" Type="http://schemas.openxmlformats.org/officeDocument/2006/relationships/image" Target="../media/image61.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63.svg"/><Relationship Id="rId14" Type="http://schemas.openxmlformats.org/officeDocument/2006/relationships/image" Target="../media/image40.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svg"/><Relationship Id="rId3" Type="http://schemas.openxmlformats.org/officeDocument/2006/relationships/image" Target="../media/image21.svg"/><Relationship Id="rId7" Type="http://schemas.openxmlformats.org/officeDocument/2006/relationships/image" Target="../media/image61.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63.svg"/><Relationship Id="rId14" Type="http://schemas.openxmlformats.org/officeDocument/2006/relationships/image" Target="../media/image41.jpe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svg"/><Relationship Id="rId3" Type="http://schemas.openxmlformats.org/officeDocument/2006/relationships/image" Target="../media/image21.svg"/><Relationship Id="rId7" Type="http://schemas.openxmlformats.org/officeDocument/2006/relationships/image" Target="../media/image61.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63.svg"/><Relationship Id="rId14"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svg"/><Relationship Id="rId3" Type="http://schemas.openxmlformats.org/officeDocument/2006/relationships/image" Target="../media/image21.svg"/><Relationship Id="rId7" Type="http://schemas.openxmlformats.org/officeDocument/2006/relationships/image" Target="../media/image61.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63.svg"/><Relationship Id="rId14"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7.svg"/><Relationship Id="rId3" Type="http://schemas.openxmlformats.org/officeDocument/2006/relationships/image" Target="../media/image21.svg"/><Relationship Id="rId7" Type="http://schemas.openxmlformats.org/officeDocument/2006/relationships/image" Target="../media/image61.svg"/><Relationship Id="rId12"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6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4410556" y="4490723"/>
            <a:ext cx="9686505" cy="4673739"/>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4588844">
            <a:off x="-2681505" y="-751261"/>
            <a:ext cx="4397563" cy="3672779"/>
          </a:xfrm>
          <a:custGeom>
            <a:avLst/>
            <a:gdLst/>
            <a:ahLst/>
            <a:cxnLst/>
            <a:rect l="l" t="t" r="r" b="b"/>
            <a:pathLst>
              <a:path w="6596345" h="5509169">
                <a:moveTo>
                  <a:pt x="0" y="0"/>
                </a:moveTo>
                <a:lnTo>
                  <a:pt x="6596345" y="0"/>
                </a:lnTo>
                <a:lnTo>
                  <a:pt x="6596345" y="5509169"/>
                </a:lnTo>
                <a:lnTo>
                  <a:pt x="0" y="5509169"/>
                </a:lnTo>
                <a:lnTo>
                  <a:pt x="0" y="0"/>
                </a:lnTo>
                <a:close/>
              </a:path>
            </a:pathLst>
          </a:custGeom>
          <a:blipFill>
            <a:blip r:embed="rId5">
              <a:extLst>
                <a:ext uri="{96DAC541-7B7A-43D3-8B79-37D633B846F1}">
                  <asvg:svgBlip xmlns:asvg="http://schemas.microsoft.com/office/drawing/2016/SVG/main" xmlns="" r:embed="rId6"/>
                </a:ext>
              </a:extLst>
            </a:blip>
            <a:stretch>
              <a:fillRect l="-5007" t="-51538" r="-25637"/>
            </a:stretch>
          </a:blipFill>
        </p:spPr>
      </p:sp>
      <p:sp>
        <p:nvSpPr>
          <p:cNvPr id="4" name="Freeform 4"/>
          <p:cNvSpPr/>
          <p:nvPr/>
        </p:nvSpPr>
        <p:spPr>
          <a:xfrm rot="-2700000">
            <a:off x="6137496" y="-287950"/>
            <a:ext cx="2742757" cy="1827362"/>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7105757">
            <a:off x="9212468" y="-3072516"/>
            <a:ext cx="5424489" cy="5254973"/>
          </a:xfrm>
          <a:custGeom>
            <a:avLst/>
            <a:gdLst/>
            <a:ahLst/>
            <a:cxnLst/>
            <a:rect l="l" t="t" r="r" b="b"/>
            <a:pathLst>
              <a:path w="8136733" h="7882460">
                <a:moveTo>
                  <a:pt x="0" y="0"/>
                </a:moveTo>
                <a:lnTo>
                  <a:pt x="8136733" y="0"/>
                </a:lnTo>
                <a:lnTo>
                  <a:pt x="8136733" y="7882461"/>
                </a:lnTo>
                <a:lnTo>
                  <a:pt x="0" y="78824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a:off x="3200400" y="1085129"/>
            <a:ext cx="7587984" cy="4883871"/>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7" name="Freeform 7"/>
          <p:cNvSpPr/>
          <p:nvPr/>
        </p:nvSpPr>
        <p:spPr>
          <a:xfrm>
            <a:off x="9906000" y="2159000"/>
            <a:ext cx="1047842" cy="876377"/>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8" name="Freeform 8"/>
          <p:cNvSpPr/>
          <p:nvPr/>
        </p:nvSpPr>
        <p:spPr>
          <a:xfrm>
            <a:off x="9845477" y="5091421"/>
            <a:ext cx="2257503" cy="216155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9" name="Freeform 9"/>
          <p:cNvSpPr/>
          <p:nvPr/>
        </p:nvSpPr>
        <p:spPr>
          <a:xfrm>
            <a:off x="1463980" y="-767054"/>
            <a:ext cx="2731365" cy="2905707"/>
          </a:xfrm>
          <a:custGeom>
            <a:avLst/>
            <a:gdLst/>
            <a:ahLst/>
            <a:cxnLst/>
            <a:rect l="l" t="t" r="r" b="b"/>
            <a:pathLst>
              <a:path w="4097047" h="4358561">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0" name="Freeform 10"/>
          <p:cNvSpPr/>
          <p:nvPr/>
        </p:nvSpPr>
        <p:spPr>
          <a:xfrm>
            <a:off x="-646096" y="2241512"/>
            <a:ext cx="5155586" cy="4775362"/>
          </a:xfrm>
          <a:custGeom>
            <a:avLst/>
            <a:gdLst/>
            <a:ahLst/>
            <a:cxnLst/>
            <a:rect l="l" t="t" r="r" b="b"/>
            <a:pathLst>
              <a:path w="7733379" h="7163043">
                <a:moveTo>
                  <a:pt x="0" y="0"/>
                </a:moveTo>
                <a:lnTo>
                  <a:pt x="7733379" y="0"/>
                </a:lnTo>
                <a:lnTo>
                  <a:pt x="7733379" y="7163043"/>
                </a:lnTo>
                <a:lnTo>
                  <a:pt x="0" y="7163043"/>
                </a:lnTo>
                <a:lnTo>
                  <a:pt x="0" y="0"/>
                </a:lnTo>
                <a:close/>
              </a:path>
            </a:pathLst>
          </a:custGeom>
          <a:blipFill>
            <a:blip r:embed="rId19"/>
            <a:stretch>
              <a:fillRect/>
            </a:stretch>
          </a:blipFill>
        </p:spPr>
      </p:sp>
      <p:sp>
        <p:nvSpPr>
          <p:cNvPr id="11" name="Freeform 11"/>
          <p:cNvSpPr/>
          <p:nvPr/>
        </p:nvSpPr>
        <p:spPr>
          <a:xfrm>
            <a:off x="9965820" y="-104350"/>
            <a:ext cx="2226181" cy="2243003"/>
          </a:xfrm>
          <a:custGeom>
            <a:avLst/>
            <a:gdLst/>
            <a:ahLst/>
            <a:cxnLst/>
            <a:rect l="l" t="t" r="r" b="b"/>
            <a:pathLst>
              <a:path w="3339271" h="3364505">
                <a:moveTo>
                  <a:pt x="0" y="0"/>
                </a:moveTo>
                <a:lnTo>
                  <a:pt x="3339271" y="0"/>
                </a:lnTo>
                <a:lnTo>
                  <a:pt x="3339271" y="3364506"/>
                </a:lnTo>
                <a:lnTo>
                  <a:pt x="0" y="3364506"/>
                </a:lnTo>
                <a:lnTo>
                  <a:pt x="0" y="0"/>
                </a:lnTo>
                <a:close/>
              </a:path>
            </a:pathLst>
          </a:custGeom>
          <a:blipFill>
            <a:blip r:embed="rId20"/>
            <a:stretch>
              <a:fillRect/>
            </a:stretch>
          </a:blipFill>
        </p:spPr>
      </p:sp>
      <p:pic>
        <p:nvPicPr>
          <p:cNvPr id="14" name="Picture 13">
            <a:extLst>
              <a:ext uri="{FF2B5EF4-FFF2-40B4-BE49-F238E27FC236}">
                <a16:creationId xmlns:a16="http://schemas.microsoft.com/office/drawing/2014/main" id="{ACC24337-73E1-6626-9633-71AFB5C9177E}"/>
              </a:ext>
            </a:extLst>
          </p:cNvPr>
          <p:cNvPicPr>
            <a:picLocks noChangeAspect="1"/>
          </p:cNvPicPr>
          <p:nvPr/>
        </p:nvPicPr>
        <p:blipFill>
          <a:blip r:embed="rId21"/>
          <a:stretch>
            <a:fillRect/>
          </a:stretch>
        </p:blipFill>
        <p:spPr>
          <a:xfrm>
            <a:off x="3759200" y="1498600"/>
            <a:ext cx="6653345" cy="1324979"/>
          </a:xfrm>
          <a:prstGeom prst="rect">
            <a:avLst/>
          </a:prstGeom>
        </p:spPr>
      </p:pic>
      <p:pic>
        <p:nvPicPr>
          <p:cNvPr id="16" name="Picture 15">
            <a:extLst>
              <a:ext uri="{FF2B5EF4-FFF2-40B4-BE49-F238E27FC236}">
                <a16:creationId xmlns:a16="http://schemas.microsoft.com/office/drawing/2014/main" id="{D60BBFAE-8CDC-A831-C5D6-9C75549D9782}"/>
              </a:ext>
            </a:extLst>
          </p:cNvPr>
          <p:cNvPicPr>
            <a:picLocks noChangeAspect="1"/>
          </p:cNvPicPr>
          <p:nvPr/>
        </p:nvPicPr>
        <p:blipFill>
          <a:blip r:embed="rId22"/>
          <a:stretch>
            <a:fillRect/>
          </a:stretch>
        </p:blipFill>
        <p:spPr>
          <a:xfrm>
            <a:off x="3251200" y="2667001"/>
            <a:ext cx="7356477" cy="1426587"/>
          </a:xfrm>
          <a:prstGeom prst="rect">
            <a:avLst/>
          </a:prstGeom>
        </p:spPr>
      </p:pic>
      <p:pic>
        <p:nvPicPr>
          <p:cNvPr id="13" name="Picture 12">
            <a:extLst>
              <a:ext uri="{FF2B5EF4-FFF2-40B4-BE49-F238E27FC236}">
                <a16:creationId xmlns:a16="http://schemas.microsoft.com/office/drawing/2014/main" id="{6EB8A5DD-3155-7345-62B7-D120FE46DDB3}"/>
              </a:ext>
            </a:extLst>
          </p:cNvPr>
          <p:cNvPicPr>
            <a:picLocks noChangeAspect="1"/>
          </p:cNvPicPr>
          <p:nvPr/>
        </p:nvPicPr>
        <p:blipFill>
          <a:blip r:embed="rId23"/>
          <a:stretch>
            <a:fillRect/>
          </a:stretch>
        </p:blipFill>
        <p:spPr>
          <a:xfrm>
            <a:off x="6007286" y="3603088"/>
            <a:ext cx="2871465" cy="9693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767713">
            <a:off x="-5354778" y="-389785"/>
            <a:ext cx="11849803" cy="5450909"/>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35118" flipV="1">
            <a:off x="-478013" y="113145"/>
            <a:ext cx="5439221" cy="877075"/>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9142540" y="205145"/>
            <a:ext cx="2248413" cy="2060365"/>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7">
            <a:extLst>
              <a:ext uri="{FF2B5EF4-FFF2-40B4-BE49-F238E27FC236}">
                <a16:creationId xmlns:a16="http://schemas.microsoft.com/office/drawing/2014/main" id="{FE6E3EC6-DFE2-95DC-F057-A2CE00200FB2}"/>
              </a:ext>
            </a:extLst>
          </p:cNvPr>
          <p:cNvSpPr/>
          <p:nvPr/>
        </p:nvSpPr>
        <p:spPr>
          <a:xfrm>
            <a:off x="508000" y="127000"/>
            <a:ext cx="10210800" cy="5384800"/>
          </a:xfrm>
          <a:custGeom>
            <a:avLst/>
            <a:gdLst/>
            <a:ahLst/>
            <a:cxnLst/>
            <a:rect l="l" t="t" r="r" b="b"/>
            <a:pathLst>
              <a:path w="3024000" h="2241540">
                <a:moveTo>
                  <a:pt x="0" y="0"/>
                </a:moveTo>
                <a:lnTo>
                  <a:pt x="3024000" y="0"/>
                </a:lnTo>
                <a:lnTo>
                  <a:pt x="3024000" y="2241540"/>
                </a:lnTo>
                <a:lnTo>
                  <a:pt x="0" y="22415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3" name="TextBox 2">
            <a:extLst>
              <a:ext uri="{FF2B5EF4-FFF2-40B4-BE49-F238E27FC236}">
                <a16:creationId xmlns:a16="http://schemas.microsoft.com/office/drawing/2014/main" id="{AD2FDEB4-3446-E2DA-DA82-BC296353489B}"/>
              </a:ext>
            </a:extLst>
          </p:cNvPr>
          <p:cNvSpPr txBox="1"/>
          <p:nvPr/>
        </p:nvSpPr>
        <p:spPr>
          <a:xfrm>
            <a:off x="2422771" y="2565086"/>
            <a:ext cx="7416968" cy="1938992"/>
          </a:xfrm>
          <a:prstGeom prst="rect">
            <a:avLst/>
          </a:prstGeom>
          <a:noFill/>
        </p:spPr>
        <p:txBody>
          <a:bodyPr wrap="square" rtlCol="0">
            <a:spAutoFit/>
          </a:bodyPr>
          <a:lstStyle/>
          <a:p>
            <a:pPr algn="just" defTabSz="609630"/>
            <a:r>
              <a:rPr lang="en-US" sz="4000" b="1" dirty="0" err="1">
                <a:latin typeface="Cambria" panose="02040503050406030204" pitchFamily="18" charset="0"/>
                <a:ea typeface="Cambria" panose="02040503050406030204" pitchFamily="18" charset="0"/>
                <a:cs typeface="Calibri" panose="020F0502020204030204" pitchFamily="34" charset="0"/>
              </a:rPr>
              <a:t>Kể</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tóm</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tắt</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những</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điều</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em</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biết</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về</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người</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đã</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sáng</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chế</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ra</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các</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sáng</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chế</a:t>
            </a:r>
            <a:r>
              <a:rPr lang="en-US" sz="4000" b="1" dirty="0">
                <a:latin typeface="Cambria" panose="02040503050406030204" pitchFamily="18" charset="0"/>
                <a:ea typeface="Cambria" panose="02040503050406030204" pitchFamily="18" charset="0"/>
                <a:cs typeface="Calibri" panose="020F0502020204030204" pitchFamily="34" charset="0"/>
              </a:rPr>
              <a:t> </a:t>
            </a:r>
            <a:r>
              <a:rPr lang="en-US" sz="4000" b="1" dirty="0" err="1">
                <a:latin typeface="Cambria" panose="02040503050406030204" pitchFamily="18" charset="0"/>
                <a:ea typeface="Cambria" panose="02040503050406030204" pitchFamily="18" charset="0"/>
                <a:cs typeface="Calibri" panose="020F0502020204030204" pitchFamily="34" charset="0"/>
              </a:rPr>
              <a:t>đó</a:t>
            </a:r>
            <a:r>
              <a:rPr lang="en-US" sz="4000" b="1" dirty="0">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424064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2482108" y="-1922218"/>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3" name="TextBox 12">
            <a:extLst>
              <a:ext uri="{FF2B5EF4-FFF2-40B4-BE49-F238E27FC236}">
                <a16:creationId xmlns:a16="http://schemas.microsoft.com/office/drawing/2014/main" id="{80318F15-3235-E61F-DC0C-B60A059A1D43}"/>
              </a:ext>
            </a:extLst>
          </p:cNvPr>
          <p:cNvSpPr txBox="1"/>
          <p:nvPr/>
        </p:nvSpPr>
        <p:spPr>
          <a:xfrm>
            <a:off x="611445" y="524586"/>
            <a:ext cx="10901947" cy="995016"/>
          </a:xfrm>
          <a:prstGeom prst="rect">
            <a:avLst/>
          </a:prstGeom>
          <a:noFill/>
        </p:spPr>
        <p:txBody>
          <a:bodyPr wrap="square" rtlCol="0">
            <a:spAutoFit/>
          </a:bodyPr>
          <a:lstStyle/>
          <a:p>
            <a:pPr algn="just" defTabSz="609630"/>
            <a:r>
              <a:rPr lang="en-US" sz="2933" b="1" dirty="0" err="1">
                <a:solidFill>
                  <a:srgbClr val="FF0000"/>
                </a:solidFill>
                <a:latin typeface="Calibri" panose="020F0502020204030204" pitchFamily="34" charset="0"/>
                <a:cs typeface="Calibri" panose="020F0502020204030204" pitchFamily="34" charset="0"/>
              </a:rPr>
              <a:t>Tìm</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hiểu</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và</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lập</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sơ</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đồ</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tư</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duy</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để</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mô</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tả</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những</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hiểu</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biết</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của</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em</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về</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một</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trong</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những</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sáng</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chế</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mà</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em</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biết</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theo</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gợi</a:t>
            </a:r>
            <a:r>
              <a:rPr lang="en-US" sz="2933" b="1" dirty="0">
                <a:solidFill>
                  <a:srgbClr val="FF0000"/>
                </a:solidFill>
                <a:latin typeface="Calibri" panose="020F0502020204030204" pitchFamily="34" charset="0"/>
                <a:cs typeface="Calibri" panose="020F0502020204030204" pitchFamily="34" charset="0"/>
              </a:rPr>
              <a:t> ý </a:t>
            </a:r>
            <a:r>
              <a:rPr lang="en-US" sz="2933" b="1" dirty="0" err="1">
                <a:solidFill>
                  <a:srgbClr val="FF0000"/>
                </a:solidFill>
                <a:latin typeface="Calibri" panose="020F0502020204030204" pitchFamily="34" charset="0"/>
                <a:cs typeface="Calibri" panose="020F0502020204030204" pitchFamily="34" charset="0"/>
              </a:rPr>
              <a:t>dưới</a:t>
            </a:r>
            <a:r>
              <a:rPr lang="en-US" sz="2933" b="1" dirty="0">
                <a:solidFill>
                  <a:srgbClr val="FF0000"/>
                </a:solidFill>
                <a:latin typeface="Calibri" panose="020F0502020204030204" pitchFamily="34" charset="0"/>
                <a:cs typeface="Calibri" panose="020F0502020204030204" pitchFamily="34" charset="0"/>
              </a:rPr>
              <a:t> </a:t>
            </a:r>
            <a:r>
              <a:rPr lang="en-US" sz="2933" b="1" dirty="0" err="1">
                <a:solidFill>
                  <a:srgbClr val="FF0000"/>
                </a:solidFill>
                <a:latin typeface="Calibri" panose="020F0502020204030204" pitchFamily="34" charset="0"/>
                <a:cs typeface="Calibri" panose="020F0502020204030204" pitchFamily="34" charset="0"/>
              </a:rPr>
              <a:t>đây</a:t>
            </a:r>
            <a:r>
              <a:rPr lang="en-US" sz="2933" b="1" dirty="0">
                <a:solidFill>
                  <a:srgbClr val="FF0000"/>
                </a:solidFill>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1FBC3571-BC33-C37D-4A13-9BB68D3207F4}"/>
              </a:ext>
            </a:extLst>
          </p:cNvPr>
          <p:cNvSpPr/>
          <p:nvPr/>
        </p:nvSpPr>
        <p:spPr>
          <a:xfrm>
            <a:off x="304800" y="1631941"/>
            <a:ext cx="11582400" cy="489422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3E91A26-B74D-AEC9-55A9-C0713C878CBE}"/>
              </a:ext>
            </a:extLst>
          </p:cNvPr>
          <p:cNvSpPr/>
          <p:nvPr/>
        </p:nvSpPr>
        <p:spPr>
          <a:xfrm>
            <a:off x="4979531" y="1879269"/>
            <a:ext cx="2494548" cy="249454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80E1D6-BFBB-0EF1-B6D2-399C7FE73B8D}"/>
              </a:ext>
            </a:extLst>
          </p:cNvPr>
          <p:cNvSpPr txBox="1"/>
          <p:nvPr/>
        </p:nvSpPr>
        <p:spPr>
          <a:xfrm rot="157041">
            <a:off x="5127921" y="2491772"/>
            <a:ext cx="2197768" cy="1625392"/>
          </a:xfrm>
          <a:prstGeom prst="rect">
            <a:avLst/>
          </a:prstGeom>
          <a:noFill/>
        </p:spPr>
        <p:txBody>
          <a:bodyPr wrap="none" rtlCol="0">
            <a:prstTxWarp prst="textArchDown">
              <a:avLst>
                <a:gd name="adj" fmla="val 1022779"/>
              </a:avLst>
            </a:prstTxWarp>
            <a:spAutoFit/>
          </a:bodyPr>
          <a:lstStyle/>
          <a:p>
            <a:r>
              <a:rPr lang="en-US" sz="7200" dirty="0" err="1">
                <a:latin typeface="Cambria" panose="02040503050406030204" pitchFamily="18" charset="0"/>
                <a:ea typeface="Cambria" panose="02040503050406030204" pitchFamily="18" charset="0"/>
              </a:rPr>
              <a:t>Bóng</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đèn</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sợi</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đốt</a:t>
            </a:r>
            <a:endParaRPr lang="en-US" sz="7200" dirty="0">
              <a:latin typeface="Cambria" panose="02040503050406030204" pitchFamily="18" charset="0"/>
              <a:ea typeface="Cambria" panose="02040503050406030204" pitchFamily="18" charset="0"/>
            </a:endParaRPr>
          </a:p>
        </p:txBody>
      </p:sp>
      <p:pic>
        <p:nvPicPr>
          <p:cNvPr id="5122" name="Picture 2" descr="Hình ảnh ý Tưởng Bóng đèn PNG , ý Kiến, Bóng đèn, Nguồn Cảm Hứng PNG miễn  phí tải tập tin PSDComment và Vector">
            <a:extLst>
              <a:ext uri="{FF2B5EF4-FFF2-40B4-BE49-F238E27FC236}">
                <a16:creationId xmlns:a16="http://schemas.microsoft.com/office/drawing/2014/main" id="{D382FB76-1E57-B49B-34A7-20F1C372E22B}"/>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10800000">
            <a:off x="5365715" y="2055626"/>
            <a:ext cx="1773638" cy="177363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0F45E4BC-E15A-25E5-A3B1-5CE1D8D7F840}"/>
              </a:ext>
            </a:extLst>
          </p:cNvPr>
          <p:cNvCxnSpPr>
            <a:cxnSpLocks/>
          </p:cNvCxnSpPr>
          <p:nvPr/>
        </p:nvCxnSpPr>
        <p:spPr>
          <a:xfrm>
            <a:off x="6242538" y="1528704"/>
            <a:ext cx="0" cy="75729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94247D2-C4E8-2A84-195F-EDF8324866C5}"/>
              </a:ext>
            </a:extLst>
          </p:cNvPr>
          <p:cNvSpPr/>
          <p:nvPr/>
        </p:nvSpPr>
        <p:spPr>
          <a:xfrm>
            <a:off x="611445" y="2055625"/>
            <a:ext cx="3527667" cy="122908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FB23FD-7932-0C44-8021-72F01ECAA640}"/>
              </a:ext>
            </a:extLst>
          </p:cNvPr>
          <p:cNvSpPr/>
          <p:nvPr/>
        </p:nvSpPr>
        <p:spPr>
          <a:xfrm>
            <a:off x="841594" y="2137781"/>
            <a:ext cx="3080078" cy="575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1. NHÀ SÁNG CHẾ</a:t>
            </a:r>
          </a:p>
        </p:txBody>
      </p:sp>
      <p:sp>
        <p:nvSpPr>
          <p:cNvPr id="19" name="TextBox 18">
            <a:extLst>
              <a:ext uri="{FF2B5EF4-FFF2-40B4-BE49-F238E27FC236}">
                <a16:creationId xmlns:a16="http://schemas.microsoft.com/office/drawing/2014/main" id="{140FBFA5-E883-0FB4-287B-31C420B698C7}"/>
              </a:ext>
            </a:extLst>
          </p:cNvPr>
          <p:cNvSpPr txBox="1"/>
          <p:nvPr/>
        </p:nvSpPr>
        <p:spPr>
          <a:xfrm>
            <a:off x="1810451" y="2724399"/>
            <a:ext cx="906017" cy="523220"/>
          </a:xfrm>
          <a:prstGeom prst="rect">
            <a:avLst/>
          </a:prstGeom>
          <a:noFill/>
        </p:spPr>
        <p:txBody>
          <a:bodyPr wrap="none" rtlCol="0">
            <a:spAutoFit/>
          </a:bodyPr>
          <a:lstStyle/>
          <a:p>
            <a:r>
              <a:rPr lang="en-US" sz="2800" b="1" dirty="0">
                <a:latin typeface="Cambria" panose="02040503050406030204" pitchFamily="18" charset="0"/>
                <a:ea typeface="Cambria" panose="02040503050406030204" pitchFamily="18" charset="0"/>
              </a:rPr>
              <a:t>? ? ? </a:t>
            </a:r>
          </a:p>
        </p:txBody>
      </p:sp>
      <p:sp>
        <p:nvSpPr>
          <p:cNvPr id="20" name="Rectangle: Rounded Corners 19">
            <a:extLst>
              <a:ext uri="{FF2B5EF4-FFF2-40B4-BE49-F238E27FC236}">
                <a16:creationId xmlns:a16="http://schemas.microsoft.com/office/drawing/2014/main" id="{4254BD84-BE48-CC40-72C3-DC7B268C1944}"/>
              </a:ext>
            </a:extLst>
          </p:cNvPr>
          <p:cNvSpPr/>
          <p:nvPr/>
        </p:nvSpPr>
        <p:spPr>
          <a:xfrm>
            <a:off x="611445" y="3727968"/>
            <a:ext cx="3527667" cy="122908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E6E20B9F-3A00-4F44-5F2F-E5FFF94C0EC8}"/>
              </a:ext>
            </a:extLst>
          </p:cNvPr>
          <p:cNvSpPr/>
          <p:nvPr/>
        </p:nvSpPr>
        <p:spPr>
          <a:xfrm>
            <a:off x="841593" y="3810124"/>
            <a:ext cx="3110093" cy="575952"/>
          </a:xfrm>
          <a:prstGeom prst="round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 NĂM SÁNG CHẾ</a:t>
            </a:r>
          </a:p>
        </p:txBody>
      </p:sp>
      <p:sp>
        <p:nvSpPr>
          <p:cNvPr id="22" name="TextBox 21">
            <a:extLst>
              <a:ext uri="{FF2B5EF4-FFF2-40B4-BE49-F238E27FC236}">
                <a16:creationId xmlns:a16="http://schemas.microsoft.com/office/drawing/2014/main" id="{27B856A8-DC25-C521-8983-08C4AA9BC894}"/>
              </a:ext>
            </a:extLst>
          </p:cNvPr>
          <p:cNvSpPr txBox="1"/>
          <p:nvPr/>
        </p:nvSpPr>
        <p:spPr>
          <a:xfrm>
            <a:off x="1810451" y="4396742"/>
            <a:ext cx="906017" cy="523220"/>
          </a:xfrm>
          <a:prstGeom prst="rect">
            <a:avLst/>
          </a:prstGeom>
          <a:noFill/>
        </p:spPr>
        <p:txBody>
          <a:bodyPr wrap="none" rtlCol="0">
            <a:spAutoFit/>
          </a:bodyPr>
          <a:lstStyle/>
          <a:p>
            <a:r>
              <a:rPr lang="en-US" sz="2800" b="1" dirty="0">
                <a:latin typeface="Cambria" panose="02040503050406030204" pitchFamily="18" charset="0"/>
                <a:ea typeface="Cambria" panose="02040503050406030204" pitchFamily="18" charset="0"/>
              </a:rPr>
              <a:t>? ? ? </a:t>
            </a:r>
          </a:p>
        </p:txBody>
      </p:sp>
      <p:sp>
        <p:nvSpPr>
          <p:cNvPr id="23" name="Rectangle: Rounded Corners 22">
            <a:extLst>
              <a:ext uri="{FF2B5EF4-FFF2-40B4-BE49-F238E27FC236}">
                <a16:creationId xmlns:a16="http://schemas.microsoft.com/office/drawing/2014/main" id="{175295B5-A376-0919-7EE3-70C073CCFD9C}"/>
              </a:ext>
            </a:extLst>
          </p:cNvPr>
          <p:cNvSpPr/>
          <p:nvPr/>
        </p:nvSpPr>
        <p:spPr>
          <a:xfrm>
            <a:off x="4332166" y="5031720"/>
            <a:ext cx="3527667" cy="122908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65A7393D-E831-0327-44A0-102B922A6E69}"/>
              </a:ext>
            </a:extLst>
          </p:cNvPr>
          <p:cNvSpPr/>
          <p:nvPr/>
        </p:nvSpPr>
        <p:spPr>
          <a:xfrm>
            <a:off x="4562315" y="5113876"/>
            <a:ext cx="3080078" cy="575952"/>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3. VAI TRÒ</a:t>
            </a:r>
          </a:p>
        </p:txBody>
      </p:sp>
      <p:sp>
        <p:nvSpPr>
          <p:cNvPr id="25" name="TextBox 24">
            <a:extLst>
              <a:ext uri="{FF2B5EF4-FFF2-40B4-BE49-F238E27FC236}">
                <a16:creationId xmlns:a16="http://schemas.microsoft.com/office/drawing/2014/main" id="{63F1C435-670F-5F2F-977D-7F6DFCA059ED}"/>
              </a:ext>
            </a:extLst>
          </p:cNvPr>
          <p:cNvSpPr txBox="1"/>
          <p:nvPr/>
        </p:nvSpPr>
        <p:spPr>
          <a:xfrm>
            <a:off x="5693792" y="5704619"/>
            <a:ext cx="906017" cy="523220"/>
          </a:xfrm>
          <a:prstGeom prst="rect">
            <a:avLst/>
          </a:prstGeom>
          <a:noFill/>
        </p:spPr>
        <p:txBody>
          <a:bodyPr wrap="none" rtlCol="0">
            <a:spAutoFit/>
          </a:bodyPr>
          <a:lstStyle/>
          <a:p>
            <a:r>
              <a:rPr lang="en-US" sz="2800" b="1" dirty="0">
                <a:latin typeface="Cambria" panose="02040503050406030204" pitchFamily="18" charset="0"/>
                <a:ea typeface="Cambria" panose="02040503050406030204" pitchFamily="18" charset="0"/>
              </a:rPr>
              <a:t>? ? ? </a:t>
            </a:r>
          </a:p>
        </p:txBody>
      </p:sp>
      <p:sp>
        <p:nvSpPr>
          <p:cNvPr id="26" name="Rectangle: Rounded Corners 25">
            <a:extLst>
              <a:ext uri="{FF2B5EF4-FFF2-40B4-BE49-F238E27FC236}">
                <a16:creationId xmlns:a16="http://schemas.microsoft.com/office/drawing/2014/main" id="{75707832-F065-635A-ADFA-5D0844A31306}"/>
              </a:ext>
            </a:extLst>
          </p:cNvPr>
          <p:cNvSpPr/>
          <p:nvPr/>
        </p:nvSpPr>
        <p:spPr>
          <a:xfrm>
            <a:off x="8163608" y="1973469"/>
            <a:ext cx="3527667" cy="122908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64734073-19C6-7B03-5D3B-FBE052512904}"/>
              </a:ext>
            </a:extLst>
          </p:cNvPr>
          <p:cNvSpPr/>
          <p:nvPr/>
        </p:nvSpPr>
        <p:spPr>
          <a:xfrm>
            <a:off x="8393757" y="2055625"/>
            <a:ext cx="3080078" cy="575952"/>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4. ƯU ĐIỂM</a:t>
            </a:r>
          </a:p>
        </p:txBody>
      </p:sp>
      <p:sp>
        <p:nvSpPr>
          <p:cNvPr id="28" name="TextBox 27">
            <a:extLst>
              <a:ext uri="{FF2B5EF4-FFF2-40B4-BE49-F238E27FC236}">
                <a16:creationId xmlns:a16="http://schemas.microsoft.com/office/drawing/2014/main" id="{878B6B43-18E0-45E9-65F1-C29CC699348A}"/>
              </a:ext>
            </a:extLst>
          </p:cNvPr>
          <p:cNvSpPr txBox="1"/>
          <p:nvPr/>
        </p:nvSpPr>
        <p:spPr>
          <a:xfrm>
            <a:off x="9362614" y="2642243"/>
            <a:ext cx="906017" cy="523220"/>
          </a:xfrm>
          <a:prstGeom prst="rect">
            <a:avLst/>
          </a:prstGeom>
          <a:noFill/>
        </p:spPr>
        <p:txBody>
          <a:bodyPr wrap="none" rtlCol="0">
            <a:spAutoFit/>
          </a:bodyPr>
          <a:lstStyle/>
          <a:p>
            <a:r>
              <a:rPr lang="en-US" sz="2800" b="1" dirty="0">
                <a:latin typeface="Cambria" panose="02040503050406030204" pitchFamily="18" charset="0"/>
                <a:ea typeface="Cambria" panose="02040503050406030204" pitchFamily="18" charset="0"/>
              </a:rPr>
              <a:t>? ? ? </a:t>
            </a:r>
          </a:p>
        </p:txBody>
      </p:sp>
      <p:sp>
        <p:nvSpPr>
          <p:cNvPr id="29" name="Rectangle: Rounded Corners 28">
            <a:extLst>
              <a:ext uri="{FF2B5EF4-FFF2-40B4-BE49-F238E27FC236}">
                <a16:creationId xmlns:a16="http://schemas.microsoft.com/office/drawing/2014/main" id="{FD95C982-AAE2-C2AE-3170-ECB35BCF584D}"/>
              </a:ext>
            </a:extLst>
          </p:cNvPr>
          <p:cNvSpPr/>
          <p:nvPr/>
        </p:nvSpPr>
        <p:spPr>
          <a:xfrm>
            <a:off x="8192354" y="3683416"/>
            <a:ext cx="3527667" cy="1229087"/>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0B555BA-47D7-4B8B-D025-A8F6AD2914AC}"/>
              </a:ext>
            </a:extLst>
          </p:cNvPr>
          <p:cNvSpPr/>
          <p:nvPr/>
        </p:nvSpPr>
        <p:spPr>
          <a:xfrm>
            <a:off x="8422503" y="3765572"/>
            <a:ext cx="3080078" cy="575952"/>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5. NHƯỢC ĐIỂM</a:t>
            </a:r>
          </a:p>
        </p:txBody>
      </p:sp>
      <p:sp>
        <p:nvSpPr>
          <p:cNvPr id="31" name="TextBox 30">
            <a:extLst>
              <a:ext uri="{FF2B5EF4-FFF2-40B4-BE49-F238E27FC236}">
                <a16:creationId xmlns:a16="http://schemas.microsoft.com/office/drawing/2014/main" id="{A30FF3AF-68E6-0E37-3886-4ACB16740972}"/>
              </a:ext>
            </a:extLst>
          </p:cNvPr>
          <p:cNvSpPr txBox="1"/>
          <p:nvPr/>
        </p:nvSpPr>
        <p:spPr>
          <a:xfrm>
            <a:off x="9543609" y="4354842"/>
            <a:ext cx="906017" cy="523220"/>
          </a:xfrm>
          <a:prstGeom prst="rect">
            <a:avLst/>
          </a:prstGeom>
          <a:noFill/>
        </p:spPr>
        <p:txBody>
          <a:bodyPr wrap="none" rtlCol="0">
            <a:spAutoFit/>
          </a:bodyPr>
          <a:lstStyle/>
          <a:p>
            <a:r>
              <a:rPr lang="en-US" sz="2800" b="1" dirty="0">
                <a:latin typeface="Cambria" panose="02040503050406030204" pitchFamily="18" charset="0"/>
                <a:ea typeface="Cambria" panose="02040503050406030204" pitchFamily="18" charset="0"/>
              </a:rPr>
              <a:t>? ? ? </a:t>
            </a:r>
          </a:p>
        </p:txBody>
      </p:sp>
    </p:spTree>
    <p:extLst>
      <p:ext uri="{BB962C8B-B14F-4D97-AF65-F5344CB8AC3E}">
        <p14:creationId xmlns:p14="http://schemas.microsoft.com/office/powerpoint/2010/main" val="33279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barn(inVertical)">
                                      <p:cBhvr>
                                        <p:cTn id="18" dur="500"/>
                                        <p:tgtEl>
                                          <p:spTgt spid="512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barn(inVertical)">
                                      <p:cBhvr>
                                        <p:cTn id="60" dur="500"/>
                                        <p:tgtEl>
                                          <p:spTgt spid="3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inVertical)">
                                      <p:cBhvr>
                                        <p:cTn id="63" dur="500"/>
                                        <p:tgtEl>
                                          <p:spTgt spid="31"/>
                                        </p:tgtEl>
                                      </p:cBhvr>
                                    </p:animEffect>
                                  </p:childTnLst>
                                </p:cTn>
                              </p:par>
                              <p:par>
                                <p:cTn id="64" presetID="16" presetClass="entr" presetSubtype="21"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10" grpId="0"/>
      <p:bldP spid="17" grpId="0" animBg="1"/>
      <p:bldP spid="18" grpId="0" animBg="1"/>
      <p:bldP spid="19" grpId="0"/>
      <p:bldP spid="20" grpId="0" animBg="1"/>
      <p:bldP spid="21" grpId="0" animBg="1"/>
      <p:bldP spid="22" grpId="0"/>
      <p:bldP spid="23" grpId="0" animBg="1"/>
      <p:bldP spid="24" grpId="0" animBg="1"/>
      <p:bldP spid="25" grpId="0"/>
      <p:bldP spid="26" grpId="0" animBg="1"/>
      <p:bldP spid="27" grpId="0" animBg="1"/>
      <p:bldP spid="28" grpId="0"/>
      <p:bldP spid="29" grpId="0" animBg="1"/>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860099">
            <a:off x="-589005" y="4623485"/>
            <a:ext cx="3498525" cy="3276951"/>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0175210" y="2804121"/>
            <a:ext cx="2361449" cy="4605663"/>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0366181" y="-685800"/>
            <a:ext cx="2518757" cy="27432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8527196">
            <a:off x="-2715110" y="-1136673"/>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21" name="组合 14">
            <a:extLst>
              <a:ext uri="{FF2B5EF4-FFF2-40B4-BE49-F238E27FC236}">
                <a16:creationId xmlns:a16="http://schemas.microsoft.com/office/drawing/2014/main" id="{C22E0C73-8AA5-BA39-AC29-A1B1C4325D36}"/>
              </a:ext>
            </a:extLst>
          </p:cNvPr>
          <p:cNvGrpSpPr/>
          <p:nvPr/>
        </p:nvGrpSpPr>
        <p:grpSpPr>
          <a:xfrm>
            <a:off x="2190422" y="783337"/>
            <a:ext cx="9485763" cy="4329150"/>
            <a:chOff x="1710430" y="1284911"/>
            <a:chExt cx="8020062" cy="2564311"/>
          </a:xfrm>
        </p:grpSpPr>
        <p:sp>
          <p:nvSpPr>
            <p:cNvPr id="22" name="矩形 22">
              <a:extLst>
                <a:ext uri="{FF2B5EF4-FFF2-40B4-BE49-F238E27FC236}">
                  <a16:creationId xmlns:a16="http://schemas.microsoft.com/office/drawing/2014/main"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zh-CN" altLang="en-US" sz="162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zh-CN" altLang="en-US" sz="1620">
                <a:solidFill>
                  <a:prstClr val="white"/>
                </a:solidFill>
                <a:latin typeface="Calibri"/>
                <a:ea typeface="宋体" panose="02010600030101010101" pitchFamily="2" charset="-122"/>
              </a:endParaRPr>
            </a:p>
          </p:txBody>
        </p:sp>
      </p:grpSp>
      <p:grpSp>
        <p:nvGrpSpPr>
          <p:cNvPr id="24" name="组合 15">
            <a:extLst>
              <a:ext uri="{FF2B5EF4-FFF2-40B4-BE49-F238E27FC236}">
                <a16:creationId xmlns:a16="http://schemas.microsoft.com/office/drawing/2014/main" id="{D4F7FF37-A254-73D0-2E65-53FFECC706A9}"/>
              </a:ext>
            </a:extLst>
          </p:cNvPr>
          <p:cNvGrpSpPr/>
          <p:nvPr/>
        </p:nvGrpSpPr>
        <p:grpSpPr>
          <a:xfrm>
            <a:off x="905588" y="1807940"/>
            <a:ext cx="1415845" cy="1331706"/>
            <a:chOff x="713110" y="905764"/>
            <a:chExt cx="1361797" cy="1280869"/>
          </a:xfrm>
        </p:grpSpPr>
        <p:grpSp>
          <p:nvGrpSpPr>
            <p:cNvPr id="25" name="组合 16">
              <a:extLst>
                <a:ext uri="{FF2B5EF4-FFF2-40B4-BE49-F238E27FC236}">
                  <a16:creationId xmlns:a16="http://schemas.microsoft.com/office/drawing/2014/main" id="{1E47BC37-D340-6E07-1329-D94742D7F32D}"/>
                </a:ext>
              </a:extLst>
            </p:cNvPr>
            <p:cNvGrpSpPr/>
            <p:nvPr/>
          </p:nvGrpSpPr>
          <p:grpSpPr>
            <a:xfrm>
              <a:off x="713110" y="905764"/>
              <a:ext cx="1270764" cy="1280869"/>
              <a:chOff x="3315195" y="1967685"/>
              <a:chExt cx="1881008" cy="1895965"/>
            </a:xfrm>
          </p:grpSpPr>
          <p:sp>
            <p:nvSpPr>
              <p:cNvPr id="27" name="Freeform 6">
                <a:extLst>
                  <a:ext uri="{FF2B5EF4-FFF2-40B4-BE49-F238E27FC236}">
                    <a16:creationId xmlns:a16="http://schemas.microsoft.com/office/drawing/2014/main" id="{9C408D78-1EF3-87DC-D63A-6264EFEC6856}"/>
                  </a:ext>
                </a:extLst>
              </p:cNvPr>
              <p:cNvSpPr>
                <a:spLocks/>
              </p:cNvSpPr>
              <p:nvPr/>
            </p:nvSpPr>
            <p:spPr bwMode="auto">
              <a:xfrm>
                <a:off x="3675108" y="2355747"/>
                <a:ext cx="1161181" cy="1119839"/>
              </a:xfrm>
              <a:custGeom>
                <a:avLst/>
                <a:gdLst>
                  <a:gd name="T0" fmla="*/ 447 w 447"/>
                  <a:gd name="T1" fmla="*/ 351 h 447"/>
                  <a:gd name="T2" fmla="*/ 351 w 447"/>
                  <a:gd name="T3" fmla="*/ 447 h 447"/>
                  <a:gd name="T4" fmla="*/ 96 w 447"/>
                  <a:gd name="T5" fmla="*/ 447 h 447"/>
                  <a:gd name="T6" fmla="*/ 0 w 447"/>
                  <a:gd name="T7" fmla="*/ 351 h 447"/>
                  <a:gd name="T8" fmla="*/ 0 w 447"/>
                  <a:gd name="T9" fmla="*/ 96 h 447"/>
                  <a:gd name="T10" fmla="*/ 96 w 447"/>
                  <a:gd name="T11" fmla="*/ 0 h 447"/>
                  <a:gd name="T12" fmla="*/ 351 w 447"/>
                  <a:gd name="T13" fmla="*/ 0 h 447"/>
                  <a:gd name="T14" fmla="*/ 447 w 447"/>
                  <a:gd name="T15" fmla="*/ 96 h 447"/>
                  <a:gd name="T16" fmla="*/ 447 w 447"/>
                  <a:gd name="T17" fmla="*/ 35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447" y="351"/>
                    </a:moveTo>
                    <a:cubicBezTo>
                      <a:pt x="447" y="404"/>
                      <a:pt x="404" y="447"/>
                      <a:pt x="351" y="447"/>
                    </a:cubicBezTo>
                    <a:cubicBezTo>
                      <a:pt x="96" y="447"/>
                      <a:pt x="96" y="447"/>
                      <a:pt x="96" y="447"/>
                    </a:cubicBezTo>
                    <a:cubicBezTo>
                      <a:pt x="43" y="447"/>
                      <a:pt x="0" y="404"/>
                      <a:pt x="0" y="351"/>
                    </a:cubicBezTo>
                    <a:cubicBezTo>
                      <a:pt x="0" y="96"/>
                      <a:pt x="0" y="96"/>
                      <a:pt x="0" y="96"/>
                    </a:cubicBezTo>
                    <a:cubicBezTo>
                      <a:pt x="0" y="43"/>
                      <a:pt x="43" y="0"/>
                      <a:pt x="96" y="0"/>
                    </a:cubicBezTo>
                    <a:cubicBezTo>
                      <a:pt x="351" y="0"/>
                      <a:pt x="351" y="0"/>
                      <a:pt x="351" y="0"/>
                    </a:cubicBezTo>
                    <a:cubicBezTo>
                      <a:pt x="404" y="0"/>
                      <a:pt x="447" y="43"/>
                      <a:pt x="447" y="96"/>
                    </a:cubicBezTo>
                    <a:lnTo>
                      <a:pt x="447" y="351"/>
                    </a:lnTo>
                    <a:close/>
                  </a:path>
                </a:pathLst>
              </a:custGeom>
              <a:solidFill>
                <a:schemeClr val="bg1">
                  <a:lumMod val="95000"/>
                </a:schemeClr>
              </a:solidFill>
              <a:ln>
                <a:solidFill>
                  <a:schemeClr val="bg1"/>
                </a:solidFill>
              </a:ln>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28" name="Freeform 11">
                <a:extLst>
                  <a:ext uri="{FF2B5EF4-FFF2-40B4-BE49-F238E27FC236}">
                    <a16:creationId xmlns:a16="http://schemas.microsoft.com/office/drawing/2014/main" id="{E6F6B040-0185-D406-10BB-E2E86EF40124}"/>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dir="5400000" algn="t" rotWithShape="0">
                  <a:schemeClr val="tx1">
                    <a:lumMod val="85000"/>
                    <a:lumOff val="15000"/>
                    <a:alpha val="50000"/>
                  </a:schemeClr>
                </a:outerShdw>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29" name="Freeform 11">
                <a:extLst>
                  <a:ext uri="{FF2B5EF4-FFF2-40B4-BE49-F238E27FC236}">
                    <a16:creationId xmlns:a16="http://schemas.microsoft.com/office/drawing/2014/main" id="{72B670BA-3A14-4AC4-B471-B2C1A71CDFE7}"/>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algn="l" rotWithShape="0">
                  <a:schemeClr val="tx1">
                    <a:lumMod val="95000"/>
                    <a:lumOff val="5000"/>
                    <a:alpha val="50000"/>
                  </a:schemeClr>
                </a:outerShdw>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30" name="Freeform 11">
                <a:extLst>
                  <a:ext uri="{FF2B5EF4-FFF2-40B4-BE49-F238E27FC236}">
                    <a16:creationId xmlns:a16="http://schemas.microsoft.com/office/drawing/2014/main" id="{F825063F-0F9B-C778-960B-ECF0B209E330}"/>
                  </a:ext>
                </a:extLst>
              </p:cNvPr>
              <p:cNvSpPr>
                <a:spLocks noEditPoints="1"/>
              </p:cNvSpPr>
              <p:nvPr/>
            </p:nvSpPr>
            <p:spPr bwMode="auto">
              <a:xfrm>
                <a:off x="3315195" y="1967685"/>
                <a:ext cx="1881008" cy="1895965"/>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solidFill>
                <a:schemeClr val="bg1">
                  <a:lumMod val="95000"/>
                </a:schemeClr>
              </a:solidFill>
              <a:ln>
                <a:solidFill>
                  <a:schemeClr val="bg1"/>
                </a:solidFill>
              </a:ln>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grpSp>
        <p:sp>
          <p:nvSpPr>
            <p:cNvPr id="26" name="TextBox 25">
              <a:extLst>
                <a:ext uri="{FF2B5EF4-FFF2-40B4-BE49-F238E27FC236}">
                  <a16:creationId xmlns:a16="http://schemas.microsoft.com/office/drawing/2014/main" id="{4D8610E3-2040-67CC-83E9-A7A2A00322B6}"/>
                </a:ext>
              </a:extLst>
            </p:cNvPr>
            <p:cNvSpPr txBox="1"/>
            <p:nvPr/>
          </p:nvSpPr>
          <p:spPr>
            <a:xfrm>
              <a:off x="982460" y="1192254"/>
              <a:ext cx="1092447" cy="680863"/>
            </a:xfrm>
            <a:prstGeom prst="rect">
              <a:avLst/>
            </a:prstGeom>
            <a:noFill/>
          </p:spPr>
          <p:txBody>
            <a:bodyPr wrap="square" rtlCol="0">
              <a:spAutoFit/>
            </a:bodyPr>
            <a:lstStyle/>
            <a:p>
              <a:pPr defTabSz="914446">
                <a:defRPr/>
              </a:pPr>
              <a:endParaRPr lang="zh-CN" altLang="en-US" sz="4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endParaRPr>
            </a:p>
          </p:txBody>
        </p:sp>
      </p:grpSp>
      <p:sp useBgFill="1">
        <p:nvSpPr>
          <p:cNvPr id="31" name="Freeform 27">
            <a:extLst>
              <a:ext uri="{FF2B5EF4-FFF2-40B4-BE49-F238E27FC236}">
                <a16:creationId xmlns:a16="http://schemas.microsoft.com/office/drawing/2014/main" id="{62CD9BED-3EA1-F6EB-3B6D-941A8809585F}"/>
              </a:ext>
            </a:extLst>
          </p:cNvPr>
          <p:cNvSpPr>
            <a:spLocks/>
          </p:cNvSpPr>
          <p:nvPr/>
        </p:nvSpPr>
        <p:spPr bwMode="auto">
          <a:xfrm>
            <a:off x="1473201" y="3046502"/>
            <a:ext cx="441960" cy="489586"/>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id="{BAEB47B7-B5B7-7001-47BE-92345DA17D24}"/>
              </a:ext>
            </a:extLst>
          </p:cNvPr>
          <p:cNvSpPr txBox="1"/>
          <p:nvPr/>
        </p:nvSpPr>
        <p:spPr>
          <a:xfrm>
            <a:off x="2415631" y="926726"/>
            <a:ext cx="9203539" cy="4185761"/>
          </a:xfrm>
          <a:prstGeom prst="rect">
            <a:avLst/>
          </a:prstGeom>
          <a:noFill/>
        </p:spPr>
        <p:txBody>
          <a:bodyPr wrap="square" rtlCol="0">
            <a:spAutoFit/>
          </a:bodyPr>
          <a:lstStyle/>
          <a:p>
            <a:pPr algn="just" defTabSz="914446">
              <a:defRPr/>
            </a:pP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Trong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lịch</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sử</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có</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một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số</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nhà</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sáng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chế</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tiêu</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biểu</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góp</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phần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thay</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đổi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xã</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hội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loài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người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các</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sáng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chế</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của</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họ</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Có</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thể</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kể</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đến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như</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Giêm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Oát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động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cơ</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hơi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nước</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(1784), </a:t>
            </a:r>
          </a:p>
          <a:p>
            <a:pPr algn="just" defTabSz="914446">
              <a:defRPr/>
            </a:pP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A-</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lếch</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xan-đơ</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Gra</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-ham Beo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điện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thoại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(1876), Tô-</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mát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Ê-</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xơn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bóng</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đèn</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sợi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đốt</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(1879),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Các</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Ben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với</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ô </a:t>
            </a:r>
            <a:r>
              <a:rPr lang="en-US" altLang="zh-CN" sz="3800" b="1" dirty="0" err="1">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tô</a:t>
            </a:r>
            <a:r>
              <a:rPr lang="en-US"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 (1886),…</a:t>
            </a:r>
            <a:endParaRPr lang="vi-VN"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endParaRPr>
          </a:p>
        </p:txBody>
      </p:sp>
      <p:sp>
        <p:nvSpPr>
          <p:cNvPr id="33" name="Freeform 3">
            <a:extLst>
              <a:ext uri="{FF2B5EF4-FFF2-40B4-BE49-F238E27FC236}">
                <a16:creationId xmlns:a16="http://schemas.microsoft.com/office/drawing/2014/main" id="{D7EDB94C-8779-970C-2343-F4ED63D8ECB7}"/>
              </a:ext>
            </a:extLst>
          </p:cNvPr>
          <p:cNvSpPr/>
          <p:nvPr/>
        </p:nvSpPr>
        <p:spPr>
          <a:xfrm>
            <a:off x="152401" y="3928416"/>
            <a:ext cx="2641600" cy="2929584"/>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10"/>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86023" y="-1363439"/>
            <a:ext cx="9542861" cy="10125051"/>
          </a:xfrm>
          <a:custGeom>
            <a:avLst/>
            <a:gdLst/>
            <a:ahLst/>
            <a:cxnLst/>
            <a:rect l="l" t="t" r="r" b="b"/>
            <a:pathLst>
              <a:path w="14314291" h="15187577">
                <a:moveTo>
                  <a:pt x="0" y="0"/>
                </a:moveTo>
                <a:lnTo>
                  <a:pt x="14314291" y="0"/>
                </a:lnTo>
                <a:lnTo>
                  <a:pt x="14314291" y="15187577"/>
                </a:lnTo>
                <a:lnTo>
                  <a:pt x="0" y="151875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46400" y="4445000"/>
            <a:ext cx="5731137" cy="3725239"/>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4"/>
            <a:stretch>
              <a:fillRect/>
            </a:stretch>
          </a:blipFill>
        </p:spPr>
      </p:sp>
      <p:sp>
        <p:nvSpPr>
          <p:cNvPr id="4" name="Freeform 4"/>
          <p:cNvSpPr/>
          <p:nvPr/>
        </p:nvSpPr>
        <p:spPr>
          <a:xfrm>
            <a:off x="1066800" y="1092200"/>
            <a:ext cx="8940800" cy="25908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60571">
            <a:off x="9657382" y="1259562"/>
            <a:ext cx="6180909" cy="2982289"/>
          </a:xfrm>
          <a:custGeom>
            <a:avLst/>
            <a:gdLst/>
            <a:ahLst/>
            <a:cxnLst/>
            <a:rect l="l" t="t" r="r" b="b"/>
            <a:pathLst>
              <a:path w="9271364" h="4473433">
                <a:moveTo>
                  <a:pt x="0" y="0"/>
                </a:moveTo>
                <a:lnTo>
                  <a:pt x="9271363" y="0"/>
                </a:lnTo>
                <a:lnTo>
                  <a:pt x="9271363" y="4473432"/>
                </a:lnTo>
                <a:lnTo>
                  <a:pt x="0" y="44734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939430">
            <a:off x="7348549" y="4613167"/>
            <a:ext cx="5645104" cy="3627707"/>
          </a:xfrm>
          <a:custGeom>
            <a:avLst/>
            <a:gdLst/>
            <a:ahLst/>
            <a:cxnLst/>
            <a:rect l="l" t="t" r="r" b="b"/>
            <a:pathLst>
              <a:path w="8467656" h="5441560">
                <a:moveTo>
                  <a:pt x="0" y="0"/>
                </a:moveTo>
                <a:lnTo>
                  <a:pt x="8467656" y="0"/>
                </a:lnTo>
                <a:lnTo>
                  <a:pt x="8467656" y="5441561"/>
                </a:lnTo>
                <a:lnTo>
                  <a:pt x="0" y="5441561"/>
                </a:lnTo>
                <a:lnTo>
                  <a:pt x="0" y="0"/>
                </a:lnTo>
                <a:close/>
              </a:path>
            </a:pathLst>
          </a:custGeom>
          <a:blipFill>
            <a:blip r:embed="rId9">
              <a:extLst>
                <a:ext uri="{96DAC541-7B7A-43D3-8B79-37D633B846F1}">
                  <asvg:svgBlip xmlns:asvg="http://schemas.microsoft.com/office/drawing/2016/SVG/main" xmlns="" r:embed="rId10"/>
                </a:ext>
              </a:extLst>
            </a:blip>
            <a:stretch>
              <a:fillRect l="-19507" r="-79400" b="-163867"/>
            </a:stretch>
          </a:blipFill>
        </p:spPr>
      </p:sp>
      <p:sp>
        <p:nvSpPr>
          <p:cNvPr id="7" name="Freeform 7"/>
          <p:cNvSpPr/>
          <p:nvPr/>
        </p:nvSpPr>
        <p:spPr>
          <a:xfrm rot="7993430">
            <a:off x="8392916" y="5295961"/>
            <a:ext cx="4876800" cy="1141984"/>
          </a:xfrm>
          <a:custGeom>
            <a:avLst/>
            <a:gdLst/>
            <a:ahLst/>
            <a:cxnLst/>
            <a:rect l="l" t="t" r="r" b="b"/>
            <a:pathLst>
              <a:path w="7315200" h="1712976">
                <a:moveTo>
                  <a:pt x="0" y="0"/>
                </a:moveTo>
                <a:lnTo>
                  <a:pt x="7315200" y="0"/>
                </a:lnTo>
                <a:lnTo>
                  <a:pt x="7315200" y="1712976"/>
                </a:lnTo>
                <a:lnTo>
                  <a:pt x="0" y="17129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a:off x="-1727487" y="2750706"/>
            <a:ext cx="2518757" cy="2743200"/>
          </a:xfrm>
          <a:custGeom>
            <a:avLst/>
            <a:gdLst/>
            <a:ahLst/>
            <a:cxnLst/>
            <a:rect l="l" t="t" r="r" b="b"/>
            <a:pathLst>
              <a:path w="3778135" h="4114800">
                <a:moveTo>
                  <a:pt x="0" y="0"/>
                </a:moveTo>
                <a:lnTo>
                  <a:pt x="3778135" y="0"/>
                </a:lnTo>
                <a:lnTo>
                  <a:pt x="3778135"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1257318" y="1601690"/>
            <a:ext cx="7958261" cy="1641540"/>
          </a:xfrm>
          <a:prstGeom prst="rect">
            <a:avLst/>
          </a:prstGeom>
        </p:spPr>
        <p:txBody>
          <a:bodyPr wrap="square" lIns="0" tIns="0" rIns="0" bIns="0" rtlCol="0" anchor="t">
            <a:spAutoFit/>
          </a:bodyPr>
          <a:lstStyle/>
          <a:p>
            <a:pPr algn="ctr" defTabSz="609630">
              <a:lnSpc>
                <a:spcPts val="6466"/>
              </a:lnSpc>
            </a:pPr>
            <a:r>
              <a:rPr lang="en-US" sz="5400" b="1" dirty="0">
                <a:solidFill>
                  <a:srgbClr val="121212"/>
                </a:solidFill>
                <a:latin typeface="Calibri"/>
              </a:rPr>
              <a:t>3. ĐỨC TÍNH CẦN CÓ CỦA NHÀ SÁNG CHẾ</a:t>
            </a:r>
          </a:p>
        </p:txBody>
      </p:sp>
    </p:spTree>
    <p:extLst>
      <p:ext uri="{BB962C8B-B14F-4D97-AF65-F5344CB8AC3E}">
        <p14:creationId xmlns:p14="http://schemas.microsoft.com/office/powerpoint/2010/main" val="34580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2399351" y="-1850564"/>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algn="just" defTabSz="609630"/>
            <a:r>
              <a:rPr lang="vi-VN" sz="2933" b="1" dirty="0">
                <a:solidFill>
                  <a:prstClr val="white"/>
                </a:solidFill>
                <a:latin typeface="Calibri" panose="020F0502020204030204" pitchFamily="34" charset="0"/>
                <a:cs typeface="Calibri" panose="020F0502020204030204" pitchFamily="34" charset="0"/>
              </a:rPr>
              <a:t>Lựa chọn những từ mô tả đức tính cần có để trở thành nhà sáng chế trong các </a:t>
            </a:r>
            <a:r>
              <a:rPr lang="en-US" sz="2933" b="1" dirty="0" err="1">
                <a:solidFill>
                  <a:prstClr val="white"/>
                </a:solidFill>
                <a:latin typeface="Calibri" panose="020F0502020204030204" pitchFamily="34" charset="0"/>
                <a:cs typeface="Calibri" panose="020F0502020204030204" pitchFamily="34" charset="0"/>
              </a:rPr>
              <a:t>thẻ</a:t>
            </a:r>
            <a:r>
              <a:rPr lang="vi-VN" sz="2933" b="1" dirty="0">
                <a:solidFill>
                  <a:prstClr val="white"/>
                </a:solidFill>
                <a:latin typeface="Calibri" panose="020F0502020204030204" pitchFamily="34" charset="0"/>
                <a:cs typeface="Calibri" panose="020F0502020204030204" pitchFamily="34" charset="0"/>
              </a:rPr>
              <a:t> dưới đây:</a:t>
            </a:r>
            <a:endParaRPr lang="en-US" sz="2933" b="1" dirty="0">
              <a:solidFill>
                <a:prstClr val="white"/>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32AA2B8-E213-01B5-302B-B82AF105EF6B}"/>
              </a:ext>
            </a:extLst>
          </p:cNvPr>
          <p:cNvSpPr/>
          <p:nvPr/>
        </p:nvSpPr>
        <p:spPr>
          <a:xfrm>
            <a:off x="457200" y="1444225"/>
            <a:ext cx="3165894" cy="615463"/>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Kiên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trì</a:t>
            </a:r>
            <a:endParaRPr lang="en-US" sz="2800" b="1"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9DB55F1-686C-4BFB-7036-F5431FD0F62F}"/>
              </a:ext>
            </a:extLst>
          </p:cNvPr>
          <p:cNvSpPr/>
          <p:nvPr/>
        </p:nvSpPr>
        <p:spPr>
          <a:xfrm>
            <a:off x="457200" y="2357316"/>
            <a:ext cx="3165894" cy="615463"/>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Tò</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mò</a:t>
            </a:r>
            <a:r>
              <a:rPr lang="en-US" sz="2800" b="1" dirty="0">
                <a:solidFill>
                  <a:schemeClr val="tx1"/>
                </a:solidFill>
                <a:latin typeface="Cambria" panose="02040503050406030204" pitchFamily="18" charset="0"/>
                <a:ea typeface="Cambria" panose="02040503050406030204" pitchFamily="18" charset="0"/>
              </a:rPr>
              <a:t> khoa </a:t>
            </a:r>
            <a:r>
              <a:rPr lang="en-US" sz="2800" b="1" dirty="0" err="1">
                <a:solidFill>
                  <a:schemeClr val="tx1"/>
                </a:solidFill>
                <a:latin typeface="Cambria" panose="02040503050406030204" pitchFamily="18" charset="0"/>
                <a:ea typeface="Cambria" panose="02040503050406030204" pitchFamily="18" charset="0"/>
              </a:rPr>
              <a:t>học</a:t>
            </a:r>
            <a:endParaRPr lang="en-US" sz="2800" b="1"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A9F585DF-929A-BA5B-B27A-902ED43101F8}"/>
              </a:ext>
            </a:extLst>
          </p:cNvPr>
          <p:cNvSpPr/>
          <p:nvPr/>
        </p:nvSpPr>
        <p:spPr>
          <a:xfrm>
            <a:off x="457200" y="3270407"/>
            <a:ext cx="3165894" cy="61546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Chịu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khó</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quan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sát</a:t>
            </a:r>
            <a:endParaRPr lang="en-US" sz="28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FB46B257-DE8C-78B5-74C9-851563A0C328}"/>
              </a:ext>
            </a:extLst>
          </p:cNvPr>
          <p:cNvSpPr/>
          <p:nvPr/>
        </p:nvSpPr>
        <p:spPr>
          <a:xfrm>
            <a:off x="457200" y="4183499"/>
            <a:ext cx="3165894" cy="615463"/>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Chăm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chỉ</a:t>
            </a:r>
            <a:endParaRPr lang="en-US" sz="2800" b="1" dirty="0">
              <a:solidFill>
                <a:schemeClr val="tx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4B2E02D9-8A23-F153-ACD4-8D804447AB3C}"/>
              </a:ext>
            </a:extLst>
          </p:cNvPr>
          <p:cNvSpPr/>
          <p:nvPr/>
        </p:nvSpPr>
        <p:spPr>
          <a:xfrm>
            <a:off x="4357522" y="2357316"/>
            <a:ext cx="3476955" cy="615463"/>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Đam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mê</a:t>
            </a:r>
            <a:endParaRPr lang="en-US" sz="2800" b="1" dirty="0">
              <a:solidFill>
                <a:schemeClr val="tx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FE6944DD-539D-4BA5-0E7C-2331A23576A2}"/>
              </a:ext>
            </a:extLst>
          </p:cNvPr>
          <p:cNvSpPr/>
          <p:nvPr/>
        </p:nvSpPr>
        <p:spPr>
          <a:xfrm>
            <a:off x="4357522" y="3270407"/>
            <a:ext cx="3476955" cy="615463"/>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Không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ngại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thất</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bại</a:t>
            </a:r>
            <a:endParaRPr lang="en-US" sz="2800" b="1" dirty="0">
              <a:solidFill>
                <a:schemeClr val="tx1"/>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2EDF67FF-F412-0A1F-ECDE-B963512BA8E3}"/>
              </a:ext>
            </a:extLst>
          </p:cNvPr>
          <p:cNvSpPr/>
          <p:nvPr/>
        </p:nvSpPr>
        <p:spPr>
          <a:xfrm>
            <a:off x="4357522" y="4183499"/>
            <a:ext cx="3476955" cy="615463"/>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Nóng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vội</a:t>
            </a:r>
            <a:endParaRPr lang="en-US" sz="2800" b="1" dirty="0">
              <a:solidFill>
                <a:schemeClr val="tx1"/>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064D8DB0-AFC0-3628-4DE3-7E74C2B596DC}"/>
              </a:ext>
            </a:extLst>
          </p:cNvPr>
          <p:cNvSpPr/>
          <p:nvPr/>
        </p:nvSpPr>
        <p:spPr>
          <a:xfrm>
            <a:off x="8393757" y="1444225"/>
            <a:ext cx="3165894" cy="615463"/>
          </a:xfrm>
          <a:prstGeom prst="roundRect">
            <a:avLst/>
          </a:prstGeom>
          <a:solidFill>
            <a:schemeClr val="accent1">
              <a:lumMod val="60000"/>
              <a:lumOff val="4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Thông </a:t>
            </a:r>
            <a:r>
              <a:rPr lang="en-US" sz="2800" b="1" dirty="0" err="1">
                <a:solidFill>
                  <a:schemeClr val="tx1"/>
                </a:solidFill>
                <a:latin typeface="Cambria" panose="02040503050406030204" pitchFamily="18" charset="0"/>
                <a:ea typeface="Cambria" panose="02040503050406030204" pitchFamily="18" charset="0"/>
              </a:rPr>
              <a:t>minh</a:t>
            </a:r>
            <a:endParaRPr lang="en-US" sz="2800" b="1" dirty="0">
              <a:solidFill>
                <a:schemeClr val="tx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003B0D07-F916-04F3-8219-3A4DC33D9A89}"/>
              </a:ext>
            </a:extLst>
          </p:cNvPr>
          <p:cNvSpPr/>
          <p:nvPr/>
        </p:nvSpPr>
        <p:spPr>
          <a:xfrm>
            <a:off x="8393757" y="2357316"/>
            <a:ext cx="3165894" cy="615463"/>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Sáng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tạo</a:t>
            </a:r>
            <a:endParaRPr lang="en-US" sz="2800" b="1" dirty="0">
              <a:solidFill>
                <a:schemeClr val="tx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F924575B-5DB4-A8C0-7B59-9B5241C184F7}"/>
              </a:ext>
            </a:extLst>
          </p:cNvPr>
          <p:cNvSpPr/>
          <p:nvPr/>
        </p:nvSpPr>
        <p:spPr>
          <a:xfrm>
            <a:off x="8393757" y="3270407"/>
            <a:ext cx="3165894" cy="615463"/>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Nghị</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lực</a:t>
            </a:r>
            <a:endParaRPr lang="en-US" sz="2800" b="1" dirty="0">
              <a:solidFill>
                <a:schemeClr val="tx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1ED1415B-016B-76BA-21B9-1E4376A0CE09}"/>
              </a:ext>
            </a:extLst>
          </p:cNvPr>
          <p:cNvSpPr/>
          <p:nvPr/>
        </p:nvSpPr>
        <p:spPr>
          <a:xfrm>
            <a:off x="8393757" y="4183499"/>
            <a:ext cx="3165894" cy="615463"/>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Ham </a:t>
            </a:r>
            <a:r>
              <a:rPr lang="en-US" sz="2800" b="1" dirty="0" err="1">
                <a:solidFill>
                  <a:schemeClr val="tx1"/>
                </a:solidFill>
                <a:latin typeface="Cambria" panose="02040503050406030204" pitchFamily="18" charset="0"/>
                <a:ea typeface="Cambria" panose="02040503050406030204" pitchFamily="18" charset="0"/>
              </a:rPr>
              <a:t>học</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hỏi</a:t>
            </a:r>
            <a:endParaRPr lang="en-US" sz="2800" b="1" dirty="0">
              <a:solidFill>
                <a:schemeClr val="tx1"/>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54414EA4-ADE6-5413-4A8A-94002B282309}"/>
              </a:ext>
            </a:extLst>
          </p:cNvPr>
          <p:cNvSpPr txBox="1"/>
          <p:nvPr/>
        </p:nvSpPr>
        <p:spPr>
          <a:xfrm>
            <a:off x="457200" y="5333588"/>
            <a:ext cx="11430000" cy="1077218"/>
          </a:xfrm>
          <a:prstGeom prst="rect">
            <a:avLst/>
          </a:prstGeom>
          <a:noFill/>
        </p:spPr>
        <p:txBody>
          <a:bodyPr wrap="square" rtlCol="0">
            <a:spAutoFit/>
          </a:bodyPr>
          <a:lstStyle/>
          <a:p>
            <a:pPr algn="just" defTabSz="609630"/>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Hãy</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trao</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đổi</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với</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bạn</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về</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những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đức</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tính</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cần</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có</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để</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có</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thể</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trở</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thành</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nhà</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sáng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chế</a:t>
            </a:r>
            <a:r>
              <a:rPr lang="en-US" sz="3200" b="1" i="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217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10" grpId="0" animBg="1"/>
      <p:bldP spid="14" grpId="0" animBg="1"/>
      <p:bldP spid="15" grpId="0" animBg="1"/>
      <p:bldP spid="16" grpId="0" animBg="1"/>
      <p:bldP spid="17" grpId="0" animBg="1"/>
      <p:bldP spid="18" grpId="0" animBg="1"/>
      <p:bldP spid="19" grpId="0" animBg="1"/>
      <p:bldP spid="20"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60099">
            <a:off x="-589005" y="4623485"/>
            <a:ext cx="3498525" cy="3276951"/>
          </a:xfrm>
          <a:custGeom>
            <a:avLst/>
            <a:gdLst/>
            <a:ahLst/>
            <a:cxnLst/>
            <a:rect l="l" t="t" r="r" b="b"/>
            <a:pathLst>
              <a:path w="5247787" h="4915427">
                <a:moveTo>
                  <a:pt x="0" y="0"/>
                </a:moveTo>
                <a:lnTo>
                  <a:pt x="5247787" y="0"/>
                </a:lnTo>
                <a:lnTo>
                  <a:pt x="5247787" y="4915427"/>
                </a:lnTo>
                <a:lnTo>
                  <a:pt x="0" y="49154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825861" flipH="1">
            <a:off x="10175210" y="2804121"/>
            <a:ext cx="2361449" cy="4605663"/>
          </a:xfrm>
          <a:custGeom>
            <a:avLst/>
            <a:gdLst/>
            <a:ahLst/>
            <a:cxnLst/>
            <a:rect l="l" t="t" r="r" b="b"/>
            <a:pathLst>
              <a:path w="3542174" h="6908495">
                <a:moveTo>
                  <a:pt x="3542174" y="0"/>
                </a:moveTo>
                <a:lnTo>
                  <a:pt x="0" y="0"/>
                </a:lnTo>
                <a:lnTo>
                  <a:pt x="0" y="6908495"/>
                </a:lnTo>
                <a:lnTo>
                  <a:pt x="3542174" y="6908495"/>
                </a:lnTo>
                <a:lnTo>
                  <a:pt x="3542174"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0366181" y="-685800"/>
            <a:ext cx="2518757" cy="27432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8527196">
            <a:off x="-2715110" y="-1136673"/>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21" name="组合 14">
            <a:extLst>
              <a:ext uri="{FF2B5EF4-FFF2-40B4-BE49-F238E27FC236}">
                <a16:creationId xmlns:a16="http://schemas.microsoft.com/office/drawing/2014/main" id="{C22E0C73-8AA5-BA39-AC29-A1B1C4325D36}"/>
              </a:ext>
            </a:extLst>
          </p:cNvPr>
          <p:cNvGrpSpPr/>
          <p:nvPr/>
        </p:nvGrpSpPr>
        <p:grpSpPr>
          <a:xfrm>
            <a:off x="2190422" y="783337"/>
            <a:ext cx="8843191" cy="3718325"/>
            <a:chOff x="1710430" y="1284911"/>
            <a:chExt cx="8020062" cy="2564311"/>
          </a:xfrm>
        </p:grpSpPr>
        <p:sp>
          <p:nvSpPr>
            <p:cNvPr id="22" name="矩形 22">
              <a:extLst>
                <a:ext uri="{FF2B5EF4-FFF2-40B4-BE49-F238E27FC236}">
                  <a16:creationId xmlns:a16="http://schemas.microsoft.com/office/drawing/2014/main"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zh-CN" altLang="en-US" sz="162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zh-CN" altLang="en-US" sz="1620">
                <a:solidFill>
                  <a:prstClr val="white"/>
                </a:solidFill>
                <a:latin typeface="Calibri"/>
                <a:ea typeface="宋体" panose="02010600030101010101" pitchFamily="2" charset="-122"/>
              </a:endParaRPr>
            </a:p>
          </p:txBody>
        </p:sp>
      </p:grpSp>
      <p:grpSp>
        <p:nvGrpSpPr>
          <p:cNvPr id="24" name="组合 15">
            <a:extLst>
              <a:ext uri="{FF2B5EF4-FFF2-40B4-BE49-F238E27FC236}">
                <a16:creationId xmlns:a16="http://schemas.microsoft.com/office/drawing/2014/main" id="{D4F7FF37-A254-73D0-2E65-53FFECC706A9}"/>
              </a:ext>
            </a:extLst>
          </p:cNvPr>
          <p:cNvGrpSpPr/>
          <p:nvPr/>
        </p:nvGrpSpPr>
        <p:grpSpPr>
          <a:xfrm>
            <a:off x="905588" y="1807940"/>
            <a:ext cx="1415845" cy="1331706"/>
            <a:chOff x="713110" y="905764"/>
            <a:chExt cx="1361797" cy="1280869"/>
          </a:xfrm>
        </p:grpSpPr>
        <p:grpSp>
          <p:nvGrpSpPr>
            <p:cNvPr id="25" name="组合 16">
              <a:extLst>
                <a:ext uri="{FF2B5EF4-FFF2-40B4-BE49-F238E27FC236}">
                  <a16:creationId xmlns:a16="http://schemas.microsoft.com/office/drawing/2014/main" id="{1E47BC37-D340-6E07-1329-D94742D7F32D}"/>
                </a:ext>
              </a:extLst>
            </p:cNvPr>
            <p:cNvGrpSpPr/>
            <p:nvPr/>
          </p:nvGrpSpPr>
          <p:grpSpPr>
            <a:xfrm>
              <a:off x="713110" y="905764"/>
              <a:ext cx="1270764" cy="1280869"/>
              <a:chOff x="3315195" y="1967685"/>
              <a:chExt cx="1881008" cy="1895965"/>
            </a:xfrm>
          </p:grpSpPr>
          <p:sp>
            <p:nvSpPr>
              <p:cNvPr id="27" name="Freeform 6">
                <a:extLst>
                  <a:ext uri="{FF2B5EF4-FFF2-40B4-BE49-F238E27FC236}">
                    <a16:creationId xmlns:a16="http://schemas.microsoft.com/office/drawing/2014/main" id="{9C408D78-1EF3-87DC-D63A-6264EFEC6856}"/>
                  </a:ext>
                </a:extLst>
              </p:cNvPr>
              <p:cNvSpPr>
                <a:spLocks/>
              </p:cNvSpPr>
              <p:nvPr/>
            </p:nvSpPr>
            <p:spPr bwMode="auto">
              <a:xfrm>
                <a:off x="3675108" y="2355747"/>
                <a:ext cx="1161181" cy="1119839"/>
              </a:xfrm>
              <a:custGeom>
                <a:avLst/>
                <a:gdLst>
                  <a:gd name="T0" fmla="*/ 447 w 447"/>
                  <a:gd name="T1" fmla="*/ 351 h 447"/>
                  <a:gd name="T2" fmla="*/ 351 w 447"/>
                  <a:gd name="T3" fmla="*/ 447 h 447"/>
                  <a:gd name="T4" fmla="*/ 96 w 447"/>
                  <a:gd name="T5" fmla="*/ 447 h 447"/>
                  <a:gd name="T6" fmla="*/ 0 w 447"/>
                  <a:gd name="T7" fmla="*/ 351 h 447"/>
                  <a:gd name="T8" fmla="*/ 0 w 447"/>
                  <a:gd name="T9" fmla="*/ 96 h 447"/>
                  <a:gd name="T10" fmla="*/ 96 w 447"/>
                  <a:gd name="T11" fmla="*/ 0 h 447"/>
                  <a:gd name="T12" fmla="*/ 351 w 447"/>
                  <a:gd name="T13" fmla="*/ 0 h 447"/>
                  <a:gd name="T14" fmla="*/ 447 w 447"/>
                  <a:gd name="T15" fmla="*/ 96 h 447"/>
                  <a:gd name="T16" fmla="*/ 447 w 447"/>
                  <a:gd name="T17" fmla="*/ 35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447" y="351"/>
                    </a:moveTo>
                    <a:cubicBezTo>
                      <a:pt x="447" y="404"/>
                      <a:pt x="404" y="447"/>
                      <a:pt x="351" y="447"/>
                    </a:cubicBezTo>
                    <a:cubicBezTo>
                      <a:pt x="96" y="447"/>
                      <a:pt x="96" y="447"/>
                      <a:pt x="96" y="447"/>
                    </a:cubicBezTo>
                    <a:cubicBezTo>
                      <a:pt x="43" y="447"/>
                      <a:pt x="0" y="404"/>
                      <a:pt x="0" y="351"/>
                    </a:cubicBezTo>
                    <a:cubicBezTo>
                      <a:pt x="0" y="96"/>
                      <a:pt x="0" y="96"/>
                      <a:pt x="0" y="96"/>
                    </a:cubicBezTo>
                    <a:cubicBezTo>
                      <a:pt x="0" y="43"/>
                      <a:pt x="43" y="0"/>
                      <a:pt x="96" y="0"/>
                    </a:cubicBezTo>
                    <a:cubicBezTo>
                      <a:pt x="351" y="0"/>
                      <a:pt x="351" y="0"/>
                      <a:pt x="351" y="0"/>
                    </a:cubicBezTo>
                    <a:cubicBezTo>
                      <a:pt x="404" y="0"/>
                      <a:pt x="447" y="43"/>
                      <a:pt x="447" y="96"/>
                    </a:cubicBezTo>
                    <a:lnTo>
                      <a:pt x="447" y="351"/>
                    </a:lnTo>
                    <a:close/>
                  </a:path>
                </a:pathLst>
              </a:custGeom>
              <a:solidFill>
                <a:schemeClr val="bg1">
                  <a:lumMod val="95000"/>
                </a:schemeClr>
              </a:solidFill>
              <a:ln>
                <a:solidFill>
                  <a:schemeClr val="bg1"/>
                </a:solidFill>
              </a:ln>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28" name="Freeform 11">
                <a:extLst>
                  <a:ext uri="{FF2B5EF4-FFF2-40B4-BE49-F238E27FC236}">
                    <a16:creationId xmlns:a16="http://schemas.microsoft.com/office/drawing/2014/main" id="{E6F6B040-0185-D406-10BB-E2E86EF40124}"/>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dir="5400000" algn="t" rotWithShape="0">
                  <a:schemeClr val="tx1">
                    <a:lumMod val="85000"/>
                    <a:lumOff val="15000"/>
                    <a:alpha val="50000"/>
                  </a:schemeClr>
                </a:outerShdw>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29" name="Freeform 11">
                <a:extLst>
                  <a:ext uri="{FF2B5EF4-FFF2-40B4-BE49-F238E27FC236}">
                    <a16:creationId xmlns:a16="http://schemas.microsoft.com/office/drawing/2014/main" id="{72B670BA-3A14-4AC4-B471-B2C1A71CDFE7}"/>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algn="l" rotWithShape="0">
                  <a:schemeClr val="tx1">
                    <a:lumMod val="95000"/>
                    <a:lumOff val="5000"/>
                    <a:alpha val="50000"/>
                  </a:schemeClr>
                </a:outerShdw>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30" name="Freeform 11">
                <a:extLst>
                  <a:ext uri="{FF2B5EF4-FFF2-40B4-BE49-F238E27FC236}">
                    <a16:creationId xmlns:a16="http://schemas.microsoft.com/office/drawing/2014/main" id="{F825063F-0F9B-C778-960B-ECF0B209E330}"/>
                  </a:ext>
                </a:extLst>
              </p:cNvPr>
              <p:cNvSpPr>
                <a:spLocks noEditPoints="1"/>
              </p:cNvSpPr>
              <p:nvPr/>
            </p:nvSpPr>
            <p:spPr bwMode="auto">
              <a:xfrm>
                <a:off x="3315195" y="1967685"/>
                <a:ext cx="1881008" cy="1895965"/>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solidFill>
                <a:schemeClr val="bg1">
                  <a:lumMod val="95000"/>
                </a:schemeClr>
              </a:solidFill>
              <a:ln>
                <a:solidFill>
                  <a:schemeClr val="bg1"/>
                </a:solidFill>
              </a:ln>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grpSp>
        <p:sp>
          <p:nvSpPr>
            <p:cNvPr id="26" name="TextBox 25">
              <a:extLst>
                <a:ext uri="{FF2B5EF4-FFF2-40B4-BE49-F238E27FC236}">
                  <a16:creationId xmlns:a16="http://schemas.microsoft.com/office/drawing/2014/main" id="{4D8610E3-2040-67CC-83E9-A7A2A00322B6}"/>
                </a:ext>
              </a:extLst>
            </p:cNvPr>
            <p:cNvSpPr txBox="1"/>
            <p:nvPr/>
          </p:nvSpPr>
          <p:spPr>
            <a:xfrm>
              <a:off x="982460" y="1192254"/>
              <a:ext cx="1092447" cy="680863"/>
            </a:xfrm>
            <a:prstGeom prst="rect">
              <a:avLst/>
            </a:prstGeom>
            <a:noFill/>
          </p:spPr>
          <p:txBody>
            <a:bodyPr wrap="square" rtlCol="0">
              <a:spAutoFit/>
            </a:bodyPr>
            <a:lstStyle/>
            <a:p>
              <a:pPr defTabSz="914446">
                <a:defRPr/>
              </a:pPr>
              <a:endParaRPr lang="zh-CN" altLang="en-US" sz="4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endParaRPr>
            </a:p>
          </p:txBody>
        </p:sp>
      </p:grpSp>
      <p:sp useBgFill="1">
        <p:nvSpPr>
          <p:cNvPr id="31" name="Freeform 27">
            <a:extLst>
              <a:ext uri="{FF2B5EF4-FFF2-40B4-BE49-F238E27FC236}">
                <a16:creationId xmlns:a16="http://schemas.microsoft.com/office/drawing/2014/main" id="{62CD9BED-3EA1-F6EB-3B6D-941A8809585F}"/>
              </a:ext>
            </a:extLst>
          </p:cNvPr>
          <p:cNvSpPr>
            <a:spLocks/>
          </p:cNvSpPr>
          <p:nvPr/>
        </p:nvSpPr>
        <p:spPr bwMode="auto">
          <a:xfrm>
            <a:off x="1388488" y="3039531"/>
            <a:ext cx="441960" cy="489586"/>
          </a:xfrm>
          <a:custGeom>
            <a:avLst/>
            <a:gdLst>
              <a:gd name="T0" fmla="*/ 14 w 98"/>
              <a:gd name="T1" fmla="*/ 0 h 109"/>
              <a:gd name="T2" fmla="*/ 0 w 98"/>
              <a:gd name="T3" fmla="*/ 18 h 109"/>
              <a:gd name="T4" fmla="*/ 0 w 98"/>
              <a:gd name="T5" fmla="*/ 91 h 109"/>
              <a:gd name="T6" fmla="*/ 14 w 98"/>
              <a:gd name="T7" fmla="*/ 109 h 109"/>
              <a:gd name="T8" fmla="*/ 25 w 98"/>
              <a:gd name="T9" fmla="*/ 105 h 109"/>
              <a:gd name="T10" fmla="*/ 88 w 98"/>
              <a:gd name="T11" fmla="*/ 68 h 109"/>
              <a:gd name="T12" fmla="*/ 98 w 98"/>
              <a:gd name="T13" fmla="*/ 54 h 109"/>
              <a:gd name="T14" fmla="*/ 88 w 98"/>
              <a:gd name="T15" fmla="*/ 40 h 109"/>
              <a:gd name="T16" fmla="*/ 25 w 98"/>
              <a:gd name="T17" fmla="*/ 3 h 109"/>
              <a:gd name="T18" fmla="*/ 14 w 9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09">
                <a:moveTo>
                  <a:pt x="14" y="0"/>
                </a:moveTo>
                <a:cubicBezTo>
                  <a:pt x="6" y="0"/>
                  <a:pt x="0" y="7"/>
                  <a:pt x="0" y="18"/>
                </a:cubicBezTo>
                <a:cubicBezTo>
                  <a:pt x="0" y="91"/>
                  <a:pt x="0" y="91"/>
                  <a:pt x="0" y="91"/>
                </a:cubicBezTo>
                <a:cubicBezTo>
                  <a:pt x="0" y="102"/>
                  <a:pt x="6" y="109"/>
                  <a:pt x="14" y="109"/>
                </a:cubicBezTo>
                <a:cubicBezTo>
                  <a:pt x="17" y="109"/>
                  <a:pt x="21" y="108"/>
                  <a:pt x="25" y="105"/>
                </a:cubicBezTo>
                <a:cubicBezTo>
                  <a:pt x="88" y="68"/>
                  <a:pt x="88" y="68"/>
                  <a:pt x="88" y="68"/>
                </a:cubicBezTo>
                <a:cubicBezTo>
                  <a:pt x="95" y="65"/>
                  <a:pt x="98" y="59"/>
                  <a:pt x="98" y="54"/>
                </a:cubicBezTo>
                <a:cubicBezTo>
                  <a:pt x="98" y="49"/>
                  <a:pt x="95" y="44"/>
                  <a:pt x="88" y="40"/>
                </a:cubicBezTo>
                <a:cubicBezTo>
                  <a:pt x="25" y="3"/>
                  <a:pt x="25" y="3"/>
                  <a:pt x="25" y="3"/>
                </a:cubicBezTo>
                <a:cubicBezTo>
                  <a:pt x="21" y="1"/>
                  <a:pt x="17" y="0"/>
                  <a:pt x="14" y="0"/>
                </a:cubicBezTo>
              </a:path>
            </a:pathLst>
          </a:custGeom>
          <a:ln>
            <a:noFill/>
          </a:ln>
          <a:effectLst>
            <a:innerShdw blurRad="38100" dist="25400" dir="13500000">
              <a:schemeClr val="tx1">
                <a:lumMod val="95000"/>
                <a:lumOff val="5000"/>
                <a:alpha val="50000"/>
              </a:schemeClr>
            </a:innerShdw>
          </a:effectLst>
        </p:spPr>
        <p:txBody>
          <a:bodyPr vert="horz" wrap="square" lIns="109728" tIns="54864" rIns="109728" bIns="54864" numCol="1" anchor="t" anchorCtr="0" compatLnSpc="1">
            <a:prstTxWarp prst="textNoShape">
              <a:avLst/>
            </a:prstTxWarp>
          </a:bodyPr>
          <a:lstStyle/>
          <a:p>
            <a:pPr defTabSz="914446">
              <a:defRPr/>
            </a:pPr>
            <a:endParaRPr lang="zh-CN" altLang="en-US" sz="1620">
              <a:solidFill>
                <a:prstClr val="black"/>
              </a:solidFill>
              <a:latin typeface="Calibri"/>
              <a:ea typeface="宋体" panose="02010600030101010101" pitchFamily="2" charset="-122"/>
            </a:endParaRPr>
          </a:p>
        </p:txBody>
      </p:sp>
      <p:sp>
        <p:nvSpPr>
          <p:cNvPr id="32" name="TextBox 31">
            <a:extLst>
              <a:ext uri="{FF2B5EF4-FFF2-40B4-BE49-F238E27FC236}">
                <a16:creationId xmlns:a16="http://schemas.microsoft.com/office/drawing/2014/main" id="{BAEB47B7-B5B7-7001-47BE-92345DA17D24}"/>
              </a:ext>
            </a:extLst>
          </p:cNvPr>
          <p:cNvSpPr txBox="1"/>
          <p:nvPr/>
        </p:nvSpPr>
        <p:spPr>
          <a:xfrm>
            <a:off x="2448766" y="1108497"/>
            <a:ext cx="8590741" cy="3016210"/>
          </a:xfrm>
          <a:prstGeom prst="rect">
            <a:avLst/>
          </a:prstGeom>
          <a:noFill/>
        </p:spPr>
        <p:txBody>
          <a:bodyPr wrap="square" rtlCol="0">
            <a:spAutoFit/>
          </a:bodyPr>
          <a:lstStyle/>
          <a:p>
            <a:pPr algn="just" defTabSz="914446">
              <a:defRPr/>
            </a:pPr>
            <a:r>
              <a:rPr lang="vi-VN" altLang="zh-CN" sz="38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Nhà sáng chế thường có những đức tính như: ham tìm tòi, học hỏi, tò mò khoa học, chịu khó quan sát, có sự kiên trì, nhẫn nại, không ngại khó khăn, vật vã, không sợ thất bại, ....</a:t>
            </a:r>
          </a:p>
        </p:txBody>
      </p:sp>
      <p:sp>
        <p:nvSpPr>
          <p:cNvPr id="33" name="Freeform 3">
            <a:extLst>
              <a:ext uri="{FF2B5EF4-FFF2-40B4-BE49-F238E27FC236}">
                <a16:creationId xmlns:a16="http://schemas.microsoft.com/office/drawing/2014/main" id="{D7EDB94C-8779-970C-2343-F4ED63D8ECB7}"/>
              </a:ext>
            </a:extLst>
          </p:cNvPr>
          <p:cNvSpPr/>
          <p:nvPr/>
        </p:nvSpPr>
        <p:spPr>
          <a:xfrm>
            <a:off x="152401" y="3928416"/>
            <a:ext cx="2641600" cy="2929584"/>
          </a:xfrm>
          <a:custGeom>
            <a:avLst/>
            <a:gdLst/>
            <a:ahLst/>
            <a:cxnLst/>
            <a:rect l="l" t="t" r="r" b="b"/>
            <a:pathLst>
              <a:path w="7077456" h="8229600">
                <a:moveTo>
                  <a:pt x="0" y="0"/>
                </a:moveTo>
                <a:lnTo>
                  <a:pt x="7077456" y="0"/>
                </a:lnTo>
                <a:lnTo>
                  <a:pt x="7077456" y="8229600"/>
                </a:lnTo>
                <a:lnTo>
                  <a:pt x="0" y="8229600"/>
                </a:lnTo>
                <a:lnTo>
                  <a:pt x="0" y="0"/>
                </a:lnTo>
                <a:close/>
              </a:path>
            </a:pathLst>
          </a:custGeom>
          <a:blipFill>
            <a:blip r:embed="rId10"/>
            <a:stretch>
              <a:fillRect/>
            </a:stretch>
          </a:blipFill>
        </p:spPr>
      </p:sp>
    </p:spTree>
    <p:extLst>
      <p:ext uri="{BB962C8B-B14F-4D97-AF65-F5344CB8AC3E}">
        <p14:creationId xmlns:p14="http://schemas.microsoft.com/office/powerpoint/2010/main" val="25835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5354778" y="-389785"/>
            <a:ext cx="11849803" cy="5450909"/>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rot="-735118" flipV="1">
            <a:off x="-478013" y="113145"/>
            <a:ext cx="5439221" cy="877075"/>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9142540" y="205145"/>
            <a:ext cx="2248413" cy="2060365"/>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7">
            <a:extLst>
              <a:ext uri="{FF2B5EF4-FFF2-40B4-BE49-F238E27FC236}">
                <a16:creationId xmlns:a16="http://schemas.microsoft.com/office/drawing/2014/main" id="{FE6E3EC6-DFE2-95DC-F057-A2CE00200FB2}"/>
              </a:ext>
            </a:extLst>
          </p:cNvPr>
          <p:cNvSpPr/>
          <p:nvPr/>
        </p:nvSpPr>
        <p:spPr>
          <a:xfrm>
            <a:off x="508000" y="127000"/>
            <a:ext cx="10210800" cy="5384800"/>
          </a:xfrm>
          <a:custGeom>
            <a:avLst/>
            <a:gdLst/>
            <a:ahLst/>
            <a:cxnLst/>
            <a:rect l="l" t="t" r="r" b="b"/>
            <a:pathLst>
              <a:path w="3024000" h="2241540">
                <a:moveTo>
                  <a:pt x="0" y="0"/>
                </a:moveTo>
                <a:lnTo>
                  <a:pt x="3024000" y="0"/>
                </a:lnTo>
                <a:lnTo>
                  <a:pt x="3024000" y="2241540"/>
                </a:lnTo>
                <a:lnTo>
                  <a:pt x="0" y="22415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9">
            <a:extLst>
              <a:ext uri="{FF2B5EF4-FFF2-40B4-BE49-F238E27FC236}">
                <a16:creationId xmlns:a16="http://schemas.microsoft.com/office/drawing/2014/main" id="{B4BE6C70-6BB9-BE7A-60A5-F4BA545E786E}"/>
              </a:ext>
            </a:extLst>
          </p:cNvPr>
          <p:cNvSpPr txBox="1"/>
          <p:nvPr/>
        </p:nvSpPr>
        <p:spPr>
          <a:xfrm>
            <a:off x="2152661" y="2343655"/>
            <a:ext cx="7772400" cy="2554545"/>
          </a:xfrm>
          <a:prstGeom prst="rect">
            <a:avLst/>
          </a:prstGeom>
          <a:noFill/>
        </p:spPr>
        <p:txBody>
          <a:bodyPr wrap="square" rtlCol="0">
            <a:spAutoFit/>
          </a:bodyPr>
          <a:lstStyle/>
          <a:p>
            <a:pPr algn="ctr" defTabSz="609630"/>
            <a:r>
              <a:rPr lang="vi-VN" sz="4000" b="1" dirty="0">
                <a:solidFill>
                  <a:srgbClr val="FF0000"/>
                </a:solidFill>
                <a:latin typeface="Calibri" panose="020F0502020204030204" pitchFamily="34" charset="0"/>
                <a:cs typeface="Calibri" panose="020F0502020204030204" pitchFamily="34" charset="0"/>
              </a:rPr>
              <a:t>Chia sẻ cùng người thân về những sáng chế mà em biết và những đức tính cần có để trở thành nhà sáng chế mà em có thể học tập.</a:t>
            </a:r>
            <a:endParaRPr lang="en-US" sz="40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4429557">
            <a:off x="6688211" y="1344273"/>
            <a:ext cx="8436794" cy="5087898"/>
          </a:xfrm>
          <a:custGeom>
            <a:avLst/>
            <a:gdLst/>
            <a:ahLst/>
            <a:cxnLst/>
            <a:rect l="l" t="t" r="r" b="b"/>
            <a:pathLst>
              <a:path w="12655191" h="7631847">
                <a:moveTo>
                  <a:pt x="0" y="0"/>
                </a:moveTo>
                <a:lnTo>
                  <a:pt x="12655191" y="0"/>
                </a:lnTo>
                <a:lnTo>
                  <a:pt x="12655191" y="7631846"/>
                </a:lnTo>
                <a:lnTo>
                  <a:pt x="0" y="7631846"/>
                </a:lnTo>
                <a:lnTo>
                  <a:pt x="0" y="0"/>
                </a:lnTo>
                <a:close/>
              </a:path>
            </a:pathLst>
          </a:custGeom>
          <a:blipFill>
            <a:blip r:embed="rId2">
              <a:extLst>
                <a:ext uri="{96DAC541-7B7A-43D3-8B79-37D633B846F1}">
                  <asvg:svgBlip xmlns:asvg="http://schemas.microsoft.com/office/drawing/2016/SVG/main" xmlns="" r:embed="rId3"/>
                </a:ext>
              </a:extLst>
            </a:blip>
            <a:stretch>
              <a:fillRect r="-31050" b="-123167"/>
            </a:stretch>
          </a:blipFill>
        </p:spPr>
      </p:sp>
      <p:sp>
        <p:nvSpPr>
          <p:cNvPr id="3" name="Freeform 3"/>
          <p:cNvSpPr/>
          <p:nvPr/>
        </p:nvSpPr>
        <p:spPr>
          <a:xfrm>
            <a:off x="1071603" y="5621450"/>
            <a:ext cx="9364079" cy="4518169"/>
          </a:xfrm>
          <a:custGeom>
            <a:avLst/>
            <a:gdLst/>
            <a:ahLst/>
            <a:cxnLst/>
            <a:rect l="l" t="t" r="r" b="b"/>
            <a:pathLst>
              <a:path w="14046119" h="6777253">
                <a:moveTo>
                  <a:pt x="0" y="0"/>
                </a:moveTo>
                <a:lnTo>
                  <a:pt x="14046120" y="0"/>
                </a:lnTo>
                <a:lnTo>
                  <a:pt x="14046120" y="6777252"/>
                </a:lnTo>
                <a:lnTo>
                  <a:pt x="0" y="677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286310" y="2280064"/>
            <a:ext cx="4715825" cy="6684805"/>
          </a:xfrm>
          <a:custGeom>
            <a:avLst/>
            <a:gdLst/>
            <a:ahLst/>
            <a:cxnLst/>
            <a:rect l="l" t="t" r="r" b="b"/>
            <a:pathLst>
              <a:path w="7073738" h="10027207">
                <a:moveTo>
                  <a:pt x="0" y="0"/>
                </a:moveTo>
                <a:lnTo>
                  <a:pt x="7073739" y="0"/>
                </a:lnTo>
                <a:lnTo>
                  <a:pt x="7073739" y="10027206"/>
                </a:lnTo>
                <a:lnTo>
                  <a:pt x="0" y="100272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350658" y="2555303"/>
            <a:ext cx="2873502" cy="5486400"/>
          </a:xfrm>
          <a:custGeom>
            <a:avLst/>
            <a:gdLst/>
            <a:ahLst/>
            <a:cxnLst/>
            <a:rect l="l" t="t" r="r" b="b"/>
            <a:pathLst>
              <a:path w="4310253" h="8229600">
                <a:moveTo>
                  <a:pt x="0" y="0"/>
                </a:moveTo>
                <a:lnTo>
                  <a:pt x="4310253" y="0"/>
                </a:lnTo>
                <a:lnTo>
                  <a:pt x="4310253" y="8229600"/>
                </a:lnTo>
                <a:lnTo>
                  <a:pt x="0" y="8229600"/>
                </a:lnTo>
                <a:lnTo>
                  <a:pt x="0" y="0"/>
                </a:lnTo>
                <a:close/>
              </a:path>
            </a:pathLst>
          </a:custGeom>
          <a:blipFill>
            <a:blip r:embed="rId8"/>
            <a:stretch>
              <a:fillRect/>
            </a:stretch>
          </a:blipFill>
        </p:spPr>
      </p:sp>
      <p:sp>
        <p:nvSpPr>
          <p:cNvPr id="6" name="Freeform 6"/>
          <p:cNvSpPr/>
          <p:nvPr/>
        </p:nvSpPr>
        <p:spPr>
          <a:xfrm>
            <a:off x="7826737" y="1195157"/>
            <a:ext cx="1297171" cy="1084907"/>
          </a:xfrm>
          <a:custGeom>
            <a:avLst/>
            <a:gdLst/>
            <a:ahLst/>
            <a:cxnLst/>
            <a:rect l="l" t="t" r="r" b="b"/>
            <a:pathLst>
              <a:path w="1945757" h="1627360">
                <a:moveTo>
                  <a:pt x="0" y="0"/>
                </a:moveTo>
                <a:lnTo>
                  <a:pt x="1945757" y="0"/>
                </a:lnTo>
                <a:lnTo>
                  <a:pt x="1945757" y="1627361"/>
                </a:lnTo>
                <a:lnTo>
                  <a:pt x="0" y="16273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7577007" flipV="1">
            <a:off x="-1179141" y="1398897"/>
            <a:ext cx="4876800" cy="1141984"/>
          </a:xfrm>
          <a:custGeom>
            <a:avLst/>
            <a:gdLst/>
            <a:ahLst/>
            <a:cxnLst/>
            <a:rect l="l" t="t" r="r" b="b"/>
            <a:pathLst>
              <a:path w="7315200" h="1712976">
                <a:moveTo>
                  <a:pt x="0" y="1712976"/>
                </a:moveTo>
                <a:lnTo>
                  <a:pt x="7315200" y="1712976"/>
                </a:lnTo>
                <a:lnTo>
                  <a:pt x="7315200" y="0"/>
                </a:lnTo>
                <a:lnTo>
                  <a:pt x="0" y="0"/>
                </a:lnTo>
                <a:lnTo>
                  <a:pt x="0" y="1712976"/>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1526331">
            <a:off x="8762418" y="-1255783"/>
            <a:ext cx="2264387" cy="2743200"/>
          </a:xfrm>
          <a:custGeom>
            <a:avLst/>
            <a:gdLst/>
            <a:ahLst/>
            <a:cxnLst/>
            <a:rect l="l" t="t" r="r" b="b"/>
            <a:pathLst>
              <a:path w="3396580" h="4114800">
                <a:moveTo>
                  <a:pt x="0" y="0"/>
                </a:moveTo>
                <a:lnTo>
                  <a:pt x="3396581" y="0"/>
                </a:lnTo>
                <a:lnTo>
                  <a:pt x="3396581"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16" name="Picture 15">
            <a:extLst>
              <a:ext uri="{FF2B5EF4-FFF2-40B4-BE49-F238E27FC236}">
                <a16:creationId xmlns:a16="http://schemas.microsoft.com/office/drawing/2014/main" id="{D7AAB098-4C21-34D3-3EED-3F7B6E88D6D7}"/>
              </a:ext>
            </a:extLst>
          </p:cNvPr>
          <p:cNvPicPr>
            <a:picLocks noChangeAspect="1"/>
          </p:cNvPicPr>
          <p:nvPr/>
        </p:nvPicPr>
        <p:blipFill>
          <a:blip r:embed="rId15"/>
          <a:stretch>
            <a:fillRect/>
          </a:stretch>
        </p:blipFill>
        <p:spPr>
          <a:xfrm>
            <a:off x="1828800" y="1905000"/>
            <a:ext cx="7128874" cy="2052498"/>
          </a:xfrm>
          <a:prstGeom prst="rect">
            <a:avLst/>
          </a:prstGeom>
        </p:spPr>
      </p:pic>
      <p:sp>
        <p:nvSpPr>
          <p:cNvPr id="10" name="Rectangle 9"/>
          <p:cNvSpPr/>
          <p:nvPr/>
        </p:nvSpPr>
        <p:spPr>
          <a:xfrm>
            <a:off x="-2201333" y="0"/>
            <a:ext cx="2082800" cy="19620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340875" y="-287346"/>
            <a:ext cx="8652287" cy="7348662"/>
          </a:xfrm>
          <a:custGeom>
            <a:avLst/>
            <a:gdLst/>
            <a:ahLst/>
            <a:cxnLst/>
            <a:rect l="l" t="t" r="r" b="b"/>
            <a:pathLst>
              <a:path w="12978431" h="11022993">
                <a:moveTo>
                  <a:pt x="0" y="0"/>
                </a:moveTo>
                <a:lnTo>
                  <a:pt x="12978430" y="0"/>
                </a:lnTo>
                <a:lnTo>
                  <a:pt x="12978430" y="11022993"/>
                </a:lnTo>
                <a:lnTo>
                  <a:pt x="0" y="11022993"/>
                </a:lnTo>
                <a:lnTo>
                  <a:pt x="0" y="0"/>
                </a:lnTo>
                <a:close/>
              </a:path>
            </a:pathLst>
          </a:custGeom>
          <a:blipFill>
            <a:blip r:embed="rId2">
              <a:extLst>
                <a:ext uri="{96DAC541-7B7A-43D3-8B79-37D633B846F1}">
                  <asvg:svgBlip xmlns:asvg="http://schemas.microsoft.com/office/drawing/2016/SVG/main" xmlns="" r:embed="rId3"/>
                </a:ext>
              </a:extLst>
            </a:blip>
            <a:stretch>
              <a:fillRect t="-28595" r="-25479" b="-14526"/>
            </a:stretch>
          </a:blipFill>
        </p:spPr>
      </p:sp>
      <p:sp>
        <p:nvSpPr>
          <p:cNvPr id="3" name="Freeform 3"/>
          <p:cNvSpPr/>
          <p:nvPr/>
        </p:nvSpPr>
        <p:spPr>
          <a:xfrm rot="-2185063">
            <a:off x="-50948" y="443351"/>
            <a:ext cx="1701904" cy="3319316"/>
          </a:xfrm>
          <a:custGeom>
            <a:avLst/>
            <a:gdLst/>
            <a:ahLst/>
            <a:cxnLst/>
            <a:rect l="l" t="t" r="r" b="b"/>
            <a:pathLst>
              <a:path w="2552856" h="4978974">
                <a:moveTo>
                  <a:pt x="0" y="0"/>
                </a:moveTo>
                <a:lnTo>
                  <a:pt x="2552855" y="0"/>
                </a:lnTo>
                <a:lnTo>
                  <a:pt x="2552855" y="4978973"/>
                </a:lnTo>
                <a:lnTo>
                  <a:pt x="0" y="497897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60731" y="324744"/>
            <a:ext cx="6265472" cy="6208513"/>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2208479">
            <a:off x="8415746" y="-1166401"/>
            <a:ext cx="6180909" cy="2982289"/>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238164" y="4870271"/>
            <a:ext cx="1975345" cy="1891393"/>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10582054">
            <a:off x="8511582" y="-1041661"/>
            <a:ext cx="2857813" cy="2916135"/>
          </a:xfrm>
          <a:custGeom>
            <a:avLst/>
            <a:gdLst/>
            <a:ahLst/>
            <a:cxnLst/>
            <a:rect l="l" t="t" r="r" b="b"/>
            <a:pathLst>
              <a:path w="4286719" h="4374203">
                <a:moveTo>
                  <a:pt x="0" y="0"/>
                </a:moveTo>
                <a:lnTo>
                  <a:pt x="4286719" y="0"/>
                </a:lnTo>
                <a:lnTo>
                  <a:pt x="4286719" y="4374203"/>
                </a:lnTo>
                <a:lnTo>
                  <a:pt x="0" y="437420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7620000" y="2819400"/>
            <a:ext cx="3856495" cy="4038600"/>
          </a:xfrm>
          <a:custGeom>
            <a:avLst/>
            <a:gdLst/>
            <a:ahLst/>
            <a:cxnLst/>
            <a:rect l="l" t="t" r="r" b="b"/>
            <a:pathLst>
              <a:path w="4184542" h="4114800">
                <a:moveTo>
                  <a:pt x="0" y="0"/>
                </a:moveTo>
                <a:lnTo>
                  <a:pt x="4184543" y="0"/>
                </a:lnTo>
                <a:lnTo>
                  <a:pt x="4184543"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6" name="Picture 5">
            <a:extLst>
              <a:ext uri="{FF2B5EF4-FFF2-40B4-BE49-F238E27FC236}">
                <a16:creationId xmlns:a16="http://schemas.microsoft.com/office/drawing/2014/main" id="{E5D39744-463C-4A93-CECD-352D2FA4025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7200" y="1854200"/>
            <a:ext cx="4970703" cy="3722947"/>
          </a:xfrm>
          <a:prstGeom prst="rect">
            <a:avLst/>
          </a:prstGeom>
        </p:spPr>
      </p:pic>
      <p:sp>
        <p:nvSpPr>
          <p:cNvPr id="11" name="Rectangle 10"/>
          <p:cNvSpPr/>
          <p:nvPr/>
        </p:nvSpPr>
        <p:spPr>
          <a:xfrm>
            <a:off x="-2201333" y="0"/>
            <a:ext cx="2082800" cy="19620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456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5886023" y="-1363439"/>
            <a:ext cx="9542861" cy="10125051"/>
          </a:xfrm>
          <a:custGeom>
            <a:avLst/>
            <a:gdLst/>
            <a:ahLst/>
            <a:cxnLst/>
            <a:rect l="l" t="t" r="r" b="b"/>
            <a:pathLst>
              <a:path w="14314291" h="15187577">
                <a:moveTo>
                  <a:pt x="0" y="0"/>
                </a:moveTo>
                <a:lnTo>
                  <a:pt x="14314291" y="0"/>
                </a:lnTo>
                <a:lnTo>
                  <a:pt x="14314291" y="15187577"/>
                </a:lnTo>
                <a:lnTo>
                  <a:pt x="0" y="151875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946400" y="4445000"/>
            <a:ext cx="5731137" cy="3725239"/>
          </a:xfrm>
          <a:custGeom>
            <a:avLst/>
            <a:gdLst/>
            <a:ahLst/>
            <a:cxnLst/>
            <a:rect l="l" t="t" r="r" b="b"/>
            <a:pathLst>
              <a:path w="8596705" h="5587858">
                <a:moveTo>
                  <a:pt x="0" y="0"/>
                </a:moveTo>
                <a:lnTo>
                  <a:pt x="8596705" y="0"/>
                </a:lnTo>
                <a:lnTo>
                  <a:pt x="8596705" y="5587858"/>
                </a:lnTo>
                <a:lnTo>
                  <a:pt x="0" y="5587858"/>
                </a:lnTo>
                <a:lnTo>
                  <a:pt x="0" y="0"/>
                </a:lnTo>
                <a:close/>
              </a:path>
            </a:pathLst>
          </a:custGeom>
          <a:blipFill>
            <a:blip r:embed="rId4"/>
            <a:stretch>
              <a:fillRect/>
            </a:stretch>
          </a:blipFill>
        </p:spPr>
      </p:sp>
      <p:sp>
        <p:nvSpPr>
          <p:cNvPr id="4" name="Freeform 4"/>
          <p:cNvSpPr/>
          <p:nvPr/>
        </p:nvSpPr>
        <p:spPr>
          <a:xfrm>
            <a:off x="1066800" y="1092200"/>
            <a:ext cx="8940800" cy="25908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60571">
            <a:off x="9657382" y="1259562"/>
            <a:ext cx="6180909" cy="2982289"/>
          </a:xfrm>
          <a:custGeom>
            <a:avLst/>
            <a:gdLst/>
            <a:ahLst/>
            <a:cxnLst/>
            <a:rect l="l" t="t" r="r" b="b"/>
            <a:pathLst>
              <a:path w="9271364" h="4473433">
                <a:moveTo>
                  <a:pt x="0" y="0"/>
                </a:moveTo>
                <a:lnTo>
                  <a:pt x="9271363" y="0"/>
                </a:lnTo>
                <a:lnTo>
                  <a:pt x="9271363" y="4473432"/>
                </a:lnTo>
                <a:lnTo>
                  <a:pt x="0" y="447343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939430">
            <a:off x="7348549" y="4613167"/>
            <a:ext cx="5645104" cy="3627707"/>
          </a:xfrm>
          <a:custGeom>
            <a:avLst/>
            <a:gdLst/>
            <a:ahLst/>
            <a:cxnLst/>
            <a:rect l="l" t="t" r="r" b="b"/>
            <a:pathLst>
              <a:path w="8467656" h="5441560">
                <a:moveTo>
                  <a:pt x="0" y="0"/>
                </a:moveTo>
                <a:lnTo>
                  <a:pt x="8467656" y="0"/>
                </a:lnTo>
                <a:lnTo>
                  <a:pt x="8467656" y="5441561"/>
                </a:lnTo>
                <a:lnTo>
                  <a:pt x="0" y="5441561"/>
                </a:lnTo>
                <a:lnTo>
                  <a:pt x="0" y="0"/>
                </a:lnTo>
                <a:close/>
              </a:path>
            </a:pathLst>
          </a:custGeom>
          <a:blipFill>
            <a:blip r:embed="rId9">
              <a:extLst>
                <a:ext uri="{96DAC541-7B7A-43D3-8B79-37D633B846F1}">
                  <asvg:svgBlip xmlns:asvg="http://schemas.microsoft.com/office/drawing/2016/SVG/main" xmlns="" r:embed="rId10"/>
                </a:ext>
              </a:extLst>
            </a:blip>
            <a:stretch>
              <a:fillRect l="-19507" r="-79400" b="-163867"/>
            </a:stretch>
          </a:blipFill>
        </p:spPr>
      </p:sp>
      <p:sp>
        <p:nvSpPr>
          <p:cNvPr id="7" name="Freeform 7"/>
          <p:cNvSpPr/>
          <p:nvPr/>
        </p:nvSpPr>
        <p:spPr>
          <a:xfrm rot="7993430">
            <a:off x="8392916" y="5295961"/>
            <a:ext cx="4876800" cy="1141984"/>
          </a:xfrm>
          <a:custGeom>
            <a:avLst/>
            <a:gdLst/>
            <a:ahLst/>
            <a:cxnLst/>
            <a:rect l="l" t="t" r="r" b="b"/>
            <a:pathLst>
              <a:path w="7315200" h="1712976">
                <a:moveTo>
                  <a:pt x="0" y="0"/>
                </a:moveTo>
                <a:lnTo>
                  <a:pt x="7315200" y="0"/>
                </a:lnTo>
                <a:lnTo>
                  <a:pt x="7315200" y="1712976"/>
                </a:lnTo>
                <a:lnTo>
                  <a:pt x="0" y="17129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a:off x="-1727487" y="2750706"/>
            <a:ext cx="2518757" cy="2743200"/>
          </a:xfrm>
          <a:custGeom>
            <a:avLst/>
            <a:gdLst/>
            <a:ahLst/>
            <a:cxnLst/>
            <a:rect l="l" t="t" r="r" b="b"/>
            <a:pathLst>
              <a:path w="3778135" h="4114800">
                <a:moveTo>
                  <a:pt x="0" y="0"/>
                </a:moveTo>
                <a:lnTo>
                  <a:pt x="3778135" y="0"/>
                </a:lnTo>
                <a:lnTo>
                  <a:pt x="3778135"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1257318" y="1601690"/>
            <a:ext cx="7958261" cy="1641540"/>
          </a:xfrm>
          <a:prstGeom prst="rect">
            <a:avLst/>
          </a:prstGeom>
        </p:spPr>
        <p:txBody>
          <a:bodyPr wrap="square" lIns="0" tIns="0" rIns="0" bIns="0" rtlCol="0" anchor="t">
            <a:spAutoFit/>
          </a:bodyPr>
          <a:lstStyle/>
          <a:p>
            <a:pPr algn="ctr" defTabSz="609630">
              <a:lnSpc>
                <a:spcPts val="6466"/>
              </a:lnSpc>
            </a:pPr>
            <a:r>
              <a:rPr lang="en-US" sz="5400" b="1" dirty="0">
                <a:solidFill>
                  <a:srgbClr val="121212"/>
                </a:solidFill>
                <a:latin typeface="Calibri"/>
              </a:rPr>
              <a:t>2. MỘT SỐ NHÀ SÁNG CHẾ TIÊU BIỂU TRONG LỊCH SỬ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691433" y="-1967821"/>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2430694" y="-776350"/>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algn="just" defTabSz="609630"/>
            <a:r>
              <a:rPr lang="vi-VN" sz="2933" b="1" dirty="0">
                <a:solidFill>
                  <a:prstClr val="white"/>
                </a:solidFill>
                <a:latin typeface="Calibri" panose="020F0502020204030204" pitchFamily="34" charset="0"/>
                <a:cs typeface="Calibri" panose="020F0502020204030204" pitchFamily="34" charset="0"/>
              </a:rPr>
              <a:t>Quan sát Hình </a:t>
            </a:r>
            <a:r>
              <a:rPr lang="en-US" sz="2933" b="1" dirty="0">
                <a:solidFill>
                  <a:prstClr val="white"/>
                </a:solidFill>
                <a:latin typeface="Calibri" panose="020F0502020204030204" pitchFamily="34" charset="0"/>
                <a:cs typeface="Calibri" panose="020F0502020204030204" pitchFamily="34" charset="0"/>
              </a:rPr>
              <a:t>3, </a:t>
            </a:r>
            <a:r>
              <a:rPr lang="en-US" sz="2933" b="1" dirty="0" err="1">
                <a:solidFill>
                  <a:prstClr val="white"/>
                </a:solidFill>
                <a:latin typeface="Calibri" panose="020F0502020204030204" pitchFamily="34" charset="0"/>
                <a:cs typeface="Calibri" panose="020F0502020204030204" pitchFamily="34" charset="0"/>
              </a:rPr>
              <a:t>ghép</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tên</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nhà</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sáng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chế</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và</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sáng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chế</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của</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họ</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cho</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phù</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hợp</a:t>
            </a:r>
            <a:r>
              <a:rPr lang="en-US" sz="2933" b="1" dirty="0">
                <a:solidFill>
                  <a:prstClr val="white"/>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8E6CCDB8-B487-0958-7590-690AF6D6160E}"/>
              </a:ext>
            </a:extLst>
          </p:cNvPr>
          <p:cNvPicPr>
            <a:picLocks noChangeAspect="1"/>
          </p:cNvPicPr>
          <p:nvPr/>
        </p:nvPicPr>
        <p:blipFill>
          <a:blip r:embed="rId14"/>
          <a:stretch>
            <a:fillRect/>
          </a:stretch>
        </p:blipFill>
        <p:spPr>
          <a:xfrm>
            <a:off x="866956" y="1302610"/>
            <a:ext cx="1565507" cy="1174130"/>
          </a:xfrm>
          <a:prstGeom prst="rect">
            <a:avLst/>
          </a:prstGeom>
        </p:spPr>
      </p:pic>
      <p:pic>
        <p:nvPicPr>
          <p:cNvPr id="1028" name="Picture 4" descr="Karl Benz – “cha đẻ” xe hơi hiện đại, đồng sáng lập thương hiệu  Mercedes-Benz - Lạ vui - Việt Giải Trí">
            <a:extLst>
              <a:ext uri="{FF2B5EF4-FFF2-40B4-BE49-F238E27FC236}">
                <a16:creationId xmlns:a16="http://schemas.microsoft.com/office/drawing/2014/main" id="{808BC223-FADD-792E-BD5A-08D8B35CE00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76505" y="1286795"/>
            <a:ext cx="1674668" cy="1205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exander Graham Bell và đường dây điện thoại đầu tiên trên thế giới | Báo  điện tử An ninh Thủ đô">
            <a:extLst>
              <a:ext uri="{FF2B5EF4-FFF2-40B4-BE49-F238E27FC236}">
                <a16:creationId xmlns:a16="http://schemas.microsoft.com/office/drawing/2014/main" id="{9B428E36-E631-2E3D-D0B7-95F4B2BA1C4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19103"/>
          <a:stretch/>
        </p:blipFill>
        <p:spPr bwMode="auto">
          <a:xfrm>
            <a:off x="6957615" y="1292042"/>
            <a:ext cx="1428744" cy="11952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omas Edison &amp; những phát minh vĩ đại - KhoaHoc.tv">
            <a:extLst>
              <a:ext uri="{FF2B5EF4-FFF2-40B4-BE49-F238E27FC236}">
                <a16:creationId xmlns:a16="http://schemas.microsoft.com/office/drawing/2014/main" id="{B9B49011-989B-9070-915F-ED7A38818A0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3801" r="18589"/>
          <a:stretch/>
        </p:blipFill>
        <p:spPr bwMode="auto">
          <a:xfrm>
            <a:off x="9672652" y="1286795"/>
            <a:ext cx="1449249" cy="12057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209698-9911-97C5-46B4-DBA34FE32642}"/>
              </a:ext>
            </a:extLst>
          </p:cNvPr>
          <p:cNvSpPr txBox="1"/>
          <p:nvPr/>
        </p:nvSpPr>
        <p:spPr>
          <a:xfrm>
            <a:off x="866956" y="2557394"/>
            <a:ext cx="1565507" cy="923330"/>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a) Giêm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Oát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p>
          <a:p>
            <a:r>
              <a:rPr lang="en-US" sz="1800" dirty="0">
                <a:effectLst/>
                <a:latin typeface="Cambria" panose="02040503050406030204" pitchFamily="18" charset="0"/>
                <a:ea typeface="MS Mincho" panose="02020609040205080304" pitchFamily="49" charset="-128"/>
                <a:cs typeface="Times New Roman" panose="02020603050405020304" pitchFamily="18" charset="0"/>
              </a:rPr>
              <a:t>(1736 - 1819)</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19" name="TextBox 18">
            <a:extLst>
              <a:ext uri="{FF2B5EF4-FFF2-40B4-BE49-F238E27FC236}">
                <a16:creationId xmlns:a16="http://schemas.microsoft.com/office/drawing/2014/main" id="{84824B67-BF79-9099-587D-1907B37983E8}"/>
              </a:ext>
            </a:extLst>
          </p:cNvPr>
          <p:cNvSpPr txBox="1"/>
          <p:nvPr/>
        </p:nvSpPr>
        <p:spPr>
          <a:xfrm>
            <a:off x="3985666" y="2539029"/>
            <a:ext cx="1565507" cy="923330"/>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b)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Các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Ben </a:t>
            </a:r>
          </a:p>
          <a:p>
            <a:r>
              <a:rPr lang="en-US" sz="1800" dirty="0">
                <a:effectLst/>
                <a:latin typeface="Cambria" panose="02040503050406030204" pitchFamily="18" charset="0"/>
                <a:ea typeface="MS Mincho" panose="02020609040205080304" pitchFamily="49" charset="-128"/>
                <a:cs typeface="Times New Roman" panose="02020603050405020304" pitchFamily="18" charset="0"/>
              </a:rPr>
              <a:t>(1844 - 1929)</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21" name="TextBox 20">
            <a:extLst>
              <a:ext uri="{FF2B5EF4-FFF2-40B4-BE49-F238E27FC236}">
                <a16:creationId xmlns:a16="http://schemas.microsoft.com/office/drawing/2014/main" id="{55BAE466-5701-E022-706A-3F75BF17D289}"/>
              </a:ext>
            </a:extLst>
          </p:cNvPr>
          <p:cNvSpPr txBox="1"/>
          <p:nvPr/>
        </p:nvSpPr>
        <p:spPr>
          <a:xfrm>
            <a:off x="6894668" y="2515248"/>
            <a:ext cx="1842654" cy="923330"/>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c) A-</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lếch</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xan-đơ</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Gra</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-ham Beo </a:t>
            </a:r>
          </a:p>
          <a:p>
            <a:r>
              <a:rPr lang="en-US" sz="1800" dirty="0">
                <a:effectLst/>
                <a:latin typeface="Cambria" panose="02040503050406030204" pitchFamily="18" charset="0"/>
                <a:ea typeface="MS Mincho" panose="02020609040205080304" pitchFamily="49" charset="-128"/>
                <a:cs typeface="Times New Roman" panose="02020603050405020304" pitchFamily="18" charset="0"/>
              </a:rPr>
              <a:t>(1847 - 1922)</a:t>
            </a:r>
            <a:endParaRPr lang="en-US" dirty="0"/>
          </a:p>
        </p:txBody>
      </p:sp>
      <p:sp>
        <p:nvSpPr>
          <p:cNvPr id="23" name="TextBox 22">
            <a:extLst>
              <a:ext uri="{FF2B5EF4-FFF2-40B4-BE49-F238E27FC236}">
                <a16:creationId xmlns:a16="http://schemas.microsoft.com/office/drawing/2014/main" id="{8F0469D0-8C40-9117-F41E-F6033A9CFD3C}"/>
              </a:ext>
            </a:extLst>
          </p:cNvPr>
          <p:cNvSpPr txBox="1"/>
          <p:nvPr/>
        </p:nvSpPr>
        <p:spPr>
          <a:xfrm>
            <a:off x="9421271" y="2533660"/>
            <a:ext cx="2116977" cy="923330"/>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d)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Tô-mát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Ê-</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xơn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(1847 - 1931)</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pic>
        <p:nvPicPr>
          <p:cNvPr id="1034" name="Picture 10" descr="Lịch sử phát triển của bóng đèn">
            <a:extLst>
              <a:ext uri="{FF2B5EF4-FFF2-40B4-BE49-F238E27FC236}">
                <a16:creationId xmlns:a16="http://schemas.microsoft.com/office/drawing/2014/main" id="{0CE09C3E-3856-AD45-7FD1-DFE93041B8A9}"/>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a:off x="641271" y="4519777"/>
            <a:ext cx="1870108" cy="101883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46A7B29-33DA-82F6-F39A-1547D4C73620}"/>
              </a:ext>
            </a:extLst>
          </p:cNvPr>
          <p:cNvSpPr txBox="1"/>
          <p:nvPr/>
        </p:nvSpPr>
        <p:spPr>
          <a:xfrm>
            <a:off x="597967" y="5578514"/>
            <a:ext cx="2208046" cy="1200329"/>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1)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Bóng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đèn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sợi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đốt</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được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cấp</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bằng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sáng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chế</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năm</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1879</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pic>
        <p:nvPicPr>
          <p:cNvPr id="1036" name="Picture 12" descr="Thiên tài James Watt">
            <a:extLst>
              <a:ext uri="{FF2B5EF4-FFF2-40B4-BE49-F238E27FC236}">
                <a16:creationId xmlns:a16="http://schemas.microsoft.com/office/drawing/2014/main" id="{7C45C790-025A-65E6-9FF4-6BD8AD4881E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10079" y="4378184"/>
            <a:ext cx="1710329" cy="120033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01D2BB2A-44D3-8A2B-CFEF-D16B9235E7A0}"/>
              </a:ext>
            </a:extLst>
          </p:cNvPr>
          <p:cNvSpPr txBox="1"/>
          <p:nvPr/>
        </p:nvSpPr>
        <p:spPr>
          <a:xfrm>
            <a:off x="3691669" y="5585906"/>
            <a:ext cx="2208046" cy="1200329"/>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2)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Động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cơ</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hơi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nước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được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cấp</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bằng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sáng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chế</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năm</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1784</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pic>
        <p:nvPicPr>
          <p:cNvPr id="1038" name="Picture 14" descr="Alexander Graham Bell: Cha đẻ của điện thoại">
            <a:extLst>
              <a:ext uri="{FF2B5EF4-FFF2-40B4-BE49-F238E27FC236}">
                <a16:creationId xmlns:a16="http://schemas.microsoft.com/office/drawing/2014/main" id="{09DEFFEF-729D-FC7D-0F8B-E4F191A90387}"/>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48228" t="391" r="3015" b="2426"/>
          <a:stretch/>
        </p:blipFill>
        <p:spPr bwMode="auto">
          <a:xfrm>
            <a:off x="7031524" y="4321884"/>
            <a:ext cx="1264778" cy="128534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B44011B-C562-4BCB-6973-FC2F6B7F8905}"/>
              </a:ext>
            </a:extLst>
          </p:cNvPr>
          <p:cNvSpPr txBox="1"/>
          <p:nvPr/>
        </p:nvSpPr>
        <p:spPr>
          <a:xfrm>
            <a:off x="6821284" y="5607232"/>
            <a:ext cx="2016430" cy="1200329"/>
          </a:xfrm>
          <a:prstGeom prst="rect">
            <a:avLst/>
          </a:prstGeom>
          <a:noFill/>
        </p:spPr>
        <p:txBody>
          <a:bodyPr wrap="square">
            <a:spAutoFit/>
          </a:bodyPr>
          <a:lstStyle/>
          <a:p>
            <a:r>
              <a:rPr lang="en-US" sz="1800" dirty="0">
                <a:effectLst/>
                <a:latin typeface="Cambria" panose="02040503050406030204" pitchFamily="18" charset="0"/>
                <a:ea typeface="MS Mincho" panose="02020609040205080304" pitchFamily="49" charset="-128"/>
                <a:cs typeface="Times New Roman" panose="02020603050405020304" pitchFamily="18" charset="0"/>
              </a:rPr>
              <a:t>3)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Điện</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thoại</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được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cấp</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bằng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sáng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chế</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năm</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1876</a:t>
            </a:r>
            <a:br>
              <a:rPr lang="en-US" sz="1800" dirty="0">
                <a:effectLst/>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1" name="TextBox 30">
            <a:extLst>
              <a:ext uri="{FF2B5EF4-FFF2-40B4-BE49-F238E27FC236}">
                <a16:creationId xmlns:a16="http://schemas.microsoft.com/office/drawing/2014/main" id="{D88CAAFC-34B2-FCAD-D1E2-6BDFD646E7B4}"/>
              </a:ext>
            </a:extLst>
          </p:cNvPr>
          <p:cNvSpPr txBox="1"/>
          <p:nvPr/>
        </p:nvSpPr>
        <p:spPr>
          <a:xfrm>
            <a:off x="9821091" y="5585906"/>
            <a:ext cx="1743545" cy="1020857"/>
          </a:xfrm>
          <a:prstGeom prst="rect">
            <a:avLst/>
          </a:prstGeom>
          <a:noFill/>
        </p:spPr>
        <p:txBody>
          <a:bodyPr wrap="square">
            <a:spAutoFit/>
          </a:bodyPr>
          <a:lstStyle/>
          <a:p>
            <a:pPr>
              <a:lnSpc>
                <a:spcPct val="115000"/>
              </a:lnSpc>
              <a:spcAft>
                <a:spcPts val="1000"/>
              </a:spcAft>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4) Ô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tô</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được</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cấp</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bằng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sáng</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chế</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năm</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1886</a:t>
            </a:r>
          </a:p>
        </p:txBody>
      </p:sp>
      <p:pic>
        <p:nvPicPr>
          <p:cNvPr id="1040" name="Picture 16" descr="Chiếc Ô Tô Đầu Tiên Trên Thế Giới – Cửa hàng Toyzone">
            <a:extLst>
              <a:ext uri="{FF2B5EF4-FFF2-40B4-BE49-F238E27FC236}">
                <a16:creationId xmlns:a16="http://schemas.microsoft.com/office/drawing/2014/main" id="{90006F32-6F4D-5DFA-E826-BE2201807D0F}"/>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9421271" y="4358708"/>
            <a:ext cx="2143365" cy="11798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06548F30-6210-BCEE-5520-C21F4DDEDCDF}"/>
              </a:ext>
            </a:extLst>
          </p:cNvPr>
          <p:cNvCxnSpPr>
            <a:endCxn id="1036" idx="0"/>
          </p:cNvCxnSpPr>
          <p:nvPr/>
        </p:nvCxnSpPr>
        <p:spPr>
          <a:xfrm>
            <a:off x="1574800" y="3172691"/>
            <a:ext cx="3190444" cy="1205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68DB425-C73C-312E-836A-FFBDDBBE29F7}"/>
              </a:ext>
            </a:extLst>
          </p:cNvPr>
          <p:cNvCxnSpPr>
            <a:cxnSpLocks/>
            <a:endCxn id="1040" idx="0"/>
          </p:cNvCxnSpPr>
          <p:nvPr/>
        </p:nvCxnSpPr>
        <p:spPr>
          <a:xfrm>
            <a:off x="4744961" y="3148622"/>
            <a:ext cx="5747993" cy="12100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2484176-5263-5D15-71AB-F031EAA7A77E}"/>
              </a:ext>
            </a:extLst>
          </p:cNvPr>
          <p:cNvCxnSpPr>
            <a:cxnSpLocks/>
            <a:endCxn id="1038" idx="0"/>
          </p:cNvCxnSpPr>
          <p:nvPr/>
        </p:nvCxnSpPr>
        <p:spPr>
          <a:xfrm flipH="1">
            <a:off x="7663913" y="3370614"/>
            <a:ext cx="8074" cy="951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284F60-4513-B2BC-DB92-D255B7BDF9AB}"/>
              </a:ext>
            </a:extLst>
          </p:cNvPr>
          <p:cNvCxnSpPr>
            <a:cxnSpLocks/>
          </p:cNvCxnSpPr>
          <p:nvPr/>
        </p:nvCxnSpPr>
        <p:spPr>
          <a:xfrm flipH="1">
            <a:off x="1649709" y="3171152"/>
            <a:ext cx="8607019" cy="1365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fade">
                                      <p:cBhvr>
                                        <p:cTn id="33" dur="500"/>
                                        <p:tgtEl>
                                          <p:spTgt spid="10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1034"/>
                                        </p:tgtEl>
                                        <p:attrNameLst>
                                          <p:attrName>style.visibility</p:attrName>
                                        </p:attrNameLst>
                                      </p:cBhvr>
                                      <p:to>
                                        <p:strVal val="visible"/>
                                      </p:to>
                                    </p:set>
                                    <p:animEffect transition="in" filter="fade">
                                      <p:cBhvr>
                                        <p:cTn id="39" dur="500"/>
                                        <p:tgtEl>
                                          <p:spTgt spid="10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1036"/>
                                        </p:tgtEl>
                                        <p:attrNameLst>
                                          <p:attrName>style.visibility</p:attrName>
                                        </p:attrNameLst>
                                      </p:cBhvr>
                                      <p:to>
                                        <p:strVal val="visible"/>
                                      </p:to>
                                    </p:set>
                                    <p:animEffect transition="in" filter="fade">
                                      <p:cBhvr>
                                        <p:cTn id="45" dur="500"/>
                                        <p:tgtEl>
                                          <p:spTgt spid="10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1038"/>
                                        </p:tgtEl>
                                        <p:attrNameLst>
                                          <p:attrName>style.visibility</p:attrName>
                                        </p:attrNameLst>
                                      </p:cBhvr>
                                      <p:to>
                                        <p:strVal val="visible"/>
                                      </p:to>
                                    </p:set>
                                    <p:animEffect transition="in" filter="fade">
                                      <p:cBhvr>
                                        <p:cTn id="51" dur="500"/>
                                        <p:tgtEl>
                                          <p:spTgt spid="10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1040"/>
                                        </p:tgtEl>
                                        <p:attrNameLst>
                                          <p:attrName>style.visibility</p:attrName>
                                        </p:attrNameLst>
                                      </p:cBhvr>
                                      <p:to>
                                        <p:strVal val="visible"/>
                                      </p:to>
                                    </p:set>
                                    <p:animEffect transition="in" filter="fade">
                                      <p:cBhvr>
                                        <p:cTn id="57" dur="500"/>
                                        <p:tgtEl>
                                          <p:spTgt spid="104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up)">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up)">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up)">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1" grpId="0"/>
      <p:bldP spid="23" grpId="0"/>
      <p:bldP spid="25" grpId="0"/>
      <p:bldP spid="27"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2399351" y="-1850564"/>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147929" y="-825499"/>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algn="just" defTabSz="609630"/>
            <a:r>
              <a:rPr lang="vi-VN" sz="2933" b="1" dirty="0">
                <a:solidFill>
                  <a:prstClr val="white"/>
                </a:solidFill>
                <a:latin typeface="Calibri" panose="020F0502020204030204" pitchFamily="34" charset="0"/>
                <a:cs typeface="Calibri" panose="020F0502020204030204" pitchFamily="34" charset="0"/>
              </a:rPr>
              <a:t>Cùng tìm hiểu thông tin về các nhà sáng chế và lịch sử các sáng chế tiêu biểu của họ.</a:t>
            </a:r>
            <a:endParaRPr lang="en-US" sz="2933" b="1" dirty="0">
              <a:solidFill>
                <a:prstClr val="white"/>
              </a:solidFill>
              <a:latin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203146A0-7C34-2416-1056-6857C853031C}"/>
              </a:ext>
            </a:extLst>
          </p:cNvPr>
          <p:cNvSpPr>
            <a:spLocks noChangeArrowheads="1"/>
          </p:cNvSpPr>
          <p:nvPr/>
        </p:nvSpPr>
        <p:spPr bwMode="auto">
          <a:xfrm>
            <a:off x="304800" y="1265733"/>
            <a:ext cx="11502758"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1. Giêm </a:t>
            </a:r>
            <a:r>
              <a:rPr kumimoji="0" lang="en-US"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Oát</a:t>
            </a: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(James Watt)</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Giêm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Oát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sinh</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năm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1736,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mất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năm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1819,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là</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một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nhà</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sáng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chế</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một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kỹ</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sư</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người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Xcốt-len</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(Scotland).</a:t>
            </a:r>
            <a:b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Năm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1763,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ông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bắt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đầu</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thử</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nghiệm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với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mô</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hình</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hơi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nước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đơn</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giản</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khai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t>
            </a:r>
            <a:b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Năm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1765, ý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tưởng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về</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hơi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nước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ra</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đời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này</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tiết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kiệm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được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nhiên</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liệu</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so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với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dạng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khai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giúp</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cho</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hiệu</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suất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làm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việc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của</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tăng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lên</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t>
            </a:r>
            <a:b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Năm</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1784, Giêm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Oát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được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cấp</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bằng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sáng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chế</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cho</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hơi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nước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của</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mình</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t>
            </a:r>
            <a:b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b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cơ</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hơi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nước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do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ông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sáng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chế</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được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sử</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dụng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rộng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rãi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mở</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ra</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thời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đại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máy</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hơi</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nước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và</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tạo</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ra</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một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cuộc</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cách</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mạng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công</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nghiệp</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của</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thế</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en-US"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kỉ</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XIX.</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1027" name="Picture 3" descr="James Watt, Scottish Engineer by Science Photo Library">
            <a:extLst>
              <a:ext uri="{FF2B5EF4-FFF2-40B4-BE49-F238E27FC236}">
                <a16:creationId xmlns:a16="http://schemas.microsoft.com/office/drawing/2014/main" id="{396BA81A-5240-364C-FABE-981A0CB1F58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7323" y="1124273"/>
            <a:ext cx="223710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arn(inVertical)">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2520173" y="-1761539"/>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algn="just" defTabSz="609630"/>
            <a:r>
              <a:rPr lang="vi-VN" sz="2933" b="1" dirty="0">
                <a:solidFill>
                  <a:prstClr val="white"/>
                </a:solidFill>
                <a:latin typeface="Calibri" panose="020F0502020204030204" pitchFamily="34" charset="0"/>
                <a:cs typeface="Calibri" panose="020F0502020204030204" pitchFamily="34" charset="0"/>
              </a:rPr>
              <a:t>Cùng tìm hiểu thông tin về các nhà sáng chế và lịch sử các sáng chế tiêu biểu của họ.</a:t>
            </a:r>
            <a:endParaRPr lang="en-US" sz="2933" b="1" dirty="0">
              <a:solidFill>
                <a:prstClr val="white"/>
              </a:solidFill>
              <a:latin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203146A0-7C34-2416-1056-6857C853031C}"/>
              </a:ext>
            </a:extLst>
          </p:cNvPr>
          <p:cNvSpPr>
            <a:spLocks noChangeArrowheads="1"/>
          </p:cNvSpPr>
          <p:nvPr/>
        </p:nvSpPr>
        <p:spPr bwMode="auto">
          <a:xfrm>
            <a:off x="418056" y="1052047"/>
            <a:ext cx="11502758" cy="563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2. Tô – </a:t>
            </a:r>
            <a:r>
              <a:rPr kumimoji="0" lang="en-US"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mát</a:t>
            </a: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Ê – </a:t>
            </a:r>
            <a:r>
              <a:rPr kumimoji="0" lang="en-US"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đi</a:t>
            </a: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 </a:t>
            </a:r>
            <a:r>
              <a:rPr kumimoji="0" lang="en-US"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xơn</a:t>
            </a: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(Thomas Edison)</a:t>
            </a: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Tô-mát Ê-đi-xơn sinh năm 1847, mất năm 1931,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là nhà phát minh, nhà sáng chế nổi tiếng người Mỹ.</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Tháng 3 năm 1878, ông bắt đầu nghiên cứu về bóng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đèn sợi đốt.</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Sau rất nhiều lần thất bại, ông đã chế tạo thành công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chiếc bóng đèn sợi đốt và nhận được bằng sáng chế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vào năm 1879.</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Bóng đèn điện ra đời giúp con người có thể làm việc và sinh hoạt thuận tiện hơn vào buổi tối, thắp sáng đường phố và nhà máy.</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2050" name="Picture 2" descr="Thomas Edison | Disney Wiki | Fandom">
            <a:extLst>
              <a:ext uri="{FF2B5EF4-FFF2-40B4-BE49-F238E27FC236}">
                <a16:creationId xmlns:a16="http://schemas.microsoft.com/office/drawing/2014/main" id="{ABBF11B9-F2A8-A963-9682-0780DA75A52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96020" y="1321032"/>
            <a:ext cx="3048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3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2374983" y="-1685463"/>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algn="just" defTabSz="609630"/>
            <a:r>
              <a:rPr lang="vi-VN" sz="2933" b="1" dirty="0">
                <a:solidFill>
                  <a:prstClr val="white"/>
                </a:solidFill>
                <a:latin typeface="Calibri" panose="020F0502020204030204" pitchFamily="34" charset="0"/>
                <a:cs typeface="Calibri" panose="020F0502020204030204" pitchFamily="34" charset="0"/>
              </a:rPr>
              <a:t>Cùng tìm hiểu thông tin về các nhà sáng chế và lịch sử các sáng chế tiêu biểu của họ.</a:t>
            </a:r>
            <a:endParaRPr lang="en-US" sz="2933" b="1" dirty="0">
              <a:solidFill>
                <a:prstClr val="white"/>
              </a:solidFill>
              <a:latin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203146A0-7C34-2416-1056-6857C853031C}"/>
              </a:ext>
            </a:extLst>
          </p:cNvPr>
          <p:cNvSpPr>
            <a:spLocks noChangeArrowheads="1"/>
          </p:cNvSpPr>
          <p:nvPr/>
        </p:nvSpPr>
        <p:spPr bwMode="auto">
          <a:xfrm>
            <a:off x="304800" y="1291619"/>
            <a:ext cx="11502758" cy="526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tabLst/>
            </a:pP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3. </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A-lếch-xan-</a:t>
            </a:r>
            <a:r>
              <a:rPr kumimoji="0" lang="vi-VN"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đơ</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a:t>
            </a:r>
            <a:r>
              <a:rPr kumimoji="0" lang="vi-VN"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Gra</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-ham Beo (</a:t>
            </a:r>
            <a:r>
              <a:rPr kumimoji="0" lang="vi-VN"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Alexander</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a:t>
            </a:r>
            <a:r>
              <a:rPr kumimoji="0" lang="vi-VN"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Graham</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a:t>
            </a:r>
            <a:r>
              <a:rPr kumimoji="0" lang="vi-VN"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Bell</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a:t>
            </a:r>
            <a:endPar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A-lếch-xan-</a:t>
            </a:r>
            <a:r>
              <a:rPr kumimoji="0" lang="vi-VN"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đơ</a:t>
            </a: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vi-VN"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Gra</a:t>
            </a: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-ham Beo sinh năm 1847, mất năm 1922,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là một nhà sáng chế người </a:t>
            </a:r>
            <a:r>
              <a:rPr kumimoji="0" lang="vi-VN" altLang="en-US" sz="28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Xcốt</a:t>
            </a: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-len.</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Năm 1874, ông đã chế tạo được một chiếc máy có thể truyền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và tín hiệu điện báo qua một đường dây.</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Năm 1875, ông nghiên cứu và cải tiến chiếc máy này để truyền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tiếng nói của con người</a:t>
            </a:r>
            <a:r>
              <a:rPr lang="en-US" altLang="en-US" sz="2800" dirty="0">
                <a:latin typeface="Cambria" panose="02040503050406030204" pitchFamily="18" charset="0"/>
                <a:ea typeface="Cambria" panose="02040503050406030204" pitchFamily="18" charset="0"/>
              </a:rPr>
              <a:t> </a:t>
            </a: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qua đường dây. Đây chính là nghiên cứu</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khởi đầu về điện thoại.</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1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Năm 1876, ông được cấp bằng sáng chế cho chiếc điện thoại của mình.</a:t>
            </a:r>
            <a:r>
              <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Chiếc điện thoại ra đời giúp thay đổi phương thức liên lạc của con người, giúp con người có thể dễ dàng liên lạc với nhau từ những khoảng cách xa.</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3074" name="Picture 2" descr="Alexander Graham Bell và đường dây điện thoại đầu tiên trên thế giới | Báo  điện tử An ninh Thủ đô">
            <a:extLst>
              <a:ext uri="{FF2B5EF4-FFF2-40B4-BE49-F238E27FC236}">
                <a16:creationId xmlns:a16="http://schemas.microsoft.com/office/drawing/2014/main" id="{198E59B9-8DEF-3A25-7AC1-59EED67BAD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72674" y="1217328"/>
            <a:ext cx="2028941" cy="3043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9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arn(inVertic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2399352" y="-1685465"/>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1"/>
            <a:ext cx="11023600" cy="10922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995016"/>
          </a:xfrm>
          <a:prstGeom prst="rect">
            <a:avLst/>
          </a:prstGeom>
          <a:noFill/>
        </p:spPr>
        <p:txBody>
          <a:bodyPr wrap="square" rtlCol="0">
            <a:spAutoFit/>
          </a:bodyPr>
          <a:lstStyle/>
          <a:p>
            <a:pPr algn="just" defTabSz="609630"/>
            <a:r>
              <a:rPr lang="vi-VN" sz="2933" b="1" dirty="0">
                <a:solidFill>
                  <a:prstClr val="white"/>
                </a:solidFill>
                <a:latin typeface="Calibri" panose="020F0502020204030204" pitchFamily="34" charset="0"/>
                <a:cs typeface="Calibri" panose="020F0502020204030204" pitchFamily="34" charset="0"/>
              </a:rPr>
              <a:t>Cùng tìm hiểu thông tin về các nhà sáng chế và lịch sử các sáng chế tiêu biểu của họ.</a:t>
            </a:r>
            <a:endParaRPr lang="en-US" sz="2933" b="1" dirty="0">
              <a:solidFill>
                <a:prstClr val="white"/>
              </a:solidFill>
              <a:latin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203146A0-7C34-2416-1056-6857C853031C}"/>
              </a:ext>
            </a:extLst>
          </p:cNvPr>
          <p:cNvSpPr>
            <a:spLocks noChangeArrowheads="1"/>
          </p:cNvSpPr>
          <p:nvPr/>
        </p:nvSpPr>
        <p:spPr bwMode="auto">
          <a:xfrm>
            <a:off x="344621" y="1207129"/>
            <a:ext cx="11502758" cy="507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4. </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Các Ben (</a:t>
            </a:r>
            <a:r>
              <a:rPr kumimoji="0" lang="vi-VN"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Karl</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 </a:t>
            </a:r>
            <a:r>
              <a:rPr kumimoji="0" lang="vi-VN" altLang="en-US" sz="2800" b="1" i="0" u="none" strike="noStrike" cap="none" normalizeH="0" baseline="0" dirty="0" err="1">
                <a:ln>
                  <a:noFill/>
                </a:ln>
                <a:solidFill>
                  <a:srgbClr val="FF0000"/>
                </a:solidFill>
                <a:effectLst/>
                <a:latin typeface="Cambria" panose="02040503050406030204" pitchFamily="18" charset="0"/>
                <a:ea typeface="Cambria" panose="02040503050406030204" pitchFamily="18" charset="0"/>
              </a:rPr>
              <a:t>Benz</a:t>
            </a:r>
            <a:r>
              <a:rPr kumimoji="0" lang="vi-VN"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rPr>
              <a:t>)</a:t>
            </a:r>
            <a:endParaRPr kumimoji="0" lang="en-US" altLang="en-US" sz="2800" b="1" i="0" u="none" strike="noStrike" cap="none" normalizeH="0" baseline="0" dirty="0">
              <a:ln>
                <a:noFill/>
              </a:ln>
              <a:solidFill>
                <a:srgbClr val="FF0000"/>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Các Ben sinh năm 1844, mất năm 1929, là một kĩ sư cơ khí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người Đức.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Những năm 1870, Các Ben đã thiết kế được động cơ chạy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bằng xăng. Đây là bộ phận quan trọng cho chiếc ô tô của ông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sau này. Đầu năm 1886, chiếc ô tô của Các Ben đã hoàn thiện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và được cấp bằng sáng chế. </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30000"/>
              </a:lnSpc>
              <a:spcBef>
                <a:spcPct val="0"/>
              </a:spcBef>
              <a:spcAft>
                <a:spcPct val="0"/>
              </a:spcAft>
              <a:buClrTx/>
              <a:buSzTx/>
              <a:tabLst/>
            </a:pPr>
            <a:r>
              <a:rPr kumimoji="0" lang="vi-VN"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Chiếc ô tô này đã mở đầu cho thời kì chế tạo các mẫu ô tô mới, giúp cho việc di chuyển của con người ngày càng trở nên thuận tiện hơn.</a:t>
            </a:r>
            <a:endParaRPr kumimoji="0" lang="en-US" altLang="en-US"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4098" name="Picture 2" descr="Carl Benz - Wikiwand articles">
            <a:extLst>
              <a:ext uri="{FF2B5EF4-FFF2-40B4-BE49-F238E27FC236}">
                <a16:creationId xmlns:a16="http://schemas.microsoft.com/office/drawing/2014/main" id="{AF30D3CB-3A20-34F3-7053-A6A4FE82C9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00473" y="1325215"/>
            <a:ext cx="2338254" cy="275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5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arn(inVertical)">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82996">
            <a:off x="-2553613" y="-1870751"/>
            <a:ext cx="7670735" cy="3701129"/>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6291302">
            <a:off x="7973125" y="-206722"/>
            <a:ext cx="5320255" cy="4109315"/>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xmlns="" r:embed="rId5"/>
                </a:ext>
              </a:extLst>
            </a:blip>
            <a:stretch>
              <a:fillRect l="-4079" t="-2292" r="-48138" b="-88622"/>
            </a:stretch>
          </a:blipFill>
        </p:spPr>
      </p:sp>
      <p:sp>
        <p:nvSpPr>
          <p:cNvPr id="7" name="Freeform 7"/>
          <p:cNvSpPr/>
          <p:nvPr/>
        </p:nvSpPr>
        <p:spPr>
          <a:xfrm>
            <a:off x="8393757" y="-1111259"/>
            <a:ext cx="3560671" cy="27432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989959" y="-863931"/>
            <a:ext cx="2993943" cy="27432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2917013" y="5716255"/>
            <a:ext cx="5553559" cy="4644164"/>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Rectangle: Rounded Corners 10">
            <a:extLst>
              <a:ext uri="{FF2B5EF4-FFF2-40B4-BE49-F238E27FC236}">
                <a16:creationId xmlns:a16="http://schemas.microsoft.com/office/drawing/2014/main" id="{51D8F6D3-F3C2-AE38-086C-84BF6BB160CB}"/>
              </a:ext>
            </a:extLst>
          </p:cNvPr>
          <p:cNvSpPr/>
          <p:nvPr/>
        </p:nvSpPr>
        <p:spPr>
          <a:xfrm>
            <a:off x="304800" y="330200"/>
            <a:ext cx="11582400" cy="6299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endParaRPr lang="en-US" sz="1200">
              <a:solidFill>
                <a:prstClr val="black"/>
              </a:solidFill>
              <a:latin typeface="Calibri"/>
            </a:endParaRPr>
          </a:p>
        </p:txBody>
      </p:sp>
      <p:sp>
        <p:nvSpPr>
          <p:cNvPr id="12" name="Freeform 6">
            <a:extLst>
              <a:ext uri="{FF2B5EF4-FFF2-40B4-BE49-F238E27FC236}">
                <a16:creationId xmlns:a16="http://schemas.microsoft.com/office/drawing/2014/main" id="{125DA35D-28B2-275E-46D9-4A0F2C1F1515}"/>
              </a:ext>
            </a:extLst>
          </p:cNvPr>
          <p:cNvSpPr/>
          <p:nvPr/>
        </p:nvSpPr>
        <p:spPr>
          <a:xfrm>
            <a:off x="457200" y="0"/>
            <a:ext cx="11023600" cy="1585145"/>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TextBox 12">
            <a:extLst>
              <a:ext uri="{FF2B5EF4-FFF2-40B4-BE49-F238E27FC236}">
                <a16:creationId xmlns:a16="http://schemas.microsoft.com/office/drawing/2014/main" id="{80318F15-3235-E61F-DC0C-B60A059A1D43}"/>
              </a:ext>
            </a:extLst>
          </p:cNvPr>
          <p:cNvSpPr txBox="1"/>
          <p:nvPr/>
        </p:nvSpPr>
        <p:spPr>
          <a:xfrm>
            <a:off x="1574800" y="0"/>
            <a:ext cx="9194800" cy="1446358"/>
          </a:xfrm>
          <a:prstGeom prst="rect">
            <a:avLst/>
          </a:prstGeom>
          <a:noFill/>
        </p:spPr>
        <p:txBody>
          <a:bodyPr wrap="square" rtlCol="0">
            <a:spAutoFit/>
          </a:bodyPr>
          <a:lstStyle/>
          <a:p>
            <a:pPr algn="just" defTabSz="609630"/>
            <a:r>
              <a:rPr lang="en-US" sz="2933" b="1" dirty="0" err="1">
                <a:solidFill>
                  <a:prstClr val="white"/>
                </a:solidFill>
                <a:latin typeface="Calibri" panose="020F0502020204030204" pitchFamily="34" charset="0"/>
                <a:cs typeface="Calibri" panose="020F0502020204030204" pitchFamily="34" charset="0"/>
              </a:rPr>
              <a:t>Lựa</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chọn</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các</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sáng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chế</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trong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các</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thông</a:t>
            </a:r>
            <a:r>
              <a:rPr lang="en-US" sz="2933" b="1" dirty="0">
                <a:solidFill>
                  <a:prstClr val="white"/>
                </a:solidFill>
                <a:latin typeface="Calibri" panose="020F0502020204030204" pitchFamily="34" charset="0"/>
                <a:cs typeface="Calibri" panose="020F0502020204030204" pitchFamily="34" charset="0"/>
              </a:rPr>
              <a:t> tin </a:t>
            </a:r>
            <a:r>
              <a:rPr lang="en-US" sz="2933" b="1" dirty="0" err="1">
                <a:solidFill>
                  <a:prstClr val="white"/>
                </a:solidFill>
                <a:latin typeface="Calibri" panose="020F0502020204030204" pitchFamily="34" charset="0"/>
                <a:cs typeface="Calibri" panose="020F0502020204030204" pitchFamily="34" charset="0"/>
              </a:rPr>
              <a:t>trên</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để</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điền</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vào</a:t>
            </a:r>
            <a:r>
              <a:rPr lang="en-US" sz="2933" b="1" dirty="0">
                <a:solidFill>
                  <a:prstClr val="white"/>
                </a:solidFill>
                <a:latin typeface="Calibri" panose="020F0502020204030204" pitchFamily="34" charset="0"/>
                <a:cs typeface="Calibri" panose="020F0502020204030204" pitchFamily="34" charset="0"/>
              </a:rPr>
              <a:t> ô </a:t>
            </a:r>
            <a:r>
              <a:rPr lang="en-US" sz="2933" b="1" dirty="0" err="1">
                <a:solidFill>
                  <a:prstClr val="white"/>
                </a:solidFill>
                <a:latin typeface="Calibri" panose="020F0502020204030204" pitchFamily="34" charset="0"/>
                <a:cs typeface="Calibri" panose="020F0502020204030204" pitchFamily="34" charset="0"/>
              </a:rPr>
              <a:t>trống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tương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ứng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với</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thời</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gian</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cấp</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bằng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sáng</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chế</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theo</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mẫu</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dưới</a:t>
            </a:r>
            <a:r>
              <a:rPr lang="en-US" sz="2933" b="1" dirty="0">
                <a:solidFill>
                  <a:prstClr val="white"/>
                </a:solidFill>
                <a:latin typeface="Calibri" panose="020F0502020204030204" pitchFamily="34" charset="0"/>
                <a:cs typeface="Calibri" panose="020F0502020204030204" pitchFamily="34" charset="0"/>
              </a:rPr>
              <a:t> </a:t>
            </a:r>
            <a:r>
              <a:rPr lang="en-US" sz="2933" b="1" dirty="0" err="1">
                <a:solidFill>
                  <a:prstClr val="white"/>
                </a:solidFill>
                <a:latin typeface="Calibri" panose="020F0502020204030204" pitchFamily="34" charset="0"/>
                <a:cs typeface="Calibri" panose="020F0502020204030204" pitchFamily="34" charset="0"/>
              </a:rPr>
              <a:t>đây</a:t>
            </a:r>
            <a:r>
              <a:rPr lang="en-US" sz="2933" b="1" dirty="0">
                <a:solidFill>
                  <a:prstClr val="white"/>
                </a:solidFill>
                <a:latin typeface="Calibri" panose="020F0502020204030204" pitchFamily="34" charset="0"/>
                <a:cs typeface="Calibri" panose="020F0502020204030204" pitchFamily="34" charset="0"/>
              </a:rPr>
              <a:t>.</a:t>
            </a:r>
          </a:p>
        </p:txBody>
      </p:sp>
      <p:sp>
        <p:nvSpPr>
          <p:cNvPr id="5" name="Arrow: Right 4">
            <a:extLst>
              <a:ext uri="{FF2B5EF4-FFF2-40B4-BE49-F238E27FC236}">
                <a16:creationId xmlns:a16="http://schemas.microsoft.com/office/drawing/2014/main" id="{7804AF0B-FED4-B106-3B12-723985C540DC}"/>
              </a:ext>
            </a:extLst>
          </p:cNvPr>
          <p:cNvSpPr/>
          <p:nvPr/>
        </p:nvSpPr>
        <p:spPr>
          <a:xfrm>
            <a:off x="457200" y="3640347"/>
            <a:ext cx="11430000" cy="423137"/>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E59816A-4105-613D-B537-1ED0453EFB74}"/>
              </a:ext>
            </a:extLst>
          </p:cNvPr>
          <p:cNvSpPr/>
          <p:nvPr/>
        </p:nvSpPr>
        <p:spPr>
          <a:xfrm>
            <a:off x="930320" y="2421453"/>
            <a:ext cx="1846053" cy="69685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 ? ?</a:t>
            </a:r>
          </a:p>
        </p:txBody>
      </p:sp>
      <p:sp>
        <p:nvSpPr>
          <p:cNvPr id="16" name="Rectangle: Rounded Corners 15">
            <a:extLst>
              <a:ext uri="{FF2B5EF4-FFF2-40B4-BE49-F238E27FC236}">
                <a16:creationId xmlns:a16="http://schemas.microsoft.com/office/drawing/2014/main" id="{4552FBF4-78ED-4094-7424-97CDF30B2D74}"/>
              </a:ext>
            </a:extLst>
          </p:cNvPr>
          <p:cNvSpPr/>
          <p:nvPr/>
        </p:nvSpPr>
        <p:spPr>
          <a:xfrm>
            <a:off x="3687897" y="4541444"/>
            <a:ext cx="1846053" cy="69685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 ? ?</a:t>
            </a:r>
          </a:p>
        </p:txBody>
      </p:sp>
      <p:sp>
        <p:nvSpPr>
          <p:cNvPr id="17" name="Rectangle: Rounded Corners 16">
            <a:extLst>
              <a:ext uri="{FF2B5EF4-FFF2-40B4-BE49-F238E27FC236}">
                <a16:creationId xmlns:a16="http://schemas.microsoft.com/office/drawing/2014/main" id="{DEB6C09C-2E8E-5E77-FE0E-C83EE2736547}"/>
              </a:ext>
            </a:extLst>
          </p:cNvPr>
          <p:cNvSpPr/>
          <p:nvPr/>
        </p:nvSpPr>
        <p:spPr>
          <a:xfrm>
            <a:off x="6521236" y="2417255"/>
            <a:ext cx="1846053" cy="69685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 ? ?</a:t>
            </a:r>
          </a:p>
        </p:txBody>
      </p:sp>
      <p:sp>
        <p:nvSpPr>
          <p:cNvPr id="18" name="Rectangle: Rounded Corners 17">
            <a:extLst>
              <a:ext uri="{FF2B5EF4-FFF2-40B4-BE49-F238E27FC236}">
                <a16:creationId xmlns:a16="http://schemas.microsoft.com/office/drawing/2014/main" id="{3ACC699B-B692-D812-7B8D-3DE5987321CE}"/>
              </a:ext>
            </a:extLst>
          </p:cNvPr>
          <p:cNvSpPr/>
          <p:nvPr/>
        </p:nvSpPr>
        <p:spPr>
          <a:xfrm>
            <a:off x="9251065" y="4620890"/>
            <a:ext cx="1846053" cy="696850"/>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 ? ?</a:t>
            </a:r>
          </a:p>
        </p:txBody>
      </p:sp>
      <p:cxnSp>
        <p:nvCxnSpPr>
          <p:cNvPr id="20" name="Straight Connector 19">
            <a:extLst>
              <a:ext uri="{FF2B5EF4-FFF2-40B4-BE49-F238E27FC236}">
                <a16:creationId xmlns:a16="http://schemas.microsoft.com/office/drawing/2014/main" id="{8526E972-E675-D2DE-ED8F-6BA4384517D3}"/>
              </a:ext>
            </a:extLst>
          </p:cNvPr>
          <p:cNvCxnSpPr/>
          <p:nvPr/>
        </p:nvCxnSpPr>
        <p:spPr>
          <a:xfrm>
            <a:off x="1853346" y="3114105"/>
            <a:ext cx="0" cy="1302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8131C51-DA19-40B0-968C-09909C6E5F46}"/>
              </a:ext>
            </a:extLst>
          </p:cNvPr>
          <p:cNvCxnSpPr/>
          <p:nvPr/>
        </p:nvCxnSpPr>
        <p:spPr>
          <a:xfrm>
            <a:off x="4615341" y="3238824"/>
            <a:ext cx="0" cy="1302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BA247F-062E-F696-C193-2366E42A088A}"/>
              </a:ext>
            </a:extLst>
          </p:cNvPr>
          <p:cNvCxnSpPr/>
          <p:nvPr/>
        </p:nvCxnSpPr>
        <p:spPr>
          <a:xfrm>
            <a:off x="7444262" y="3114105"/>
            <a:ext cx="0" cy="13026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E8ADA9-183B-E478-096C-01B24949CDF3}"/>
              </a:ext>
            </a:extLst>
          </p:cNvPr>
          <p:cNvCxnSpPr/>
          <p:nvPr/>
        </p:nvCxnSpPr>
        <p:spPr>
          <a:xfrm>
            <a:off x="10145545" y="3309494"/>
            <a:ext cx="0" cy="1302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19ED707-26AA-BADB-ECD2-770C14BDEC02}"/>
              </a:ext>
            </a:extLst>
          </p:cNvPr>
          <p:cNvSpPr txBox="1"/>
          <p:nvPr/>
        </p:nvSpPr>
        <p:spPr>
          <a:xfrm>
            <a:off x="1281754" y="4469279"/>
            <a:ext cx="1159292" cy="584775"/>
          </a:xfrm>
          <a:prstGeom prst="rect">
            <a:avLst/>
          </a:prstGeom>
          <a:noFill/>
        </p:spPr>
        <p:txBody>
          <a:bodyPr wrap="none" rtlCol="0">
            <a:spAutoFit/>
          </a:bodyPr>
          <a:lstStyle/>
          <a:p>
            <a:r>
              <a:rPr lang="en-US" sz="3200" b="1" dirty="0">
                <a:solidFill>
                  <a:schemeClr val="tx2"/>
                </a:solidFill>
                <a:latin typeface="Cambria" panose="02040503050406030204" pitchFamily="18" charset="0"/>
                <a:ea typeface="Cambria" panose="02040503050406030204" pitchFamily="18" charset="0"/>
              </a:rPr>
              <a:t>1784</a:t>
            </a:r>
          </a:p>
        </p:txBody>
      </p:sp>
      <p:sp>
        <p:nvSpPr>
          <p:cNvPr id="25" name="TextBox 24">
            <a:extLst>
              <a:ext uri="{FF2B5EF4-FFF2-40B4-BE49-F238E27FC236}">
                <a16:creationId xmlns:a16="http://schemas.microsoft.com/office/drawing/2014/main" id="{874F64BF-4341-5505-981A-D62012870555}"/>
              </a:ext>
            </a:extLst>
          </p:cNvPr>
          <p:cNvSpPr txBox="1"/>
          <p:nvPr/>
        </p:nvSpPr>
        <p:spPr>
          <a:xfrm>
            <a:off x="4074471" y="2584170"/>
            <a:ext cx="1159292" cy="584775"/>
          </a:xfrm>
          <a:prstGeom prst="rect">
            <a:avLst/>
          </a:prstGeom>
          <a:noFill/>
        </p:spPr>
        <p:txBody>
          <a:bodyPr wrap="none" rtlCol="0">
            <a:spAutoFit/>
          </a:bodyPr>
          <a:lstStyle/>
          <a:p>
            <a:r>
              <a:rPr lang="en-US" sz="3200" b="1" dirty="0">
                <a:solidFill>
                  <a:schemeClr val="accent2">
                    <a:lumMod val="50000"/>
                  </a:schemeClr>
                </a:solidFill>
                <a:latin typeface="Cambria" panose="02040503050406030204" pitchFamily="18" charset="0"/>
                <a:ea typeface="Cambria" panose="02040503050406030204" pitchFamily="18" charset="0"/>
              </a:rPr>
              <a:t>1876</a:t>
            </a:r>
          </a:p>
        </p:txBody>
      </p:sp>
      <p:sp>
        <p:nvSpPr>
          <p:cNvPr id="26" name="TextBox 25">
            <a:extLst>
              <a:ext uri="{FF2B5EF4-FFF2-40B4-BE49-F238E27FC236}">
                <a16:creationId xmlns:a16="http://schemas.microsoft.com/office/drawing/2014/main" id="{AB7D5534-2428-8031-D8E2-A1F2E68ADDEE}"/>
              </a:ext>
            </a:extLst>
          </p:cNvPr>
          <p:cNvSpPr txBox="1"/>
          <p:nvPr/>
        </p:nvSpPr>
        <p:spPr>
          <a:xfrm>
            <a:off x="6886286" y="4363318"/>
            <a:ext cx="1159292" cy="584775"/>
          </a:xfrm>
          <a:prstGeom prst="rect">
            <a:avLst/>
          </a:prstGeom>
          <a:noFill/>
        </p:spPr>
        <p:txBody>
          <a:bodyPr wrap="none" rtlCol="0">
            <a:spAutoFit/>
          </a:bodyPr>
          <a:lstStyle/>
          <a:p>
            <a:r>
              <a:rPr lang="en-US" sz="3200" b="1" dirty="0">
                <a:solidFill>
                  <a:schemeClr val="accent3">
                    <a:lumMod val="50000"/>
                  </a:schemeClr>
                </a:solidFill>
                <a:latin typeface="Cambria" panose="02040503050406030204" pitchFamily="18" charset="0"/>
                <a:ea typeface="Cambria" panose="02040503050406030204" pitchFamily="18" charset="0"/>
              </a:rPr>
              <a:t>1879</a:t>
            </a:r>
          </a:p>
        </p:txBody>
      </p:sp>
      <p:sp>
        <p:nvSpPr>
          <p:cNvPr id="27" name="TextBox 26">
            <a:extLst>
              <a:ext uri="{FF2B5EF4-FFF2-40B4-BE49-F238E27FC236}">
                <a16:creationId xmlns:a16="http://schemas.microsoft.com/office/drawing/2014/main" id="{A57D1C9C-A569-E887-91B5-940807BD3945}"/>
              </a:ext>
            </a:extLst>
          </p:cNvPr>
          <p:cNvSpPr txBox="1"/>
          <p:nvPr/>
        </p:nvSpPr>
        <p:spPr>
          <a:xfrm>
            <a:off x="9579658" y="2677923"/>
            <a:ext cx="1159292" cy="584775"/>
          </a:xfrm>
          <a:prstGeom prst="rect">
            <a:avLst/>
          </a:prstGeom>
          <a:noFill/>
        </p:spPr>
        <p:txBody>
          <a:bodyPr wrap="none" rtlCol="0">
            <a:spAutoFit/>
          </a:bodyPr>
          <a:lstStyle/>
          <a:p>
            <a:r>
              <a:rPr lang="en-US" sz="3200" b="1" dirty="0">
                <a:solidFill>
                  <a:schemeClr val="tx2"/>
                </a:solidFill>
                <a:latin typeface="Cambria" panose="02040503050406030204" pitchFamily="18" charset="0"/>
                <a:ea typeface="Cambria" panose="02040503050406030204" pitchFamily="18" charset="0"/>
              </a:rPr>
              <a:t>1886</a:t>
            </a:r>
          </a:p>
        </p:txBody>
      </p:sp>
      <p:sp>
        <p:nvSpPr>
          <p:cNvPr id="28" name="Rectangle: Rounded Corners 27">
            <a:extLst>
              <a:ext uri="{FF2B5EF4-FFF2-40B4-BE49-F238E27FC236}">
                <a16:creationId xmlns:a16="http://schemas.microsoft.com/office/drawing/2014/main" id="{F1A2604F-AD12-80E6-1B99-7D2A7017E761}"/>
              </a:ext>
            </a:extLst>
          </p:cNvPr>
          <p:cNvSpPr/>
          <p:nvPr/>
        </p:nvSpPr>
        <p:spPr>
          <a:xfrm>
            <a:off x="941851" y="2213602"/>
            <a:ext cx="1846053" cy="915713"/>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Động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cơ</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hơi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nước</a:t>
            </a:r>
            <a:endParaRPr lang="en-US" sz="2800" b="1" dirty="0">
              <a:solidFill>
                <a:schemeClr val="tx1"/>
              </a:solidFill>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112E9581-152B-0B9F-A486-8F5346910287}"/>
              </a:ext>
            </a:extLst>
          </p:cNvPr>
          <p:cNvSpPr/>
          <p:nvPr/>
        </p:nvSpPr>
        <p:spPr>
          <a:xfrm>
            <a:off x="3685444" y="4596197"/>
            <a:ext cx="1846053" cy="91571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Điện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thoại</a:t>
            </a:r>
            <a:endParaRPr lang="en-US" sz="2800" b="1" dirty="0">
              <a:solidFill>
                <a:schemeClr val="tx1"/>
              </a:solidFill>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13F2DC7D-025D-B3AB-E51E-31CC2FB35BCC}"/>
              </a:ext>
            </a:extLst>
          </p:cNvPr>
          <p:cNvSpPr/>
          <p:nvPr/>
        </p:nvSpPr>
        <p:spPr>
          <a:xfrm>
            <a:off x="6531860" y="2146443"/>
            <a:ext cx="1846053" cy="915713"/>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Bóng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đèn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sợi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đốt</a:t>
            </a:r>
            <a:endParaRPr lang="en-US" sz="2800" b="1" dirty="0">
              <a:solidFill>
                <a:schemeClr val="tx1"/>
              </a:solidFill>
              <a:latin typeface="Cambria" panose="02040503050406030204" pitchFamily="18" charset="0"/>
              <a:ea typeface="Cambria" panose="02040503050406030204" pitchFamily="18" charset="0"/>
            </a:endParaRPr>
          </a:p>
        </p:txBody>
      </p:sp>
      <p:sp>
        <p:nvSpPr>
          <p:cNvPr id="31" name="Rectangle: Rounded Corners 30">
            <a:extLst>
              <a:ext uri="{FF2B5EF4-FFF2-40B4-BE49-F238E27FC236}">
                <a16:creationId xmlns:a16="http://schemas.microsoft.com/office/drawing/2014/main" id="{5757C9BB-AA5C-A1C1-992F-F1ECDF3DE35A}"/>
              </a:ext>
            </a:extLst>
          </p:cNvPr>
          <p:cNvSpPr/>
          <p:nvPr/>
        </p:nvSpPr>
        <p:spPr>
          <a:xfrm>
            <a:off x="9266597" y="4649349"/>
            <a:ext cx="1846053" cy="915713"/>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Ô </a:t>
            </a:r>
            <a:r>
              <a:rPr lang="en-US" sz="2800" b="1" dirty="0" err="1">
                <a:solidFill>
                  <a:schemeClr val="tx1"/>
                </a:solidFill>
                <a:latin typeface="Cambria" panose="02040503050406030204" pitchFamily="18" charset="0"/>
                <a:ea typeface="Cambria" panose="02040503050406030204" pitchFamily="18" charset="0"/>
              </a:rPr>
              <a:t>tô</a:t>
            </a:r>
            <a:endParaRPr lang="en-US" sz="28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31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barn(inVertical)">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16" grpId="0" animBg="1"/>
      <p:bldP spid="17" grpId="0" animBg="1"/>
      <p:bldP spid="18" grpId="0" animBg="1"/>
      <p:bldP spid="24" grpId="0"/>
      <p:bldP spid="25" grpId="0"/>
      <p:bldP spid="26" grpId="0"/>
      <p:bldP spid="27" grpId="0"/>
      <p:bldP spid="28" grpId="0" animBg="1"/>
      <p:bldP spid="29" grpId="0" animBg="1"/>
      <p:bldP spid="30" grpId="0" animBg="1"/>
      <p:bldP spid="3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1020</Words>
  <Application>Microsoft Office PowerPoint</Application>
  <PresentationFormat>Widescreen</PresentationFormat>
  <Paragraphs>94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宋体</vt:lpstr>
      <vt:lpstr>Arial</vt:lpstr>
      <vt:lpstr>Calibri</vt:lpstr>
      <vt:lpstr>Cambria</vt:lpstr>
      <vt:lpstr>MS Mincho</vt:lpstr>
      <vt:lpstr>Times New Roman</vt:lpstr>
      <vt:lpstr>方正大标宋简体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16</cp:revision>
  <dcterms:created xsi:type="dcterms:W3CDTF">2024-07-10T13:32:35Z</dcterms:created>
  <dcterms:modified xsi:type="dcterms:W3CDTF">2024-09-27T05:24:51Z</dcterms:modified>
</cp:coreProperties>
</file>