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26"/>
  </p:notesMasterIdLst>
  <p:sldIdLst>
    <p:sldId id="261" r:id="rId4"/>
    <p:sldId id="257" r:id="rId5"/>
    <p:sldId id="274" r:id="rId6"/>
    <p:sldId id="749" r:id="rId7"/>
    <p:sldId id="772" r:id="rId8"/>
    <p:sldId id="771" r:id="rId9"/>
    <p:sldId id="773" r:id="rId10"/>
    <p:sldId id="759" r:id="rId11"/>
    <p:sldId id="270" r:id="rId12"/>
    <p:sldId id="760" r:id="rId13"/>
    <p:sldId id="761" r:id="rId14"/>
    <p:sldId id="762" r:id="rId15"/>
    <p:sldId id="262" r:id="rId16"/>
    <p:sldId id="763" r:id="rId17"/>
    <p:sldId id="751" r:id="rId18"/>
    <p:sldId id="277" r:id="rId19"/>
    <p:sldId id="756" r:id="rId20"/>
    <p:sldId id="764" r:id="rId21"/>
    <p:sldId id="765" r:id="rId22"/>
    <p:sldId id="766" r:id="rId23"/>
    <p:sldId id="767"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9/17/2024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xmlns=""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86301" y="1733550"/>
            <a:ext cx="6953250" cy="3152778"/>
            <a:chOff x="310800" y="1911332"/>
            <a:chExt cx="5650162" cy="3047187"/>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000000"/>
                  </a:solidFill>
                  <a:latin typeface="Cambria" panose="02040503050406030204" pitchFamily="18" charset="0"/>
                  <a:ea typeface="Cambria" panose="02040503050406030204" pitchFamily="18" charset="0"/>
                  <a:cs typeface="Arial"/>
                  <a:sym typeface="Arial"/>
                </a:rPr>
                <a:t>Đồng</a:t>
              </a:r>
              <a:r>
                <a:rPr lang="en-US" sz="3600" b="1" kern="0" dirty="0">
                  <a:solidFill>
                    <a:srgbClr val="000000"/>
                  </a:solidFill>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ý với ý kiến của Tình</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Tất cả mọi người đều phải có trách nhiệm đền ơn đáp</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nghĩa</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2"/>
              <a:ext cx="1854260" cy="523163"/>
              <a:chOff x="1639601" y="539500"/>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0"/>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5843CD6-AF6D-E96F-6DD0-7C85629F7FA1}"/>
              </a:ext>
            </a:extLst>
          </p:cNvPr>
          <p:cNvPicPr>
            <a:picLocks noChangeAspect="1"/>
          </p:cNvPicPr>
          <p:nvPr/>
        </p:nvPicPr>
        <p:blipFill>
          <a:blip r:embed="rId4"/>
          <a:stretch>
            <a:fillRect/>
          </a:stretch>
        </p:blipFill>
        <p:spPr>
          <a:xfrm>
            <a:off x="385762" y="1933575"/>
            <a:ext cx="4219575" cy="3257550"/>
          </a:xfrm>
          <a:prstGeom prst="rect">
            <a:avLst/>
          </a:prstGeom>
        </p:spPr>
      </p:pic>
    </p:spTree>
    <p:extLst>
      <p:ext uri="{BB962C8B-B14F-4D97-AF65-F5344CB8AC3E}">
        <p14:creationId xmlns:p14="http://schemas.microsoft.com/office/powerpoint/2010/main" val="203001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Nghĩa</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Chúng ta có thể có nhiều cách đền ơn đáp nghĩa khác nhau. Có thể bằng cách học tập chăm chỉ để thành người có ích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42033030-18FE-EAF4-D174-879479978864}"/>
              </a:ext>
            </a:extLst>
          </p:cNvPr>
          <p:cNvPicPr>
            <a:picLocks noChangeAspect="1"/>
          </p:cNvPicPr>
          <p:nvPr/>
        </p:nvPicPr>
        <p:blipFill>
          <a:blip r:embed="rId4"/>
          <a:stretch>
            <a:fillRect/>
          </a:stretch>
        </p:blipFill>
        <p:spPr>
          <a:xfrm>
            <a:off x="1905000" y="1581150"/>
            <a:ext cx="8324850" cy="1905000"/>
          </a:xfrm>
          <a:prstGeom prst="rect">
            <a:avLst/>
          </a:prstGeom>
        </p:spPr>
      </p:pic>
    </p:spTree>
    <p:extLst>
      <p:ext uri="{BB962C8B-B14F-4D97-AF65-F5344CB8AC3E}">
        <p14:creationId xmlns:p14="http://schemas.microsoft.com/office/powerpoint/2010/main" val="126635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Minh</a:t>
              </a: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Không phải chỉ những người nổi tiếng, còn có cả những người đóng góp thầm lặng như: cô lao công, anh chiến sĩ canh gác ở đảo xa,..cũng đang đóng góp thầm lặng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610C9B8-7849-23FB-8F3E-67706D825B79}"/>
              </a:ext>
            </a:extLst>
          </p:cNvPr>
          <p:cNvPicPr>
            <a:picLocks noChangeAspect="1"/>
          </p:cNvPicPr>
          <p:nvPr/>
        </p:nvPicPr>
        <p:blipFill>
          <a:blip r:embed="rId4"/>
          <a:stretch>
            <a:fillRect/>
          </a:stretch>
        </p:blipFill>
        <p:spPr>
          <a:xfrm>
            <a:off x="1752600" y="1633537"/>
            <a:ext cx="8286750" cy="2085975"/>
          </a:xfrm>
          <a:prstGeom prst="rect">
            <a:avLst/>
          </a:prstGeom>
        </p:spPr>
      </p:pic>
    </p:spTree>
    <p:extLst>
      <p:ext uri="{BB962C8B-B14F-4D97-AF65-F5344CB8AC3E}">
        <p14:creationId xmlns:p14="http://schemas.microsoft.com/office/powerpoint/2010/main" val="203738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b="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117596" y="2324775"/>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2905125" y="3219451"/>
            <a:ext cx="5600700" cy="17144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600" kern="0" dirty="0" err="1">
                  <a:solidFill>
                    <a:srgbClr val="000000"/>
                  </a:solidFill>
                  <a:latin typeface="Cambria" panose="02040503050406030204" pitchFamily="18" charset="0"/>
                  <a:ea typeface="Cambria" panose="02040503050406030204" pitchFamily="18" charset="0"/>
                  <a:cs typeface="Arial"/>
                  <a:sym typeface="Arial"/>
                </a:rPr>
                <a:t>Đây</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việc</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làm</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đúng</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8D6C96EE-98D4-F698-15E2-58FE6D779F87}"/>
              </a:ext>
            </a:extLst>
          </p:cNvPr>
          <p:cNvPicPr>
            <a:picLocks noChangeAspect="1"/>
          </p:cNvPicPr>
          <p:nvPr/>
        </p:nvPicPr>
        <p:blipFill>
          <a:blip r:embed="rId4"/>
          <a:stretch>
            <a:fillRect/>
          </a:stretch>
        </p:blipFill>
        <p:spPr>
          <a:xfrm>
            <a:off x="2362199" y="1667917"/>
            <a:ext cx="6594639" cy="1399133"/>
          </a:xfrm>
          <a:prstGeom prst="rect">
            <a:avLst/>
          </a:prstGeom>
        </p:spPr>
      </p:pic>
    </p:spTree>
    <p:extLst>
      <p:ext uri="{BB962C8B-B14F-4D97-AF65-F5344CB8AC3E}">
        <p14:creationId xmlns:p14="http://schemas.microsoft.com/office/powerpoint/2010/main" val="116221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657474"/>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Ngoài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HS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hoạt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khác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nữa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73E50519-E745-38A5-0583-0CCA145FD8DE}"/>
              </a:ext>
            </a:extLst>
          </p:cNvPr>
          <p:cNvPicPr>
            <a:picLocks noChangeAspect="1"/>
          </p:cNvPicPr>
          <p:nvPr/>
        </p:nvPicPr>
        <p:blipFill>
          <a:blip r:embed="rId4"/>
          <a:stretch>
            <a:fillRect/>
          </a:stretch>
        </p:blipFill>
        <p:spPr>
          <a:xfrm>
            <a:off x="2695574" y="1388803"/>
            <a:ext cx="6829425" cy="1928638"/>
          </a:xfrm>
          <a:prstGeom prst="rect">
            <a:avLst/>
          </a:prstGeom>
        </p:spPr>
      </p:pic>
    </p:spTree>
    <p:extLst>
      <p:ext uri="{BB962C8B-B14F-4D97-AF65-F5344CB8AC3E}">
        <p14:creationId xmlns:p14="http://schemas.microsoft.com/office/powerpoint/2010/main" val="5869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58507" y="0"/>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320119" y="1148052"/>
            <a:ext cx="8190428" cy="5414674"/>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851765" y="1677467"/>
            <a:ext cx="4843988" cy="1627083"/>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285776" y="1661261"/>
            <a:ext cx="4961983" cy="1515802"/>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975589" y="3336382"/>
            <a:ext cx="4819147" cy="1751288"/>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352452" y="3345907"/>
            <a:ext cx="4781884" cy="1403514"/>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983460" y="5087670"/>
            <a:ext cx="4856409" cy="1465617"/>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641EB-1F4B-10AA-67A6-77F6B5947EF0}"/>
              </a:ext>
            </a:extLst>
          </p:cNvPr>
          <p:cNvSpPr/>
          <p:nvPr/>
        </p:nvSpPr>
        <p:spPr>
          <a:xfrm>
            <a:off x="2431576" y="1839274"/>
            <a:ext cx="7328848" cy="2196815"/>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0" dirty="0" err="1">
                <a:solidFill>
                  <a:srgbClr val="FF0000"/>
                </a:solidFill>
                <a:effectLst/>
                <a:latin typeface="Times New Roman" panose="02020603050405020304" pitchFamily="18" charset="0"/>
                <a:ea typeface="Calibri" panose="020F0502020204030204" pitchFamily="34" charset="0"/>
              </a:rPr>
              <a:t>Nêu</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những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tấm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gương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dũng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cảm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của</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tuổi</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trẻ</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Việt</a:t>
            </a:r>
            <a:r>
              <a:rPr lang="en-US" sz="3600" kern="100" dirty="0">
                <a:solidFill>
                  <a:srgbClr val="FF0000"/>
                </a:solidFill>
                <a:effectLst/>
                <a:latin typeface="Times New Roman" panose="02020603050405020304" pitchFamily="18" charset="0"/>
                <a:ea typeface="Calibri" panose="020F0502020204030204" pitchFamily="34" charset="0"/>
              </a:rPr>
              <a:t> Nam </a:t>
            </a:r>
            <a:r>
              <a:rPr lang="en-US" sz="3600" kern="100" dirty="0" err="1">
                <a:solidFill>
                  <a:srgbClr val="FF0000"/>
                </a:solidFill>
                <a:effectLst/>
                <a:latin typeface="Times New Roman" panose="02020603050405020304" pitchFamily="18" charset="0"/>
                <a:ea typeface="Calibri" panose="020F0502020204030204" pitchFamily="34" charset="0"/>
              </a:rPr>
              <a:t>trong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xây</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dựng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và</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bảo</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vệ</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tổ</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quốc</a:t>
            </a:r>
            <a:r>
              <a:rPr lang="en-US" sz="3600" kern="1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74280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7CD53-6916-7290-4BDE-A2C197F007EE}"/>
              </a:ext>
            </a:extLst>
          </p:cNvPr>
          <p:cNvPicPr>
            <a:picLocks noChangeAspect="1"/>
          </p:cNvPicPr>
          <p:nvPr/>
        </p:nvPicPr>
        <p:blipFill>
          <a:blip r:embed="rId2"/>
          <a:stretch>
            <a:fillRect/>
          </a:stretch>
        </p:blipFill>
        <p:spPr>
          <a:xfrm>
            <a:off x="5973170" y="323440"/>
            <a:ext cx="4353564" cy="6211120"/>
          </a:xfrm>
          <a:prstGeom prst="rect">
            <a:avLst/>
          </a:prstGeom>
        </p:spPr>
      </p:pic>
      <p:sp>
        <p:nvSpPr>
          <p:cNvPr id="3" name="TextBox 2">
            <a:extLst>
              <a:ext uri="{FF2B5EF4-FFF2-40B4-BE49-F238E27FC236}">
                <a16:creationId xmlns:a16="http://schemas.microsoft.com/office/drawing/2014/main" id="{465C5FBA-9E6F-0035-C85E-3676EA0AA2C0}"/>
              </a:ext>
            </a:extLst>
          </p:cNvPr>
          <p:cNvSpPr txBox="1"/>
          <p:nvPr/>
        </p:nvSpPr>
        <p:spPr>
          <a:xfrm>
            <a:off x="928048" y="631883"/>
            <a:ext cx="4844955" cy="5293757"/>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cs typeface="Times New Roman" panose="02020603050405020304" pitchFamily="18" charset="0"/>
              </a:rPr>
              <a:t> Bá </a:t>
            </a:r>
            <a:r>
              <a:rPr lang="en-US" sz="2600" b="1" dirty="0" err="1">
                <a:solidFill>
                  <a:srgbClr val="FF0000"/>
                </a:solidFill>
                <a:latin typeface="Times New Roman" panose="02020603050405020304" pitchFamily="18" charset="0"/>
                <a:cs typeface="Times New Roman" panose="02020603050405020304" pitchFamily="18" charset="0"/>
              </a:rPr>
              <a:t>Ngọc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0" i="0" dirty="0" err="1">
                <a:solidFill>
                  <a:srgbClr val="333333"/>
                </a:solidFill>
                <a:effectLst/>
                <a:latin typeface="Times New Roman" panose="02020603050405020304" pitchFamily="18" charset="0"/>
                <a:cs typeface="Times New Roman" panose="02020603050405020304" pitchFamily="18" charset="0"/>
              </a:rPr>
              <a:t>khi</a:t>
            </a:r>
            <a:r>
              <a:rPr lang="en-US" sz="2600" b="0" i="0" dirty="0">
                <a:solidFill>
                  <a:srgbClr val="333333"/>
                </a:solidFill>
                <a:effectLst/>
                <a:latin typeface="Times New Roman" panose="02020603050405020304" pitchFamily="18" charset="0"/>
                <a:cs typeface="Times New Roman" panose="02020603050405020304" pitchFamily="18" charset="0"/>
              </a:rPr>
              <a:t> n</a:t>
            </a:r>
            <a:r>
              <a:rPr lang="vi-VN" sz="2600" b="0" i="0" dirty="0">
                <a:solidFill>
                  <a:srgbClr val="333333"/>
                </a:solidFill>
                <a:effectLst/>
                <a:latin typeface="Times New Roman" panose="02020603050405020304" pitchFamily="18" charset="0"/>
                <a:cs typeface="Times New Roman" panose="02020603050405020304" pitchFamily="18" charset="0"/>
              </a:rPr>
              <a:t>ghe tiếng máy bay, Ngọc đã kịp chạy xuống hầm. </a:t>
            </a:r>
            <a:r>
              <a:rPr lang="en-US" sz="2600" b="0" i="0" dirty="0">
                <a:solidFill>
                  <a:srgbClr val="333333"/>
                </a:solidFill>
                <a:effectLst/>
                <a:latin typeface="Times New Roman" panose="02020603050405020304" pitchFamily="18" charset="0"/>
                <a:cs typeface="Times New Roman" panose="02020603050405020304" pitchFamily="18" charset="0"/>
              </a:rPr>
              <a:t>Bom </a:t>
            </a:r>
            <a:r>
              <a:rPr lang="en-US" sz="2600" b="0" i="0" dirty="0" err="1">
                <a:solidFill>
                  <a:srgbClr val="333333"/>
                </a:solidFill>
                <a:effectLst/>
                <a:latin typeface="Times New Roman" panose="02020603050405020304" pitchFamily="18" charset="0"/>
                <a:cs typeface="Times New Roman" panose="02020603050405020304" pitchFamily="18" charset="0"/>
              </a:rPr>
              <a:t>rơi</a:t>
            </a:r>
            <a:r>
              <a:rPr lang="en-US" sz="2600" b="0" i="0" dirty="0">
                <a:solidFill>
                  <a:srgbClr val="333333"/>
                </a:solidFill>
                <a:effectLst/>
                <a:latin typeface="Times New Roman" panose="02020603050405020304" pitchFamily="18" charset="0"/>
                <a:cs typeface="Times New Roman" panose="02020603050405020304" pitchFamily="18" charset="0"/>
              </a:rPr>
              <a:t>, ở</a:t>
            </a:r>
            <a:r>
              <a:rPr lang="vi-VN" sz="2600" b="0" i="0" dirty="0">
                <a:solidFill>
                  <a:srgbClr val="333333"/>
                </a:solidFill>
                <a:effectLst/>
                <a:latin typeface="Times New Roman" panose="02020603050405020304" pitchFamily="18" charset="0"/>
                <a:cs typeface="Times New Roman" panose="02020603050405020304" pitchFamily="18" charset="0"/>
              </a:rPr>
              <a:t> dưới hầm, Ngọc nghe thấy có tiếng khóc to Không chút ngần ngừ, Ngọc nhào lên, chạy </a:t>
            </a:r>
            <a:r>
              <a:rPr lang="en-US" sz="2600" dirty="0" err="1">
                <a:solidFill>
                  <a:srgbClr val="333333"/>
                </a:solidFill>
                <a:latin typeface="Times New Roman" panose="02020603050405020304" pitchFamily="18" charset="0"/>
                <a:cs typeface="Times New Roman" panose="02020603050405020304" pitchFamily="18" charset="0"/>
              </a:rPr>
              <a:t>đến</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cứu</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em</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bé</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Ngọc bò gần tới nơi trú ẩn thì giặc lại thả bom bi và em đã bị một viên bi bắn vào lưng rất hiểm. Cứu được hai em nhỏ rồi, Ngọc mới tái mặt, lả đi. Vết thương quá nặng, Ngọc đã hy sinh vào lúc 2 giờ sáng ngày 5-4-1965 ở bệnh viện.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8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M ĐỒNG – NGƯỜI ANH HÙNG NHỎ TUỔI">
            <a:extLst>
              <a:ext uri="{FF2B5EF4-FFF2-40B4-BE49-F238E27FC236}">
                <a16:creationId xmlns:a16="http://schemas.microsoft.com/office/drawing/2014/main" id="{2B885DFD-D301-BF02-8BD0-856D1034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95" y="354079"/>
            <a:ext cx="4399555" cy="589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F7E5EA-5C41-8482-35EB-A0632A6C818F}"/>
              </a:ext>
            </a:extLst>
          </p:cNvPr>
          <p:cNvSpPr txBox="1"/>
          <p:nvPr/>
        </p:nvSpPr>
        <p:spPr>
          <a:xfrm>
            <a:off x="568657" y="720383"/>
            <a:ext cx="5409062" cy="4893647"/>
          </a:xfrm>
          <a:prstGeom prst="rect">
            <a:avLst/>
          </a:prstGeom>
          <a:noFill/>
        </p:spPr>
        <p:txBody>
          <a:bodyPr wrap="square">
            <a:spAutoFit/>
          </a:bodyPr>
          <a:lstStyle/>
          <a:p>
            <a:pPr algn="just"/>
            <a:r>
              <a:rPr lang="vi-VN" sz="2600" b="1" i="0" dirty="0">
                <a:solidFill>
                  <a:srgbClr val="FF0000"/>
                </a:solidFill>
                <a:effectLst/>
                <a:latin typeface="Times New Roman" panose="02020603050405020304" pitchFamily="18" charset="0"/>
                <a:cs typeface="Times New Roman" panose="02020603050405020304" pitchFamily="18" charset="0"/>
              </a:rPr>
              <a:t>Kim Đồng </a:t>
            </a:r>
            <a:r>
              <a:rPr lang="vi-VN" sz="2600" b="0" i="0" dirty="0">
                <a:effectLst/>
                <a:latin typeface="Times New Roman" panose="02020603050405020304" pitchFamily="18" charset="0"/>
                <a:cs typeface="Times New Roman" panose="02020603050405020304" pitchFamily="18" charset="0"/>
              </a:rPr>
              <a:t>làm nhiệm vụ giao liên, đưa đón</a:t>
            </a:r>
            <a:r>
              <a:rPr lang="en-US" sz="2600" b="0" i="0" dirty="0">
                <a:effectLst/>
                <a:latin typeface="Times New Roman" panose="02020603050405020304" pitchFamily="18" charset="0"/>
                <a:cs typeface="Times New Roman" panose="02020603050405020304" pitchFamily="18" charset="0"/>
              </a:rPr>
              <a:t> </a:t>
            </a:r>
            <a:r>
              <a:rPr lang="en-US" sz="2600" b="0" i="0" dirty="0" err="1">
                <a:effectLst/>
                <a:latin typeface="Times New Roman" panose="02020603050405020304" pitchFamily="18" charset="0"/>
                <a:cs typeface="Times New Roman" panose="02020603050405020304" pitchFamily="18" charset="0"/>
              </a:rPr>
              <a:t>Việt</a:t>
            </a:r>
            <a:r>
              <a:rPr lang="en-US" sz="2600" b="0" i="0" dirty="0">
                <a:effectLst/>
                <a:latin typeface="Times New Roman" panose="02020603050405020304" pitchFamily="18" charset="0"/>
                <a:cs typeface="Times New Roman" panose="02020603050405020304" pitchFamily="18" charset="0"/>
              </a:rPr>
              <a:t> Minh</a:t>
            </a:r>
            <a:r>
              <a:rPr lang="vi-VN" sz="2600" b="0" i="0" dirty="0">
                <a:effectLst/>
                <a:latin typeface="Times New Roman" panose="02020603050405020304" pitchFamily="18" charset="0"/>
                <a:cs typeface="Times New Roman" panose="02020603050405020304" pitchFamily="18" charset="0"/>
              </a:rPr>
              <a:t> và chuyển thư từ. Trong một lần đi liên lạc, khi cán bộ đang có cuộc họp, anh phát hiện 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đang tới nơi cư trú của cán bộ, Kim Đồng đã đánh lạc hướng họ để các bạn của mình đưa bộ đội về căn cứ được an toàn. Kim Đồng chạy qua suối, </a:t>
            </a:r>
            <a:r>
              <a:rPr lang="en-US" sz="2600" b="0" i="0" u="none" strike="noStrike" dirty="0" err="1">
                <a:effectLst/>
                <a:latin typeface="Times New Roman" panose="02020603050405020304" pitchFamily="18" charset="0"/>
                <a:cs typeface="Times New Roman" panose="02020603050405020304" pitchFamily="18" charset="0"/>
              </a:rPr>
              <a:t>quân</a:t>
            </a:r>
            <a:r>
              <a:rPr lang="en-US" sz="2600" b="0" i="0" u="none" strike="noStrike" dirty="0">
                <a:effectLst/>
                <a:latin typeface="Times New Roman" panose="02020603050405020304" pitchFamily="18" charset="0"/>
                <a:cs typeface="Times New Roman" panose="02020603050405020304" pitchFamily="18" charset="0"/>
              </a:rPr>
              <a:t> </a:t>
            </a:r>
            <a:r>
              <a:rPr lang="en-US" sz="2600" b="0" i="0" u="none" strike="noStrike" dirty="0" err="1">
                <a:effectLst/>
                <a:latin typeface="Times New Roman" panose="02020603050405020304" pitchFamily="18" charset="0"/>
                <a:cs typeface="Times New Roman" panose="02020603050405020304" pitchFamily="18" charset="0"/>
              </a:rPr>
              <a:t>Pháp</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theo không kịp liền nổ súng vào anh. Kim Đồng ngã xuống ngay bên bờ </a:t>
            </a:r>
            <a:r>
              <a:rPr lang="en-US" sz="2600" b="0" i="0" dirty="0" err="1">
                <a:effectLst/>
                <a:latin typeface="Times New Roman" panose="02020603050405020304" pitchFamily="18" charset="0"/>
                <a:cs typeface="Times New Roman" panose="02020603050405020304" pitchFamily="18" charset="0"/>
              </a:rPr>
              <a:t>suối</a:t>
            </a:r>
            <a:r>
              <a:rPr lang="en-US" sz="2600" b="0" i="0" dirty="0">
                <a:effectLst/>
                <a:latin typeface="Times New Roman" panose="02020603050405020304" pitchFamily="18" charset="0"/>
                <a:cs typeface="Times New Roman" panose="02020603050405020304" pitchFamily="18" charset="0"/>
              </a:rPr>
              <a:t> Lê Nin </a:t>
            </a:r>
            <a:r>
              <a:rPr lang="vi-VN" sz="2600" b="0" i="0" dirty="0">
                <a:effectLst/>
                <a:latin typeface="Times New Roman" panose="02020603050405020304" pitchFamily="18" charset="0"/>
                <a:cs typeface="Times New Roman" panose="02020603050405020304" pitchFamily="18" charset="0"/>
              </a:rPr>
              <a:t>ở </a:t>
            </a:r>
            <a:r>
              <a:rPr lang="en-US" sz="2600" b="0" i="0" u="none" strike="noStrike" dirty="0">
                <a:effectLst/>
                <a:latin typeface="Times New Roman" panose="02020603050405020304" pitchFamily="18" charset="0"/>
                <a:cs typeface="Times New Roman" panose="02020603050405020304" pitchFamily="18" charset="0"/>
              </a:rPr>
              <a:t>Cao </a:t>
            </a:r>
            <a:r>
              <a:rPr lang="en-US" sz="2600" b="0" i="0" u="none" strike="noStrike" dirty="0" err="1">
                <a:effectLst/>
                <a:latin typeface="Times New Roman" panose="02020603050405020304" pitchFamily="18" charset="0"/>
                <a:cs typeface="Times New Roman" panose="02020603050405020304" pitchFamily="18" charset="0"/>
              </a:rPr>
              <a:t>bằng</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khi anh vừa mới tròn 14 tuổi.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7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11096"/>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842448" y="3766138"/>
            <a:ext cx="3547814" cy="2880765"/>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666</Words>
  <Application>Microsoft Office PowerPoint</Application>
  <PresentationFormat>Widescreen</PresentationFormat>
  <Paragraphs>27</Paragraphs>
  <Slides>22</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#9Slide07 HoneyCream</vt:lpstr>
      <vt:lpstr>Arial</vt:lpstr>
      <vt:lpstr>Arial Unicode MS</vt:lpstr>
      <vt:lpstr>Calibri</vt:lpstr>
      <vt:lpstr>Calibri Light</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52</cp:revision>
  <dcterms:created xsi:type="dcterms:W3CDTF">2024-07-01T04:16:15Z</dcterms:created>
  <dcterms:modified xsi:type="dcterms:W3CDTF">2024-09-17T08:13:41Z</dcterms:modified>
</cp:coreProperties>
</file>