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86" r:id="rId2"/>
    <p:sldId id="2882" r:id="rId3"/>
    <p:sldId id="2855" r:id="rId4"/>
    <p:sldId id="2883" r:id="rId5"/>
    <p:sldId id="2865" r:id="rId6"/>
    <p:sldId id="29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EE52E-C12F-4E19-BBAB-B7BFECAE1AFD}" type="datetimeFigureOut">
              <a:rPr lang="en-US" smtClean="0"/>
              <a:t>5/4/2024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F3614-C681-4BB9-98D9-DD16548ACB2E}" type="slidenum">
              <a:rPr lang="en-US" smtClean="0"/>
              <a:t>‹#›</a:t>
            </a:fld>
            <a:endParaRPr lang="en-US"/>
          </a:p>
        </p:txBody>
      </p:sp>
    </p:spTree>
    <p:extLst>
      <p:ext uri="{BB962C8B-B14F-4D97-AF65-F5344CB8AC3E}">
        <p14:creationId xmlns:p14="http://schemas.microsoft.com/office/powerpoint/2010/main" val="2455015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F0484-0F60-4837-8BE2-4414FF4B5C1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839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5D768-FE41-43FD-AE61-807F5F1E1F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35163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水中的倒影&#10;&#10;描述已自动生成">
            <a:extLst>
              <a:ext uri="{FF2B5EF4-FFF2-40B4-BE49-F238E27FC236}">
                <a16:creationId xmlns:a16="http://schemas.microsoft.com/office/drawing/2014/main" id="{E84C4BCD-A035-47CA-9313-31B95FFE14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819777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海上的夕阳&#10;&#10;中度可信度描述已自动生成">
            <a:extLst>
              <a:ext uri="{FF2B5EF4-FFF2-40B4-BE49-F238E27FC236}">
                <a16:creationId xmlns:a16="http://schemas.microsoft.com/office/drawing/2014/main" id="{E2A482BC-08BF-4E12-B522-C7EE7D3DDD1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008135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4" name="图片 3" descr="背景图案&#10;&#10;描述已自动生成">
            <a:extLst>
              <a:ext uri="{FF2B5EF4-FFF2-40B4-BE49-F238E27FC236}">
                <a16:creationId xmlns:a16="http://schemas.microsoft.com/office/drawing/2014/main" id="{6242BEB6-94BE-421B-8334-6C2D305EEE40}"/>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31697136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7" name="图片 6" descr="背景图案&#10;&#10;描述已自动生成">
            <a:extLst>
              <a:ext uri="{FF2B5EF4-FFF2-40B4-BE49-F238E27FC236}">
                <a16:creationId xmlns:a16="http://schemas.microsoft.com/office/drawing/2014/main" id="{14D5F47C-F3BA-4603-B023-CC774CC4DB7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任意多边形: 形状 5">
            <a:extLst>
              <a:ext uri="{FF2B5EF4-FFF2-40B4-BE49-F238E27FC236}">
                <a16:creationId xmlns:a16="http://schemas.microsoft.com/office/drawing/2014/main" id="{7EB96C71-627A-474C-85FB-036627DAEAD4}"/>
              </a:ext>
            </a:extLst>
          </p:cNvPr>
          <p:cNvSpPr>
            <a:spLocks noGrp="1"/>
          </p:cNvSpPr>
          <p:nvPr>
            <p:ph type="pic" sz="quarter" idx="10"/>
          </p:nvPr>
        </p:nvSpPr>
        <p:spPr>
          <a:xfrm>
            <a:off x="1202778" y="2144753"/>
            <a:ext cx="3216275" cy="2070100"/>
          </a:xfrm>
          <a:custGeom>
            <a:avLst/>
            <a:gdLst>
              <a:gd name="connsiteX0" fmla="*/ 0 w 3216275"/>
              <a:gd name="connsiteY0" fmla="*/ 0 h 2070100"/>
              <a:gd name="connsiteX1" fmla="*/ 3216275 w 3216275"/>
              <a:gd name="connsiteY1" fmla="*/ 0 h 2070100"/>
              <a:gd name="connsiteX2" fmla="*/ 3216275 w 3216275"/>
              <a:gd name="connsiteY2" fmla="*/ 2070100 h 2070100"/>
              <a:gd name="connsiteX3" fmla="*/ 0 w 3216275"/>
              <a:gd name="connsiteY3" fmla="*/ 2070100 h 2070100"/>
            </a:gdLst>
            <a:ahLst/>
            <a:cxnLst>
              <a:cxn ang="0">
                <a:pos x="connsiteX0" y="connsiteY0"/>
              </a:cxn>
              <a:cxn ang="0">
                <a:pos x="connsiteX1" y="connsiteY1"/>
              </a:cxn>
              <a:cxn ang="0">
                <a:pos x="connsiteX2" y="connsiteY2"/>
              </a:cxn>
              <a:cxn ang="0">
                <a:pos x="connsiteX3" y="connsiteY3"/>
              </a:cxn>
            </a:cxnLst>
            <a:rect l="l" t="t" r="r" b="b"/>
            <a:pathLst>
              <a:path w="3216275" h="2070100">
                <a:moveTo>
                  <a:pt x="0" y="0"/>
                </a:moveTo>
                <a:lnTo>
                  <a:pt x="3216275" y="0"/>
                </a:lnTo>
                <a:lnTo>
                  <a:pt x="3216275" y="2070100"/>
                </a:lnTo>
                <a:lnTo>
                  <a:pt x="0" y="20701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765506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pic>
        <p:nvPicPr>
          <p:cNvPr id="4" name="图片 3" descr="背景图案&#10;&#10;描述已自动生成">
            <a:extLst>
              <a:ext uri="{FF2B5EF4-FFF2-40B4-BE49-F238E27FC236}">
                <a16:creationId xmlns:a16="http://schemas.microsoft.com/office/drawing/2014/main" id="{F576439D-3E0F-4C78-B884-63E3B398D8C4}"/>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7522031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9761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678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8" r:id="rId6"/>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7.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7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1F5DCF1-92C2-85D7-FF07-E0BCF975638B}"/>
              </a:ext>
            </a:extLst>
          </p:cNvPr>
          <p:cNvSpPr/>
          <p:nvPr/>
        </p:nvSpPr>
        <p:spPr>
          <a:xfrm>
            <a:off x="864037" y="772998"/>
            <a:ext cx="11010680" cy="5449802"/>
          </a:xfrm>
          <a:prstGeom prst="round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 name="Picture 2">
            <a:extLst>
              <a:ext uri="{FF2B5EF4-FFF2-40B4-BE49-F238E27FC236}">
                <a16:creationId xmlns:a16="http://schemas.microsoft.com/office/drawing/2014/main" id="{67AFFE84-AB8E-2C18-D4F5-F7E35EF22066}"/>
              </a:ext>
            </a:extLst>
          </p:cNvPr>
          <p:cNvPicPr>
            <a:picLocks noChangeAspect="1"/>
          </p:cNvPicPr>
          <p:nvPr/>
        </p:nvPicPr>
        <p:blipFill>
          <a:blip r:embed="rId4"/>
          <a:stretch>
            <a:fillRect/>
          </a:stretch>
        </p:blipFill>
        <p:spPr>
          <a:xfrm>
            <a:off x="4009053" y="1608551"/>
            <a:ext cx="4840644" cy="707197"/>
          </a:xfrm>
          <a:prstGeom prst="rect">
            <a:avLst/>
          </a:prstGeom>
        </p:spPr>
      </p:pic>
      <p:pic>
        <p:nvPicPr>
          <p:cNvPr id="8" name="Picture 7">
            <a:extLst>
              <a:ext uri="{FF2B5EF4-FFF2-40B4-BE49-F238E27FC236}">
                <a16:creationId xmlns:a16="http://schemas.microsoft.com/office/drawing/2014/main" id="{7B6E132F-3288-47C5-9438-B572FE512F66}"/>
              </a:ext>
            </a:extLst>
          </p:cNvPr>
          <p:cNvPicPr>
            <a:picLocks noChangeAspect="1"/>
          </p:cNvPicPr>
          <p:nvPr/>
        </p:nvPicPr>
        <p:blipFill>
          <a:blip r:embed="rId5"/>
          <a:stretch>
            <a:fillRect/>
          </a:stretch>
        </p:blipFill>
        <p:spPr>
          <a:xfrm>
            <a:off x="1734281" y="2450127"/>
            <a:ext cx="9504488" cy="1938696"/>
          </a:xfrm>
          <a:prstGeom prst="rect">
            <a:avLst/>
          </a:prstGeom>
        </p:spPr>
      </p:pic>
      <p:pic>
        <p:nvPicPr>
          <p:cNvPr id="11" name="Picture 10">
            <a:extLst>
              <a:ext uri="{FF2B5EF4-FFF2-40B4-BE49-F238E27FC236}">
                <a16:creationId xmlns:a16="http://schemas.microsoft.com/office/drawing/2014/main" id="{65A2B60D-76E0-AD8E-F448-A6D66BCC3B9F}"/>
              </a:ext>
            </a:extLst>
          </p:cNvPr>
          <p:cNvPicPr>
            <a:picLocks noChangeAspect="1"/>
          </p:cNvPicPr>
          <p:nvPr/>
        </p:nvPicPr>
        <p:blipFill>
          <a:blip r:embed="rId6"/>
          <a:stretch>
            <a:fillRect/>
          </a:stretch>
        </p:blipFill>
        <p:spPr>
          <a:xfrm>
            <a:off x="5292854" y="4523202"/>
            <a:ext cx="2780017" cy="1072989"/>
          </a:xfrm>
          <a:prstGeom prst="rect">
            <a:avLst/>
          </a:prstGeom>
        </p:spPr>
      </p:pic>
    </p:spTree>
    <p:extLst>
      <p:ext uri="{BB962C8B-B14F-4D97-AF65-F5344CB8AC3E}">
        <p14:creationId xmlns:p14="http://schemas.microsoft.com/office/powerpoint/2010/main" val="125789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Cartoon clouds collection">
            <a:extLst>
              <a:ext uri="{FF2B5EF4-FFF2-40B4-BE49-F238E27FC236}">
                <a16:creationId xmlns:a16="http://schemas.microsoft.com/office/drawing/2014/main" id="{3863A9FF-9872-6AE3-661A-7BABF724EC9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5389" t="27536" b="29825"/>
          <a:stretch/>
        </p:blipFill>
        <p:spPr bwMode="auto">
          <a:xfrm>
            <a:off x="5075353" y="1062678"/>
            <a:ext cx="325626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rtoon clouds collection">
            <a:extLst>
              <a:ext uri="{FF2B5EF4-FFF2-40B4-BE49-F238E27FC236}">
                <a16:creationId xmlns:a16="http://schemas.microsoft.com/office/drawing/2014/main" id="{F0EA8416-A7FF-523F-3C77-4312AB5AF77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2960" t="32472" b="36384"/>
          <a:stretch/>
        </p:blipFill>
        <p:spPr bwMode="auto">
          <a:xfrm>
            <a:off x="8521831" y="-53215"/>
            <a:ext cx="3401088" cy="18570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acher talking with her students on white background">
            <a:extLst>
              <a:ext uri="{FF2B5EF4-FFF2-40B4-BE49-F238E27FC236}">
                <a16:creationId xmlns:a16="http://schemas.microsoft.com/office/drawing/2014/main" id="{5D1DE741-21CF-A32E-2999-4673CE1E828B}"/>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6320" b="94981" l="4633" r="96965">
                        <a14:foregroundMark x1="30831" y1="6320" x2="33067" y2="8922"/>
                        <a14:foregroundMark x1="34505" y1="31041" x2="36741" y2="40892"/>
                        <a14:foregroundMark x1="36741" y1="40892" x2="36741" y2="40892"/>
                        <a14:foregroundMark x1="50160" y1="23048" x2="51278" y2="6506"/>
                        <a14:foregroundMark x1="9585" y1="48885" x2="7508" y2="57435"/>
                        <a14:foregroundMark x1="4952" y1="55019" x2="6550" y2="59851"/>
                        <a14:foregroundMark x1="6230" y1="66914" x2="6230" y2="66914"/>
                        <a14:foregroundMark x1="24056" y1="69006" x2="24121" y2="69145"/>
                        <a14:foregroundMark x1="22045" y1="62082" x2="22082" y2="63465"/>
                        <a14:foregroundMark x1="8786" y1="92937" x2="8946" y2="92007"/>
                        <a14:foregroundMark x1="7029" y1="94238" x2="10863" y2="87175"/>
                        <a14:foregroundMark x1="19329" y1="88476" x2="22684" y2="94796"/>
                        <a14:foregroundMark x1="31789" y1="95539" x2="31789" y2="95539"/>
                        <a14:foregroundMark x1="57188" y1="49071" x2="61182" y2="76394"/>
                        <a14:foregroundMark x1="61182" y1="76394" x2="61022" y2="77881"/>
                        <a14:foregroundMark x1="60703" y1="47212" x2="63259" y2="50372"/>
                        <a14:foregroundMark x1="61821" y1="83086" x2="62620" y2="93123"/>
                        <a14:foregroundMark x1="55591" y1="88662" x2="54153" y2="91450"/>
                        <a14:foregroundMark x1="86741" y1="47584" x2="88339" y2="75465"/>
                        <a14:foregroundMark x1="86262" y1="43494" x2="86262" y2="43494"/>
                        <a14:foregroundMark x1="89297" y1="40706" x2="89297" y2="40706"/>
                        <a14:foregroundMark x1="90735" y1="40520" x2="90735" y2="40520"/>
                        <a14:foregroundMark x1="93930" y1="54275" x2="91693" y2="61524"/>
                        <a14:foregroundMark x1="96965" y1="75093" x2="96965" y2="75093"/>
                        <a14:foregroundMark x1="73802" y1="73420" x2="78275" y2="70632"/>
                        <a14:foregroundMark x1="83387" y1="68216" x2="84345" y2="75279"/>
                        <a14:foregroundMark x1="86262" y1="68773" x2="84185" y2="75836"/>
                        <a14:foregroundMark x1="80511" y1="69888" x2="81150" y2="76580"/>
                        <a14:foregroundMark x1="87084" y1="90335" x2="87859" y2="93123"/>
                        <a14:foregroundMark x1="86722" y1="89033" x2="87084" y2="90335"/>
                        <a14:foregroundMark x1="86464" y1="88104" x2="86671" y2="88848"/>
                        <a14:foregroundMark x1="86102" y1="86803" x2="86464" y2="88104"/>
                        <a14:foregroundMark x1="83661" y1="88104" x2="84345" y2="87361"/>
                        <a14:foregroundMark x1="82976" y1="88848" x2="83661" y2="88104"/>
                        <a14:foregroundMark x1="79553" y1="92565" x2="82806" y2="89033"/>
                        <a14:foregroundMark x1="81470" y1="43494" x2="81470" y2="43494"/>
                        <a14:foregroundMark x1="90895" y1="42751" x2="90895" y2="42751"/>
                        <a14:foregroundMark x1="55112" y1="83643" x2="55431" y2="86059"/>
                        <a14:foregroundMark x1="21725" y1="66729" x2="21725" y2="66729"/>
                        <a14:backgroundMark x1="84026" y1="44610" x2="84026" y2="44610"/>
                        <a14:backgroundMark x1="82109" y1="45353" x2="82109" y2="45353"/>
                        <a14:backgroundMark x1="88179" y1="46097" x2="88179" y2="46097"/>
                        <a14:backgroundMark x1="90575" y1="46097" x2="90575" y2="46097"/>
                        <a14:backgroundMark x1="88978" y1="46097" x2="88978" y2="46097"/>
                        <a14:backgroundMark x1="53035" y1="64312" x2="53035" y2="64312"/>
                        <a14:backgroundMark x1="85942" y1="88104" x2="85942" y2="88104"/>
                        <a14:backgroundMark x1="85783" y1="88848" x2="85783" y2="89033"/>
                        <a14:backgroundMark x1="85304" y1="90335" x2="85304" y2="90335"/>
                        <a14:backgroundMark x1="22684" y1="64498" x2="23962" y2="65985"/>
                        <a14:backgroundMark x1="21086" y1="64684" x2="22204" y2="65428"/>
                        <a14:backgroundMark x1="23195" y1="66729" x2="23642" y2="67472"/>
                        <a14:backgroundMark x1="22524" y1="65613" x2="23195" y2="66729"/>
                        <a14:backgroundMark x1="23802" y1="67472" x2="24441" y2="68773"/>
                        <a14:backgroundMark x1="22364" y1="63383" x2="22364" y2="63383"/>
                      </a14:backgroundRemoval>
                    </a14:imgEffect>
                  </a14:imgLayer>
                </a14:imgProps>
              </a:ext>
              <a:ext uri="{28A0092B-C50C-407E-A947-70E740481C1C}">
                <a14:useLocalDpi xmlns:a14="http://schemas.microsoft.com/office/drawing/2010/main" val="0"/>
              </a:ext>
            </a:extLst>
          </a:blip>
          <a:srcRect/>
          <a:stretch>
            <a:fillRect/>
          </a:stretch>
        </p:blipFill>
        <p:spPr bwMode="auto">
          <a:xfrm>
            <a:off x="206738" y="2573920"/>
            <a:ext cx="5167902" cy="44414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a Mai Ngay Tet Viet Nam">
            <a:extLst>
              <a:ext uri="{FF2B5EF4-FFF2-40B4-BE49-F238E27FC236}">
                <a16:creationId xmlns:a16="http://schemas.microsoft.com/office/drawing/2014/main" id="{57A7B633-C8E4-9F0A-43FF-F2B150FA93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350" y="-89606"/>
            <a:ext cx="5962650" cy="4663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C67D3240-7ADF-D031-6074-4504EDEFFB3A}"/>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10000"/>
                    </a14:imgEffect>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21208387">
            <a:off x="5430116" y="3450894"/>
            <a:ext cx="6780738" cy="4131730"/>
          </a:xfrm>
          <a:prstGeom prst="rect">
            <a:avLst/>
          </a:prstGeom>
        </p:spPr>
      </p:pic>
      <p:pic>
        <p:nvPicPr>
          <p:cNvPr id="5" name="Picture 4">
            <a:extLst>
              <a:ext uri="{FF2B5EF4-FFF2-40B4-BE49-F238E27FC236}">
                <a16:creationId xmlns:a16="http://schemas.microsoft.com/office/drawing/2014/main" id="{1E687BD5-F190-D140-D637-B4C3E2A27131}"/>
              </a:ext>
            </a:extLst>
          </p:cNvPr>
          <p:cNvPicPr>
            <a:picLocks noChangeAspect="1"/>
          </p:cNvPicPr>
          <p:nvPr/>
        </p:nvPicPr>
        <p:blipFill>
          <a:blip r:embed="rId9"/>
          <a:stretch>
            <a:fillRect/>
          </a:stretch>
        </p:blipFill>
        <p:spPr>
          <a:xfrm>
            <a:off x="3637578" y="1163485"/>
            <a:ext cx="4840644" cy="2054530"/>
          </a:xfrm>
          <a:prstGeom prst="rect">
            <a:avLst/>
          </a:prstGeom>
        </p:spPr>
      </p:pic>
    </p:spTree>
    <p:extLst>
      <p:ext uri="{BB962C8B-B14F-4D97-AF65-F5344CB8AC3E}">
        <p14:creationId xmlns:p14="http://schemas.microsoft.com/office/powerpoint/2010/main" val="6651323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additive="base">
                                        <p:cTn id="11" dur="500" fill="hold"/>
                                        <p:tgtEl>
                                          <p:spTgt spid="1032"/>
                                        </p:tgtEl>
                                        <p:attrNameLst>
                                          <p:attrName>ppt_x</p:attrName>
                                        </p:attrNameLst>
                                      </p:cBhvr>
                                      <p:tavLst>
                                        <p:tav tm="0">
                                          <p:val>
                                            <p:strVal val="0-#ppt_w/2"/>
                                          </p:val>
                                        </p:tav>
                                        <p:tav tm="100000">
                                          <p:val>
                                            <p:strVal val="#ppt_x"/>
                                          </p:val>
                                        </p:tav>
                                      </p:tavLst>
                                    </p:anim>
                                    <p:anim calcmode="lin" valueType="num">
                                      <p:cBhvr additive="base">
                                        <p:cTn id="12"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546652" y="247650"/>
            <a:ext cx="11072191" cy="6381750"/>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 name="Rectangle 7">
            <a:extLst>
              <a:ext uri="{FF2B5EF4-FFF2-40B4-BE49-F238E27FC236}">
                <a16:creationId xmlns:a16="http://schemas.microsoft.com/office/drawing/2014/main" id="{2660D964-7267-4235-B924-D80A18583158}"/>
              </a:ext>
            </a:extLst>
          </p:cNvPr>
          <p:cNvSpPr/>
          <p:nvPr/>
        </p:nvSpPr>
        <p:spPr>
          <a:xfrm>
            <a:off x="1292733" y="434404"/>
            <a:ext cx="9377934" cy="1077218"/>
          </a:xfrm>
          <a:prstGeom prst="rect">
            <a:avLst/>
          </a:prstGeom>
        </p:spPr>
        <p:txBody>
          <a:bodyPr wrap="square">
            <a:spAutoFit/>
          </a:bodyPr>
          <a:lstStyle/>
          <a:p>
            <a:pPr lvl="0" algn="just" defTabSz="911744">
              <a:spcBef>
                <a:spcPts val="600"/>
              </a:spcBef>
              <a:spcAft>
                <a:spcPts val="600"/>
              </a:spcAft>
              <a:defRPr/>
            </a:pP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1</a:t>
            </a:r>
            <a:r>
              <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Buổi chiều, các bạn đang trên đường đi học về. Mỗi bạn đang đi về phương nào? Vì sao em biết?</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70FA480-ECBA-EA5D-957F-B4E6B544FC64}"/>
              </a:ext>
            </a:extLst>
          </p:cNvPr>
          <p:cNvPicPr>
            <a:picLocks noChangeAspect="1"/>
          </p:cNvPicPr>
          <p:nvPr/>
        </p:nvPicPr>
        <p:blipFill>
          <a:blip r:embed="rId2"/>
          <a:stretch>
            <a:fillRect/>
          </a:stretch>
        </p:blipFill>
        <p:spPr>
          <a:xfrm>
            <a:off x="2090737" y="1614487"/>
            <a:ext cx="8796338" cy="3083971"/>
          </a:xfrm>
          <a:prstGeom prst="rect">
            <a:avLst/>
          </a:prstGeom>
        </p:spPr>
      </p:pic>
      <p:sp>
        <p:nvSpPr>
          <p:cNvPr id="5" name="TextBox 4">
            <a:extLst>
              <a:ext uri="{FF2B5EF4-FFF2-40B4-BE49-F238E27FC236}">
                <a16:creationId xmlns:a16="http://schemas.microsoft.com/office/drawing/2014/main" id="{61D131D3-DCEA-1614-CFAF-41D896C5F985}"/>
              </a:ext>
            </a:extLst>
          </p:cNvPr>
          <p:cNvSpPr txBox="1"/>
          <p:nvPr/>
        </p:nvSpPr>
        <p:spPr>
          <a:xfrm>
            <a:off x="2002661" y="5282744"/>
            <a:ext cx="9417813" cy="612934"/>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lvl="0" algn="ctr">
              <a:defRPr/>
            </a:pPr>
            <a:r>
              <a:rPr lang="vi-VN" sz="3600" b="1" dirty="0">
                <a:solidFill>
                  <a:prstClr val="black"/>
                </a:solidFill>
                <a:latin typeface="Calibri" panose="020F0502020204030204" pitchFamily="34" charset="0"/>
                <a:cs typeface="Calibri" panose="020F0502020204030204" pitchFamily="34" charset="0"/>
              </a:rPr>
              <a:t>Buổi chiều, Mặt trời sắp lặn ở phương nào?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DB9B6AA-A860-2318-B262-7BEE16DC02CA}"/>
              </a:ext>
            </a:extLst>
          </p:cNvPr>
          <p:cNvSpPr txBox="1"/>
          <p:nvPr/>
        </p:nvSpPr>
        <p:spPr>
          <a:xfrm>
            <a:off x="5086350" y="5915025"/>
            <a:ext cx="3000375" cy="646331"/>
          </a:xfrm>
          <a:prstGeom prst="rect">
            <a:avLst/>
          </a:prstGeom>
          <a:noFill/>
        </p:spPr>
        <p:txBody>
          <a:bodyPr wrap="square" rtlCol="0">
            <a:spAutoFit/>
          </a:bodyPr>
          <a:lstStyle/>
          <a:p>
            <a:r>
              <a:rPr lang="en-US" sz="3600" b="1" dirty="0" err="1">
                <a:solidFill>
                  <a:srgbClr val="FF0000"/>
                </a:solidFill>
                <a:latin typeface="Calibri" panose="020F0502020204030204" pitchFamily="34" charset="0"/>
                <a:cs typeface="Calibri" panose="020F0502020204030204" pitchFamily="34" charset="0"/>
              </a:rPr>
              <a:t>Phương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Tây</a:t>
            </a:r>
            <a:endParaRPr lang="en-US" sz="3600" b="1" dirty="0">
              <a:solidFill>
                <a:srgbClr val="FF0000"/>
              </a:solidFill>
              <a:latin typeface="Calibri" panose="020F0502020204030204" pitchFamily="34" charset="0"/>
              <a:cs typeface="Calibri" panose="020F0502020204030204" pitchFamily="34" charset="0"/>
            </a:endParaRPr>
          </a:p>
        </p:txBody>
      </p:sp>
      <p:sp>
        <p:nvSpPr>
          <p:cNvPr id="9" name="矩形: 圆角 6">
            <a:extLst>
              <a:ext uri="{FF2B5EF4-FFF2-40B4-BE49-F238E27FC236}">
                <a16:creationId xmlns:a16="http://schemas.microsoft.com/office/drawing/2014/main" id="{E663C681-DE37-E40C-3C84-458070636D0F}"/>
              </a:ext>
            </a:extLst>
          </p:cNvPr>
          <p:cNvSpPr/>
          <p:nvPr/>
        </p:nvSpPr>
        <p:spPr>
          <a:xfrm>
            <a:off x="1717675" y="3981749"/>
            <a:ext cx="4702175" cy="1095075"/>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400" b="1" dirty="0">
                <a:solidFill>
                  <a:srgbClr val="FF0000"/>
                </a:solidFill>
                <a:latin typeface="Cambria" panose="02040503050406030204" pitchFamily="18" charset="0"/>
                <a:ea typeface="Cambria" panose="02040503050406030204" pitchFamily="18" charset="0"/>
              </a:rPr>
              <a:t>Bạn </a:t>
            </a:r>
            <a:r>
              <a:rPr lang="en-US" altLang="zh-CN" sz="2400" b="1" dirty="0" err="1">
                <a:solidFill>
                  <a:srgbClr val="FF0000"/>
                </a:solidFill>
                <a:latin typeface="Cambria" panose="02040503050406030204" pitchFamily="18" charset="0"/>
                <a:ea typeface="Cambria" panose="02040503050406030204" pitchFamily="18" charset="0"/>
              </a:rPr>
              <a:t>nam</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đi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ngược</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chiều</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với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hướng</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mặt</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trời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lặn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nên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bạn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đang</a:t>
            </a:r>
            <a:r>
              <a:rPr lang="en-US" altLang="zh-CN" sz="2400" b="1" dirty="0">
                <a:solidFill>
                  <a:srgbClr val="FF0000"/>
                </a:solidFill>
                <a:latin typeface="Cambria" panose="02040503050406030204" pitchFamily="18" charset="0"/>
                <a:ea typeface="Cambria" panose="02040503050406030204" pitchFamily="18" charset="0"/>
              </a:rPr>
              <a:t> </a:t>
            </a:r>
            <a:r>
              <a:rPr lang="vi-VN" altLang="zh-CN" sz="2400" b="1" dirty="0">
                <a:solidFill>
                  <a:srgbClr val="FF0000"/>
                </a:solidFill>
                <a:latin typeface="Cambria" panose="02040503050406030204" pitchFamily="18" charset="0"/>
                <a:ea typeface="Cambria" panose="02040503050406030204" pitchFamily="18" charset="0"/>
              </a:rPr>
              <a:t>đi về </a:t>
            </a:r>
            <a:r>
              <a:rPr lang="en-US" altLang="zh-CN" sz="2400" b="1" dirty="0" err="1">
                <a:solidFill>
                  <a:srgbClr val="FF0000"/>
                </a:solidFill>
                <a:latin typeface="Cambria" panose="02040503050406030204" pitchFamily="18" charset="0"/>
                <a:ea typeface="Cambria" panose="02040503050406030204" pitchFamily="18" charset="0"/>
              </a:rPr>
              <a:t>phương</a:t>
            </a:r>
            <a:r>
              <a:rPr lang="vi-VN" altLang="zh-CN" sz="2400" b="1" dirty="0">
                <a:solidFill>
                  <a:srgbClr val="FF0000"/>
                </a:solidFill>
                <a:latin typeface="Cambria" panose="02040503050406030204" pitchFamily="18" charset="0"/>
                <a:ea typeface="Cambria" panose="02040503050406030204" pitchFamily="18" charset="0"/>
              </a:rPr>
              <a:t> Đông.</a:t>
            </a:r>
            <a:endParaRPr lang="zh-CN" altLang="en-US" sz="2400" b="1" dirty="0">
              <a:solidFill>
                <a:srgbClr val="FF0000"/>
              </a:solidFill>
              <a:latin typeface="Cambria" panose="02040503050406030204" pitchFamily="18" charset="0"/>
            </a:endParaRPr>
          </a:p>
        </p:txBody>
      </p:sp>
      <p:sp>
        <p:nvSpPr>
          <p:cNvPr id="10" name="矩形: 圆角 6">
            <a:extLst>
              <a:ext uri="{FF2B5EF4-FFF2-40B4-BE49-F238E27FC236}">
                <a16:creationId xmlns:a16="http://schemas.microsoft.com/office/drawing/2014/main" id="{2BB999C4-A368-736C-4C13-60020E5C8937}"/>
              </a:ext>
            </a:extLst>
          </p:cNvPr>
          <p:cNvSpPr/>
          <p:nvPr/>
        </p:nvSpPr>
        <p:spPr>
          <a:xfrm>
            <a:off x="6527800" y="3962699"/>
            <a:ext cx="4702175" cy="1095075"/>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400" b="1" dirty="0">
                <a:solidFill>
                  <a:srgbClr val="FF0000"/>
                </a:solidFill>
                <a:latin typeface="Cambria" panose="02040503050406030204" pitchFamily="18" charset="0"/>
                <a:ea typeface="Cambria" panose="02040503050406030204" pitchFamily="18" charset="0"/>
              </a:rPr>
              <a:t>Bạn </a:t>
            </a:r>
            <a:r>
              <a:rPr lang="en-US" altLang="zh-CN" sz="2400" b="1" dirty="0" err="1">
                <a:solidFill>
                  <a:srgbClr val="FF0000"/>
                </a:solidFill>
                <a:latin typeface="Cambria" panose="02040503050406030204" pitchFamily="18" charset="0"/>
                <a:ea typeface="Cambria" panose="02040503050406030204" pitchFamily="18" charset="0"/>
              </a:rPr>
              <a:t>nữ</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đi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cùng</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chiều</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với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hướng</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mặt</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trời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lặn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nên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bạn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đang</a:t>
            </a:r>
            <a:r>
              <a:rPr lang="en-US" altLang="zh-CN" sz="2400" b="1" dirty="0">
                <a:solidFill>
                  <a:srgbClr val="FF0000"/>
                </a:solidFill>
                <a:latin typeface="Cambria" panose="02040503050406030204" pitchFamily="18" charset="0"/>
                <a:ea typeface="Cambria" panose="02040503050406030204" pitchFamily="18" charset="0"/>
              </a:rPr>
              <a:t> </a:t>
            </a:r>
            <a:r>
              <a:rPr lang="vi-VN" altLang="zh-CN" sz="2400" b="1" dirty="0">
                <a:solidFill>
                  <a:srgbClr val="FF0000"/>
                </a:solidFill>
                <a:latin typeface="Cambria" panose="02040503050406030204" pitchFamily="18" charset="0"/>
                <a:ea typeface="Cambria" panose="02040503050406030204" pitchFamily="18" charset="0"/>
              </a:rPr>
              <a:t>đi về </a:t>
            </a:r>
            <a:r>
              <a:rPr lang="en-US" altLang="zh-CN" sz="2400" b="1" dirty="0" err="1">
                <a:solidFill>
                  <a:srgbClr val="FF0000"/>
                </a:solidFill>
                <a:latin typeface="Cambria" panose="02040503050406030204" pitchFamily="18" charset="0"/>
                <a:ea typeface="Cambria" panose="02040503050406030204" pitchFamily="18" charset="0"/>
              </a:rPr>
              <a:t>phương</a:t>
            </a:r>
            <a:r>
              <a:rPr lang="vi-VN"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Tây</a:t>
            </a:r>
            <a:endParaRPr lang="zh-CN" altLang="en-US" sz="2400" b="1" dirty="0">
              <a:solidFill>
                <a:srgbClr val="FF0000"/>
              </a:solidFill>
              <a:latin typeface="Cambria" panose="02040503050406030204" pitchFamily="18" charset="0"/>
            </a:endParaRPr>
          </a:p>
        </p:txBody>
      </p:sp>
    </p:spTree>
    <p:extLst>
      <p:ext uri="{BB962C8B-B14F-4D97-AF65-F5344CB8AC3E}">
        <p14:creationId xmlns:p14="http://schemas.microsoft.com/office/powerpoint/2010/main" val="2545455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546652" y="247650"/>
            <a:ext cx="11072191" cy="6381750"/>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 name="Rectangle 7">
            <a:extLst>
              <a:ext uri="{FF2B5EF4-FFF2-40B4-BE49-F238E27FC236}">
                <a16:creationId xmlns:a16="http://schemas.microsoft.com/office/drawing/2014/main" id="{2660D964-7267-4235-B924-D80A18583158}"/>
              </a:ext>
            </a:extLst>
          </p:cNvPr>
          <p:cNvSpPr/>
          <p:nvPr/>
        </p:nvSpPr>
        <p:spPr>
          <a:xfrm>
            <a:off x="1292733" y="434404"/>
            <a:ext cx="9377934" cy="1077218"/>
          </a:xfrm>
          <a:prstGeom prst="rect">
            <a:avLst/>
          </a:prstGeom>
        </p:spPr>
        <p:txBody>
          <a:bodyPr wrap="square">
            <a:spAutoFit/>
          </a:bodyPr>
          <a:lstStyle/>
          <a:p>
            <a:pPr lvl="0" algn="just" defTabSz="911744">
              <a:spcBef>
                <a:spcPts val="600"/>
              </a:spcBef>
              <a:spcAft>
                <a:spcPts val="600"/>
              </a:spcAft>
              <a:defRPr/>
            </a:pP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Viết một bức thư cho bạn ở nơi xa, kể về nơi em sống theo một trong hai cách gợi ý sau:</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C04578C-0A45-8DBF-876A-650F682D1BD3}"/>
              </a:ext>
            </a:extLst>
          </p:cNvPr>
          <p:cNvPicPr>
            <a:picLocks noChangeAspect="1"/>
          </p:cNvPicPr>
          <p:nvPr/>
        </p:nvPicPr>
        <p:blipFill>
          <a:blip r:embed="rId2"/>
          <a:stretch>
            <a:fillRect/>
          </a:stretch>
        </p:blipFill>
        <p:spPr>
          <a:xfrm>
            <a:off x="1580528" y="1771649"/>
            <a:ext cx="9187818" cy="3803241"/>
          </a:xfrm>
          <a:prstGeom prst="rect">
            <a:avLst/>
          </a:prstGeom>
        </p:spPr>
      </p:pic>
    </p:spTree>
    <p:extLst>
      <p:ext uri="{BB962C8B-B14F-4D97-AF65-F5344CB8AC3E}">
        <p14:creationId xmlns:p14="http://schemas.microsoft.com/office/powerpoint/2010/main" val="34930325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7C9F77-DE8F-DFD8-35E5-9F523B6FB05D}"/>
              </a:ext>
            </a:extLst>
          </p:cNvPr>
          <p:cNvPicPr>
            <a:picLocks noChangeAspect="1"/>
          </p:cNvPicPr>
          <p:nvPr/>
        </p:nvPicPr>
        <p:blipFill>
          <a:blip r:embed="rId2"/>
          <a:stretch>
            <a:fillRect/>
          </a:stretch>
        </p:blipFill>
        <p:spPr>
          <a:xfrm>
            <a:off x="4550410" y="0"/>
            <a:ext cx="2932522" cy="1953525"/>
          </a:xfrm>
          <a:prstGeom prst="rect">
            <a:avLst/>
          </a:prstGeom>
        </p:spPr>
      </p:pic>
      <p:sp>
        <p:nvSpPr>
          <p:cNvPr id="5" name="矩形: 圆角 6">
            <a:extLst>
              <a:ext uri="{FF2B5EF4-FFF2-40B4-BE49-F238E27FC236}">
                <a16:creationId xmlns:a16="http://schemas.microsoft.com/office/drawing/2014/main" id="{C32B460D-1292-AAB3-74E0-75B6E55825BF}"/>
              </a:ext>
            </a:extLst>
          </p:cNvPr>
          <p:cNvSpPr/>
          <p:nvPr/>
        </p:nvSpPr>
        <p:spPr>
          <a:xfrm>
            <a:off x="466725" y="1962150"/>
            <a:ext cx="10839450" cy="4324349"/>
          </a:xfrm>
          <a:prstGeom prst="roundRect">
            <a:avLst>
              <a:gd name="adj" fmla="val 25110"/>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r>
              <a:rPr lang="vi-VN" altLang="zh-CN" sz="3200" b="1" dirty="0">
                <a:solidFill>
                  <a:srgbClr val="002060"/>
                </a:solidFill>
                <a:latin typeface="Cambria" panose="02040503050406030204" pitchFamily="18" charset="0"/>
                <a:ea typeface="Cambria" panose="02040503050406030204" pitchFamily="18" charset="0"/>
              </a:rPr>
              <a:t>Em sống ở nông thôn. Nơi đây là một vùng quê thanh bình với không khí trong lành. Những cánh đồng thẳng cánh cò bay. Những ngôi làng chìm trong bình yên. Xa xa là những dãy núi cao san sát, những ngọn đồi thoải nấp sau lùm cây. Có một con sông uốn lượn chảy qua cánh đồng. Những đêm trăng sáng, mặt sông óng ánh như tấm lụa. Em yêu quê hương của mình rất nhiều.</a:t>
            </a:r>
            <a:endParaRPr lang="zh-CN" altLang="en-US" sz="32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20372377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Vietnamese boy and girl in traditional costume&quot; Sticker for Sale by binhlum  | Redbubble">
            <a:extLst>
              <a:ext uri="{FF2B5EF4-FFF2-40B4-BE49-F238E27FC236}">
                <a16:creationId xmlns:a16="http://schemas.microsoft.com/office/drawing/2014/main" id="{F7FB9E20-D742-22A1-46B0-D129868FF8F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1833" b="76667" l="54000" r="86667">
                        <a14:foregroundMark x1="86833" y1="36333" x2="86833" y2="36333"/>
                        <a14:foregroundMark x1="78167" y1="38500" x2="75667" y2="46500"/>
                        <a14:foregroundMark x1="67167" y1="44167" x2="62667" y2="47167"/>
                        <a14:foregroundMark x1="61667" y1="41833" x2="67667" y2="48000"/>
                        <a14:foregroundMark x1="73333" y1="76333" x2="73333" y2="76333"/>
                        <a14:foregroundMark x1="70000" y1="21833" x2="70000" y2="21833"/>
                      </a14:backgroundRemoval>
                    </a14:imgEffect>
                  </a14:imgLayer>
                </a14:imgProps>
              </a:ext>
              <a:ext uri="{28A0092B-C50C-407E-A947-70E740481C1C}">
                <a14:useLocalDpi xmlns:a14="http://schemas.microsoft.com/office/drawing/2010/main" val="0"/>
              </a:ext>
            </a:extLst>
          </a:blip>
          <a:srcRect l="49999" t="15371" r="9695" b="16514"/>
          <a:stretch/>
        </p:blipFill>
        <p:spPr bwMode="auto">
          <a:xfrm>
            <a:off x="6273905" y="0"/>
            <a:ext cx="2732408" cy="46177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Vietnamese boy and girl in traditional costume&quot; Sticker for Sale by binhlum  | Redbubble">
            <a:extLst>
              <a:ext uri="{FF2B5EF4-FFF2-40B4-BE49-F238E27FC236}">
                <a16:creationId xmlns:a16="http://schemas.microsoft.com/office/drawing/2014/main" id="{DD0B1B16-B00E-7CF0-C249-83CA94481C85}"/>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21167" b="78500" l="6000" r="45000">
                        <a14:foregroundMark x1="29500" y1="21833" x2="29500" y2="21167"/>
                        <a14:foregroundMark x1="32500" y1="41000" x2="35500" y2="46667"/>
                        <a14:foregroundMark x1="23333" y1="43667" x2="21000" y2="47833"/>
                      </a14:backgroundRemoval>
                    </a14:imgEffect>
                  </a14:imgLayer>
                </a14:imgProps>
              </a:ext>
              <a:ext uri="{28A0092B-C50C-407E-A947-70E740481C1C}">
                <a14:useLocalDpi xmlns:a14="http://schemas.microsoft.com/office/drawing/2010/main" val="0"/>
              </a:ext>
            </a:extLst>
          </a:blip>
          <a:srcRect l="1162" t="15600" r="50000" b="14457"/>
          <a:stretch/>
        </p:blipFill>
        <p:spPr bwMode="auto">
          <a:xfrm>
            <a:off x="2174227" y="-118337"/>
            <a:ext cx="3328268" cy="47665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BFA024-0F9D-916D-C8D5-E157BC71E53B}"/>
              </a:ext>
            </a:extLst>
          </p:cNvPr>
          <p:cNvSpPr txBox="1"/>
          <p:nvPr/>
        </p:nvSpPr>
        <p:spPr>
          <a:xfrm>
            <a:off x="1219200" y="4063544"/>
            <a:ext cx="9772650" cy="1362075"/>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lvl="0" algn="ctr">
              <a:defRPr/>
            </a:pPr>
            <a:r>
              <a:rPr lang="en-US" sz="4000" b="1" dirty="0" err="1">
                <a:solidFill>
                  <a:prstClr val="black"/>
                </a:solidFill>
                <a:latin typeface="Calibri" panose="020F0502020204030204" pitchFamily="34" charset="0"/>
                <a:cs typeface="Calibri" panose="020F0502020204030204" pitchFamily="34" charset="0"/>
              </a:rPr>
              <a:t>Nêu</a:t>
            </a:r>
            <a:r>
              <a:rPr lang="en-US" sz="4000" b="1" dirty="0">
                <a:solidFill>
                  <a:prstClr val="black"/>
                </a:solidFill>
                <a:latin typeface="Calibri" panose="020F0502020204030204" pitchFamily="34" charset="0"/>
                <a:cs typeface="Calibri" panose="020F0502020204030204" pitchFamily="34" charset="0"/>
              </a:rPr>
              <a:t> c</a:t>
            </a:r>
            <a:r>
              <a:rPr lang="vi-VN" sz="4000" b="1" dirty="0">
                <a:solidFill>
                  <a:prstClr val="black"/>
                </a:solidFill>
                <a:latin typeface="Calibri" panose="020F0502020204030204" pitchFamily="34" charset="0"/>
                <a:cs typeface="Calibri" panose="020F0502020204030204" pitchFamily="34" charset="0"/>
              </a:rPr>
              <a:t>ảm nghĩ </a:t>
            </a:r>
            <a:r>
              <a:rPr lang="en-US" sz="4000" b="1" dirty="0" err="1">
                <a:solidFill>
                  <a:prstClr val="black"/>
                </a:solidFill>
                <a:latin typeface="Calibri" panose="020F0502020204030204" pitchFamily="34" charset="0"/>
                <a:cs typeface="Calibri" panose="020F0502020204030204" pitchFamily="34" charset="0"/>
              </a:rPr>
              <a:t>của</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em</a:t>
            </a:r>
            <a:r>
              <a:rPr lang="en-US" sz="4000" b="1" dirty="0">
                <a:solidFill>
                  <a:prstClr val="black"/>
                </a:solidFill>
                <a:latin typeface="Calibri" panose="020F0502020204030204" pitchFamily="34" charset="0"/>
                <a:cs typeface="Calibri" panose="020F0502020204030204" pitchFamily="34" charset="0"/>
              </a:rPr>
              <a:t> </a:t>
            </a:r>
            <a:r>
              <a:rPr lang="vi-VN" sz="4000" b="1" dirty="0">
                <a:solidFill>
                  <a:prstClr val="black"/>
                </a:solidFill>
                <a:latin typeface="Calibri" panose="020F0502020204030204" pitchFamily="34" charset="0"/>
                <a:cs typeface="Calibri" panose="020F0502020204030204" pitchFamily="34" charset="0"/>
              </a:rPr>
              <a:t>về quê hương, đất nước mình được viết trong thư</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749435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主题​​">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208</Words>
  <Application>Microsoft Office PowerPoint</Application>
  <PresentationFormat>Widescreen</PresentationFormat>
  <Paragraphs>10</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等线</vt: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16</cp:revision>
  <dcterms:created xsi:type="dcterms:W3CDTF">2023-01-28T06:51:33Z</dcterms:created>
  <dcterms:modified xsi:type="dcterms:W3CDTF">2024-05-04T06:04:04Z</dcterms:modified>
</cp:coreProperties>
</file>