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Lst>
  <p:notesMasterIdLst>
    <p:notesMasterId r:id="rId21"/>
  </p:notesMasterIdLst>
  <p:sldIdLst>
    <p:sldId id="283"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5037B-E896-4482-B791-C5C6BB9DE86D}" type="datetimeFigureOut">
              <a:rPr lang="en-US" smtClean="0"/>
              <a:t>5/4/2024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BEAF5-01A3-4273-8DCE-6917B5B11836}" type="slidenum">
              <a:rPr lang="en-US" smtClean="0"/>
              <a:t>‹#›</a:t>
            </a:fld>
            <a:endParaRPr lang="en-US"/>
          </a:p>
        </p:txBody>
      </p:sp>
    </p:spTree>
    <p:extLst>
      <p:ext uri="{BB962C8B-B14F-4D97-AF65-F5344CB8AC3E}">
        <p14:creationId xmlns:p14="http://schemas.microsoft.com/office/powerpoint/2010/main" val="254936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660030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57973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8271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9402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03283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87057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063268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75595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85403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073597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10593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5.emf"/><Relationship Id="rId7"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8.emf"/><Relationship Id="rId4" Type="http://schemas.openxmlformats.org/officeDocument/2006/relationships/image" Target="../media/image26.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31.emf"/><Relationship Id="rId3" Type="http://schemas.openxmlformats.org/officeDocument/2006/relationships/image" Target="../media/image25.emf"/><Relationship Id="rId7" Type="http://schemas.openxmlformats.org/officeDocument/2006/relationships/image" Target="../media/image16.emf"/><Relationship Id="rId12" Type="http://schemas.openxmlformats.org/officeDocument/2006/relationships/image" Target="../media/image30.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17.emf"/><Relationship Id="rId11" Type="http://schemas.openxmlformats.org/officeDocument/2006/relationships/image" Target="../media/image29.emf"/><Relationship Id="rId5" Type="http://schemas.openxmlformats.org/officeDocument/2006/relationships/image" Target="../media/image8.emf"/><Relationship Id="rId10" Type="http://schemas.openxmlformats.org/officeDocument/2006/relationships/image" Target="../media/image28.emf"/><Relationship Id="rId4" Type="http://schemas.openxmlformats.org/officeDocument/2006/relationships/image" Target="../media/image26.emf"/><Relationship Id="rId9" Type="http://schemas.openxmlformats.org/officeDocument/2006/relationships/image" Target="../media/image27.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763492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496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47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5691863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379812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9973648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578121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632451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880757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3757667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41637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2086001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78863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1257956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137359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624522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7225518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6356823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15889401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954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8711665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122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216539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6113825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9565045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336395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795190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2024/5/4</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532971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212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4069208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9119339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1280520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2" name="图片 1">
            <a:extLst>
              <a:ext uri="{FF2B5EF4-FFF2-40B4-BE49-F238E27FC236}">
                <a16:creationId xmlns:a16="http://schemas.microsoft.com/office/drawing/2014/main"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5"/>
            <a:ext cx="1866300" cy="1492359"/>
          </a:xfrm>
          <a:prstGeom prst="rect">
            <a:avLst/>
          </a:prstGeom>
        </p:spPr>
      </p:pic>
      <p:pic>
        <p:nvPicPr>
          <p:cNvPr id="3" name="图片 2">
            <a:extLst>
              <a:ext uri="{FF2B5EF4-FFF2-40B4-BE49-F238E27FC236}">
                <a16:creationId xmlns:a16="http://schemas.microsoft.com/office/drawing/2014/main"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55776"/>
            <a:ext cx="1531686" cy="1008164"/>
          </a:xfrm>
          <a:prstGeom prst="rect">
            <a:avLst/>
          </a:prstGeom>
        </p:spPr>
      </p:pic>
      <p:pic>
        <p:nvPicPr>
          <p:cNvPr id="4" name="图片 3">
            <a:extLst>
              <a:ext uri="{FF2B5EF4-FFF2-40B4-BE49-F238E27FC236}">
                <a16:creationId xmlns:a16="http://schemas.microsoft.com/office/drawing/2014/main"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2"/>
            <a:ext cx="1769706" cy="1156203"/>
          </a:xfrm>
          <a:prstGeom prst="rect">
            <a:avLst/>
          </a:prstGeom>
        </p:spPr>
      </p:pic>
      <p:pic>
        <p:nvPicPr>
          <p:cNvPr id="5" name="图片 4">
            <a:extLst>
              <a:ext uri="{FF2B5EF4-FFF2-40B4-BE49-F238E27FC236}">
                <a16:creationId xmlns:a16="http://schemas.microsoft.com/office/drawing/2014/main"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7" y="3955409"/>
            <a:ext cx="1853147" cy="1858779"/>
          </a:xfrm>
          <a:prstGeom prst="rect">
            <a:avLst/>
          </a:prstGeom>
        </p:spPr>
      </p:pic>
      <p:pic>
        <p:nvPicPr>
          <p:cNvPr id="6" name="图片 5">
            <a:extLst>
              <a:ext uri="{FF2B5EF4-FFF2-40B4-BE49-F238E27FC236}">
                <a16:creationId xmlns:a16="http://schemas.microsoft.com/office/drawing/2014/main"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6" y="180588"/>
            <a:ext cx="1244835" cy="1238637"/>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372489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4193883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6359359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pic>
        <p:nvPicPr>
          <p:cNvPr id="3" name="Picture 2" descr="A picture containing shape&#10;&#10;Description automatically generated">
            <a:extLst>
              <a:ext uri="{FF2B5EF4-FFF2-40B4-BE49-F238E27FC236}">
                <a16:creationId xmlns:a16="http://schemas.microsoft.com/office/drawing/2014/main" id="{38FDFAC8-07A2-F7FF-9F27-35DADEF084E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19910" y="187960"/>
            <a:ext cx="1549400" cy="1549400"/>
          </a:xfrm>
          <a:prstGeom prst="rect">
            <a:avLst/>
          </a:prstGeom>
        </p:spPr>
      </p:pic>
    </p:spTree>
    <p:extLst>
      <p:ext uri="{BB962C8B-B14F-4D97-AF65-F5344CB8AC3E}">
        <p14:creationId xmlns:p14="http://schemas.microsoft.com/office/powerpoint/2010/main" val="4261992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8943852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184988800"/>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emf"/><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0.emf"/><Relationship Id="rId5" Type="http://schemas.microsoft.com/office/2007/relationships/hdphoto" Target="../media/hdphoto1.wdp"/><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0.emf"/><Relationship Id="rId5" Type="http://schemas.microsoft.com/office/2007/relationships/hdphoto" Target="../media/hdphoto1.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 Id="rId4" Type="http://schemas.openxmlformats.org/officeDocument/2006/relationships/image" Target="../media/image55.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 Id="rId4" Type="http://schemas.openxmlformats.org/officeDocument/2006/relationships/image" Target="../media/image5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42.sv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4310D0F-93EE-42D8-B814-BB0F64DC0C20}"/>
              </a:ext>
            </a:extLst>
          </p:cNvPr>
          <p:cNvSpPr txBox="1">
            <a:spLocks/>
          </p:cNvSpPr>
          <p:nvPr/>
        </p:nvSpPr>
        <p:spPr>
          <a:xfrm>
            <a:off x="8382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93A201E-61EC-4BD2-857C-623FEFF99B6C}" type="datetimeFigureOut">
              <a:rPr kumimoji="0" lang="zh-CN" altLang="en-US" sz="1800" b="0" i="0" u="none" strike="noStrike" kern="1200" cap="none" spc="0" normalizeH="0" baseline="0" noProof="0" smtClean="0">
                <a:ln>
                  <a:noFill/>
                </a:ln>
                <a:solidFill>
                  <a:prstClr val="black"/>
                </a:solidFill>
                <a:effectLst/>
                <a:uLnTx/>
                <a:uFillTx/>
                <a:latin typeface="inpin heiti" charset="-122"/>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2024/5/4</a:t>
            </a:fld>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3" name="图片 2">
            <a:extLst>
              <a:ext uri="{FF2B5EF4-FFF2-40B4-BE49-F238E27FC236}">
                <a16:creationId xmlns:a16="http://schemas.microsoft.com/office/drawing/2014/main" id="{FD566C10-ACEC-4EDA-AB73-86160773F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4" name="图片 3">
            <a:extLst>
              <a:ext uri="{FF2B5EF4-FFF2-40B4-BE49-F238E27FC236}">
                <a16:creationId xmlns:a16="http://schemas.microsoft.com/office/drawing/2014/main" id="{2759F0E1-BA86-4F15-92FD-969CAB47B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5" name="图片 4">
            <a:extLst>
              <a:ext uri="{FF2B5EF4-FFF2-40B4-BE49-F238E27FC236}">
                <a16:creationId xmlns:a16="http://schemas.microsoft.com/office/drawing/2014/main" id="{05FC7622-BDA6-4294-A30A-8054CD03DC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6" name="Freeform 6">
            <a:extLst>
              <a:ext uri="{FF2B5EF4-FFF2-40B4-BE49-F238E27FC236}">
                <a16:creationId xmlns:a16="http://schemas.microsoft.com/office/drawing/2014/main" id="{E8DE2921-0A8A-4B35-94C6-1D12F5DA5039}"/>
              </a:ext>
            </a:extLst>
          </p:cNvPr>
          <p:cNvSpPr>
            <a:spLocks/>
          </p:cNvSpPr>
          <p:nvPr/>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7" name="图片 6">
            <a:extLst>
              <a:ext uri="{FF2B5EF4-FFF2-40B4-BE49-F238E27FC236}">
                <a16:creationId xmlns:a16="http://schemas.microsoft.com/office/drawing/2014/main" id="{DCFB1602-A79D-465C-92F7-EA1C74578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4055273" y="-854872"/>
            <a:ext cx="6499980" cy="8527776"/>
          </a:xfrm>
          <a:prstGeom prst="rect">
            <a:avLst/>
          </a:prstGeom>
        </p:spPr>
      </p:pic>
      <p:pic>
        <p:nvPicPr>
          <p:cNvPr id="8" name="图片 7">
            <a:extLst>
              <a:ext uri="{FF2B5EF4-FFF2-40B4-BE49-F238E27FC236}">
                <a16:creationId xmlns:a16="http://schemas.microsoft.com/office/drawing/2014/main" id="{5157D29F-7562-4D9D-BC55-890BA5DF2A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9" name="Group 4">
            <a:extLst>
              <a:ext uri="{FF2B5EF4-FFF2-40B4-BE49-F238E27FC236}">
                <a16:creationId xmlns:a16="http://schemas.microsoft.com/office/drawing/2014/main" id="{324A970F-2FCD-4432-9127-7CEADF961560}"/>
              </a:ext>
            </a:extLst>
          </p:cNvPr>
          <p:cNvGrpSpPr>
            <a:grpSpLocks noChangeAspect="1"/>
          </p:cNvGrpSpPr>
          <p:nvPr/>
        </p:nvGrpSpPr>
        <p:grpSpPr bwMode="auto">
          <a:xfrm>
            <a:off x="1617664" y="607274"/>
            <a:ext cx="3268101" cy="1660796"/>
            <a:chOff x="1523" y="-452"/>
            <a:chExt cx="3727" cy="1894"/>
          </a:xfrm>
        </p:grpSpPr>
        <p:sp>
          <p:nvSpPr>
            <p:cNvPr id="10" name="AutoShape 3">
              <a:extLst>
                <a:ext uri="{FF2B5EF4-FFF2-40B4-BE49-F238E27FC236}">
                  <a16:creationId xmlns:a16="http://schemas.microsoft.com/office/drawing/2014/main" id="{7FE64D4D-BF8D-49E4-8CDB-C3B7DB3C1581}"/>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6">
              <a:extLst>
                <a:ext uri="{FF2B5EF4-FFF2-40B4-BE49-F238E27FC236}">
                  <a16:creationId xmlns:a16="http://schemas.microsoft.com/office/drawing/2014/main" id="{E2873AB9-D190-4241-B496-FB481142F9F8}"/>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grpSp>
        <p:nvGrpSpPr>
          <p:cNvPr id="12" name="Group 9">
            <a:extLst>
              <a:ext uri="{FF2B5EF4-FFF2-40B4-BE49-F238E27FC236}">
                <a16:creationId xmlns:a16="http://schemas.microsoft.com/office/drawing/2014/main" id="{54B09151-6D1D-4D35-A306-6EC1DA86A28C}"/>
              </a:ext>
            </a:extLst>
          </p:cNvPr>
          <p:cNvGrpSpPr>
            <a:grpSpLocks noChangeAspect="1"/>
          </p:cNvGrpSpPr>
          <p:nvPr/>
        </p:nvGrpSpPr>
        <p:grpSpPr bwMode="auto">
          <a:xfrm>
            <a:off x="9487584" y="208352"/>
            <a:ext cx="2805954" cy="1997890"/>
            <a:chOff x="899" y="525"/>
            <a:chExt cx="2205" cy="1570"/>
          </a:xfrm>
        </p:grpSpPr>
        <p:sp>
          <p:nvSpPr>
            <p:cNvPr id="13" name="AutoShape 8">
              <a:extLst>
                <a:ext uri="{FF2B5EF4-FFF2-40B4-BE49-F238E27FC236}">
                  <a16:creationId xmlns:a16="http://schemas.microsoft.com/office/drawing/2014/main" id="{A953B46F-6412-499B-B2C5-BDD2C70C4552}"/>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11">
              <a:extLst>
                <a:ext uri="{FF2B5EF4-FFF2-40B4-BE49-F238E27FC236}">
                  <a16:creationId xmlns:a16="http://schemas.microsoft.com/office/drawing/2014/main" id="{BBAC8DCE-BE73-452B-BB95-3FF782AD35D8}"/>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15">
              <a:extLst>
                <a:ext uri="{FF2B5EF4-FFF2-40B4-BE49-F238E27FC236}">
                  <a16:creationId xmlns:a16="http://schemas.microsoft.com/office/drawing/2014/main" id="{BBF6BDE4-A28C-4FFD-BCDE-455153EA1FF5}"/>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6" name="Picture 25">
            <a:extLst>
              <a:ext uri="{FF2B5EF4-FFF2-40B4-BE49-F238E27FC236}">
                <a16:creationId xmlns:a16="http://schemas.microsoft.com/office/drawing/2014/main" id="{99430903-ACE5-AEA3-03C3-6426A315AF7E}"/>
              </a:ext>
            </a:extLst>
          </p:cNvPr>
          <p:cNvPicPr>
            <a:picLocks noChangeAspect="1"/>
          </p:cNvPicPr>
          <p:nvPr/>
        </p:nvPicPr>
        <p:blipFill>
          <a:blip r:embed="rId7"/>
          <a:stretch>
            <a:fillRect/>
          </a:stretch>
        </p:blipFill>
        <p:spPr>
          <a:xfrm>
            <a:off x="5023706" y="1127997"/>
            <a:ext cx="4450466" cy="646232"/>
          </a:xfrm>
          <a:prstGeom prst="rect">
            <a:avLst/>
          </a:prstGeom>
        </p:spPr>
      </p:pic>
      <p:pic>
        <p:nvPicPr>
          <p:cNvPr id="28" name="Picture 27">
            <a:extLst>
              <a:ext uri="{FF2B5EF4-FFF2-40B4-BE49-F238E27FC236}">
                <a16:creationId xmlns:a16="http://schemas.microsoft.com/office/drawing/2014/main" id="{F57E0108-1A57-028D-FA61-909A55B05E83}"/>
              </a:ext>
            </a:extLst>
          </p:cNvPr>
          <p:cNvPicPr>
            <a:picLocks noChangeAspect="1"/>
          </p:cNvPicPr>
          <p:nvPr/>
        </p:nvPicPr>
        <p:blipFill>
          <a:blip r:embed="rId8"/>
          <a:stretch>
            <a:fillRect/>
          </a:stretch>
        </p:blipFill>
        <p:spPr>
          <a:xfrm>
            <a:off x="3331661" y="2438442"/>
            <a:ext cx="7675529" cy="2060627"/>
          </a:xfrm>
          <a:prstGeom prst="rect">
            <a:avLst/>
          </a:prstGeom>
        </p:spPr>
      </p:pic>
      <p:sp>
        <p:nvSpPr>
          <p:cNvPr id="16" name="TextBox 15">
            <a:extLst>
              <a:ext uri="{FF2B5EF4-FFF2-40B4-BE49-F238E27FC236}">
                <a16:creationId xmlns:a16="http://schemas.microsoft.com/office/drawing/2014/main" id="{A6813B36-40F3-B5B5-5A08-546EE48E1226}"/>
              </a:ext>
            </a:extLst>
          </p:cNvPr>
          <p:cNvSpPr txBox="1"/>
          <p:nvPr/>
        </p:nvSpPr>
        <p:spPr>
          <a:xfrm>
            <a:off x="6698812" y="4682098"/>
            <a:ext cx="3825540" cy="769441"/>
          </a:xfrm>
          <a:prstGeom prst="rect">
            <a:avLst/>
          </a:prstGeom>
          <a:noFill/>
        </p:spPr>
        <p:txBody>
          <a:bodyPr wrap="square" rtlCol="0">
            <a:spAutoFit/>
          </a:bodyPr>
          <a:lstStyle/>
          <a:p>
            <a:r>
              <a:rPr lang="en-US" sz="4400" b="1" dirty="0">
                <a:solidFill>
                  <a:srgbClr val="FFFF00"/>
                </a:solidFill>
                <a:latin typeface="Times New Roman" panose="02020603050405020304" pitchFamily="18" charset="0"/>
                <a:cs typeface="Times New Roman" panose="02020603050405020304" pitchFamily="18" charset="0"/>
              </a:rPr>
              <a:t>TIẾT 1</a:t>
            </a:r>
            <a:endParaRPr lang="vi-VN" sz="4400" b="1" dirty="0">
              <a:solidFill>
                <a:srgbClr val="FFFF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83B70CEB-718C-3C38-601C-E1D96C337212}"/>
              </a:ext>
            </a:extLst>
          </p:cNvPr>
          <p:cNvSpPr/>
          <p:nvPr/>
        </p:nvSpPr>
        <p:spPr>
          <a:xfrm>
            <a:off x="-2050026" y="-1"/>
            <a:ext cx="1981040" cy="201408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495934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1+#ppt_w/2"/>
                                          </p:val>
                                        </p:tav>
                                        <p:tav tm="100000">
                                          <p:val>
                                            <p:strVal val="#ppt_x"/>
                                          </p:val>
                                        </p:tav>
                                      </p:tavLst>
                                    </p:anim>
                                    <p:anim calcmode="lin" valueType="num">
                                      <p:cBhvr additive="base">
                                        <p:cTn id="3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D1206-3FEA-FDDF-61DE-D89969575577}"/>
              </a:ext>
            </a:extLst>
          </p:cNvPr>
          <p:cNvPicPr>
            <a:picLocks noChangeAspect="1"/>
          </p:cNvPicPr>
          <p:nvPr/>
        </p:nvPicPr>
        <p:blipFill>
          <a:blip r:embed="rId2"/>
          <a:stretch>
            <a:fillRect/>
          </a:stretch>
        </p:blipFill>
        <p:spPr>
          <a:xfrm>
            <a:off x="364806" y="183514"/>
            <a:ext cx="3475673" cy="2713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8A9B8E84-33AF-2D68-A621-0CF93A34663B}"/>
              </a:ext>
            </a:extLst>
          </p:cNvPr>
          <p:cNvPicPr>
            <a:picLocks noChangeAspect="1"/>
          </p:cNvPicPr>
          <p:nvPr/>
        </p:nvPicPr>
        <p:blipFill>
          <a:blip r:embed="rId3"/>
          <a:stretch>
            <a:fillRect/>
          </a:stretch>
        </p:blipFill>
        <p:spPr>
          <a:xfrm>
            <a:off x="3941445" y="2817812"/>
            <a:ext cx="7905750" cy="3762375"/>
          </a:xfrm>
          <a:prstGeom prst="rect">
            <a:avLst/>
          </a:prstGeom>
        </p:spPr>
      </p:pic>
      <p:sp>
        <p:nvSpPr>
          <p:cNvPr id="2" name="Rectangle 1">
            <a:extLst>
              <a:ext uri="{FF2B5EF4-FFF2-40B4-BE49-F238E27FC236}">
                <a16:creationId xmlns:a16="http://schemas.microsoft.com/office/drawing/2014/main" id="{0182425D-3A3D-78CD-3F59-1EC08F863532}"/>
              </a:ext>
            </a:extLst>
          </p:cNvPr>
          <p:cNvSpPr/>
          <p:nvPr/>
        </p:nvSpPr>
        <p:spPr>
          <a:xfrm>
            <a:off x="-2050026" y="-1"/>
            <a:ext cx="1981040" cy="201408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631913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77128" y="2812437"/>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algn="just"/>
              <a:endParaRPr lang="en-US" sz="3600" b="1" dirty="0"/>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algn="ctr"/>
            <a:r>
              <a:rPr lang="vi-VN" sz="3200" b="1" dirty="0">
                <a:latin typeface="Calibri" panose="020F0502020204030204" pitchFamily="34" charset="0"/>
                <a:cs typeface="Calibri" panose="020F0502020204030204" pitchFamily="34" charset="0"/>
              </a:rPr>
              <a:t>Vì sao Trái Đất được gọi là hành tinh trong hệ Mặt Trời?</a:t>
            </a: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a:solidFill>
                  <a:prstClr val="black"/>
                </a:solidFill>
                <a:latin typeface="Calibri" panose="020F0502020204030204" pitchFamily="34" charset="0"/>
                <a:cs typeface="Calibri" panose="020F0502020204030204" pitchFamily="34" charset="0"/>
              </a:rPr>
              <a:t>Do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 </a:t>
            </a:r>
            <a:r>
              <a:rPr lang="en-US" sz="3300" b="1" dirty="0" err="1">
                <a:solidFill>
                  <a:prstClr val="black"/>
                </a:solidFill>
                <a:latin typeface="Calibri" panose="020F0502020204030204" pitchFamily="34" charset="0"/>
                <a:cs typeface="Calibri" panose="020F0502020204030204" pitchFamily="34" charset="0"/>
              </a:rPr>
              <a:t>sao</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678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86653" y="2764812"/>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lvl="0" algn="ctr"/>
            <a:r>
              <a:rPr lang="vi-VN" sz="3200" b="1" dirty="0">
                <a:solidFill>
                  <a:prstClr val="black"/>
                </a:solidFill>
                <a:latin typeface="Calibri" panose="020F0502020204030204" pitchFamily="34" charset="0"/>
                <a:cs typeface="Calibri" panose="020F0502020204030204" pitchFamily="34" charset="0"/>
              </a:rPr>
              <a:t>Vì sao Mặt Trăng được gọi là vệ tinh của Trái Đất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Trăng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xung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vệ</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của</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8299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794000" y="3436809"/>
            <a:ext cx="565039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Thực</a:t>
            </a:r>
            <a:r>
              <a:rPr kumimoji="0" lang="en-US" altLang="zh-CN" sz="8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hành</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10224465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513841" y="180229"/>
            <a:ext cx="9347200" cy="886571"/>
          </a:xfrm>
          <a:custGeom>
            <a:avLst/>
            <a:gdLst>
              <a:gd name="connsiteX0" fmla="*/ 0 w 9347200"/>
              <a:gd name="connsiteY0" fmla="*/ 147765 h 886571"/>
              <a:gd name="connsiteX1" fmla="*/ 147765 w 9347200"/>
              <a:gd name="connsiteY1" fmla="*/ 0 h 886571"/>
              <a:gd name="connsiteX2" fmla="*/ 9199435 w 9347200"/>
              <a:gd name="connsiteY2" fmla="*/ 0 h 886571"/>
              <a:gd name="connsiteX3" fmla="*/ 9347200 w 9347200"/>
              <a:gd name="connsiteY3" fmla="*/ 147765 h 886571"/>
              <a:gd name="connsiteX4" fmla="*/ 9347200 w 9347200"/>
              <a:gd name="connsiteY4" fmla="*/ 738806 h 886571"/>
              <a:gd name="connsiteX5" fmla="*/ 9199435 w 9347200"/>
              <a:gd name="connsiteY5" fmla="*/ 886571 h 886571"/>
              <a:gd name="connsiteX6" fmla="*/ 147765 w 9347200"/>
              <a:gd name="connsiteY6" fmla="*/ 886571 h 886571"/>
              <a:gd name="connsiteX7" fmla="*/ 0 w 9347200"/>
              <a:gd name="connsiteY7" fmla="*/ 738806 h 886571"/>
              <a:gd name="connsiteX8" fmla="*/ 0 w 9347200"/>
              <a:gd name="connsiteY8" fmla="*/ 147765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886571" fill="none" extrusionOk="0">
                <a:moveTo>
                  <a:pt x="0" y="147765"/>
                </a:moveTo>
                <a:cubicBezTo>
                  <a:pt x="-76" y="67517"/>
                  <a:pt x="66772" y="11074"/>
                  <a:pt x="147765" y="0"/>
                </a:cubicBezTo>
                <a:cubicBezTo>
                  <a:pt x="1623932" y="-123866"/>
                  <a:pt x="6406105" y="81108"/>
                  <a:pt x="9199435" y="0"/>
                </a:cubicBezTo>
                <a:cubicBezTo>
                  <a:pt x="9289810" y="-13471"/>
                  <a:pt x="9332605" y="67361"/>
                  <a:pt x="9347200" y="147765"/>
                </a:cubicBezTo>
                <a:cubicBezTo>
                  <a:pt x="9308073" y="403597"/>
                  <a:pt x="9294710" y="669708"/>
                  <a:pt x="9347200" y="738806"/>
                </a:cubicBezTo>
                <a:cubicBezTo>
                  <a:pt x="9352614" y="806037"/>
                  <a:pt x="9282815" y="889785"/>
                  <a:pt x="9199435" y="886571"/>
                </a:cubicBezTo>
                <a:cubicBezTo>
                  <a:pt x="7297662" y="868716"/>
                  <a:pt x="2283112" y="777227"/>
                  <a:pt x="147765" y="886571"/>
                </a:cubicBezTo>
                <a:cubicBezTo>
                  <a:pt x="70708" y="875226"/>
                  <a:pt x="3260" y="826502"/>
                  <a:pt x="0" y="738806"/>
                </a:cubicBezTo>
                <a:cubicBezTo>
                  <a:pt x="-29608" y="620448"/>
                  <a:pt x="-9030" y="369993"/>
                  <a:pt x="0" y="147765"/>
                </a:cubicBezTo>
                <a:close/>
              </a:path>
              <a:path w="9347200" h="886571" stroke="0" extrusionOk="0">
                <a:moveTo>
                  <a:pt x="0" y="147765"/>
                </a:moveTo>
                <a:cubicBezTo>
                  <a:pt x="16116" y="67107"/>
                  <a:pt x="63619" y="5042"/>
                  <a:pt x="147765" y="0"/>
                </a:cubicBezTo>
                <a:cubicBezTo>
                  <a:pt x="3561680" y="96512"/>
                  <a:pt x="6933225" y="-165548"/>
                  <a:pt x="9199435" y="0"/>
                </a:cubicBezTo>
                <a:cubicBezTo>
                  <a:pt x="9287918" y="172"/>
                  <a:pt x="9350931" y="66766"/>
                  <a:pt x="9347200" y="147765"/>
                </a:cubicBezTo>
                <a:cubicBezTo>
                  <a:pt x="9383468" y="372896"/>
                  <a:pt x="9389556" y="495543"/>
                  <a:pt x="9347200" y="738806"/>
                </a:cubicBezTo>
                <a:cubicBezTo>
                  <a:pt x="9348362" y="814168"/>
                  <a:pt x="9284127" y="885175"/>
                  <a:pt x="9199435" y="886571"/>
                </a:cubicBezTo>
                <a:cubicBezTo>
                  <a:pt x="5656484" y="1048283"/>
                  <a:pt x="2513294" y="1030193"/>
                  <a:pt x="147765" y="886571"/>
                </a:cubicBezTo>
                <a:cubicBezTo>
                  <a:pt x="76188" y="881275"/>
                  <a:pt x="8520" y="816753"/>
                  <a:pt x="0" y="738806"/>
                </a:cubicBezTo>
                <a:cubicBezTo>
                  <a:pt x="-24468" y="477436"/>
                  <a:pt x="-6542" y="437761"/>
                  <a:pt x="0" y="14776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1.	Thực hành Mặt Trăng quay quanh Trái Đất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4F317ED-1237-BD2F-CBA7-4C59A104A71F}"/>
              </a:ext>
            </a:extLst>
          </p:cNvPr>
          <p:cNvPicPr>
            <a:picLocks noChangeAspect="1"/>
          </p:cNvPicPr>
          <p:nvPr/>
        </p:nvPicPr>
        <p:blipFill>
          <a:blip r:embed="rId3"/>
          <a:stretch>
            <a:fillRect/>
          </a:stretch>
        </p:blipFill>
        <p:spPr>
          <a:xfrm>
            <a:off x="403542" y="1664652"/>
            <a:ext cx="4809418" cy="37912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4E4D90C7-32EA-36DB-21AE-973B6600EF39}"/>
              </a:ext>
            </a:extLst>
          </p:cNvPr>
          <p:cNvSpPr/>
          <p:nvPr/>
        </p:nvSpPr>
        <p:spPr>
          <a:xfrm>
            <a:off x="5639752" y="1908324"/>
            <a:ext cx="6338888" cy="392351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G</a:t>
            </a:r>
            <a:r>
              <a:rPr lang="vi-VN" sz="2400" b="1" dirty="0">
                <a:solidFill>
                  <a:srgbClr val="FF0000"/>
                </a:solidFill>
                <a:latin typeface="Cambria" panose="02040503050406030204" pitchFamily="18" charset="0"/>
                <a:ea typeface="Cambria" panose="02040503050406030204" pitchFamily="18" charset="0"/>
              </a:rPr>
              <a:t>ọi 2 HS đóng vai Trái Đất và Mặt Trăng làm mẫu trước lớp.</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Bạn Trái Đất quay tại chỗ, bạn Mặt Trăng quay nhưng luôn quay mặt về Trái Đất.</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H</a:t>
            </a:r>
            <a:r>
              <a:rPr lang="vi-VN" sz="2400" b="1" dirty="0">
                <a:solidFill>
                  <a:srgbClr val="FF0000"/>
                </a:solidFill>
                <a:latin typeface="Cambria" panose="02040503050406030204" pitchFamily="18" charset="0"/>
                <a:ea typeface="Cambria" panose="02040503050406030204" pitchFamily="18" charset="0"/>
              </a:rPr>
              <a:t>ỗ trợ cho HS quay đúng chiều: Từ trái qua phải  theo chiều ngược chiều kim đồng hồ, nếu nhìn từ trên xuống.</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5141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down)">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513841" y="180229"/>
            <a:ext cx="9347200" cy="1120251"/>
          </a:xfrm>
          <a:custGeom>
            <a:avLst/>
            <a:gdLst>
              <a:gd name="connsiteX0" fmla="*/ 0 w 9347200"/>
              <a:gd name="connsiteY0" fmla="*/ 186712 h 1120251"/>
              <a:gd name="connsiteX1" fmla="*/ 186712 w 9347200"/>
              <a:gd name="connsiteY1" fmla="*/ 0 h 1120251"/>
              <a:gd name="connsiteX2" fmla="*/ 9160488 w 9347200"/>
              <a:gd name="connsiteY2" fmla="*/ 0 h 1120251"/>
              <a:gd name="connsiteX3" fmla="*/ 9347200 w 9347200"/>
              <a:gd name="connsiteY3" fmla="*/ 186712 h 1120251"/>
              <a:gd name="connsiteX4" fmla="*/ 9347200 w 9347200"/>
              <a:gd name="connsiteY4" fmla="*/ 933539 h 1120251"/>
              <a:gd name="connsiteX5" fmla="*/ 9160488 w 9347200"/>
              <a:gd name="connsiteY5" fmla="*/ 1120251 h 1120251"/>
              <a:gd name="connsiteX6" fmla="*/ 186712 w 9347200"/>
              <a:gd name="connsiteY6" fmla="*/ 1120251 h 1120251"/>
              <a:gd name="connsiteX7" fmla="*/ 0 w 9347200"/>
              <a:gd name="connsiteY7" fmla="*/ 933539 h 1120251"/>
              <a:gd name="connsiteX8" fmla="*/ 0 w 9347200"/>
              <a:gd name="connsiteY8" fmla="*/ 186712 h 112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1120251" fill="none" extrusionOk="0">
                <a:moveTo>
                  <a:pt x="0" y="186712"/>
                </a:moveTo>
                <a:cubicBezTo>
                  <a:pt x="-1120" y="103552"/>
                  <a:pt x="84237" y="11572"/>
                  <a:pt x="186712" y="0"/>
                </a:cubicBezTo>
                <a:cubicBezTo>
                  <a:pt x="1423432" y="-123866"/>
                  <a:pt x="7016482" y="81108"/>
                  <a:pt x="9160488" y="0"/>
                </a:cubicBezTo>
                <a:cubicBezTo>
                  <a:pt x="9270872" y="-11165"/>
                  <a:pt x="9343518" y="83898"/>
                  <a:pt x="9347200" y="186712"/>
                </a:cubicBezTo>
                <a:cubicBezTo>
                  <a:pt x="9289987" y="390348"/>
                  <a:pt x="9345292" y="692924"/>
                  <a:pt x="9347200" y="933539"/>
                </a:cubicBezTo>
                <a:cubicBezTo>
                  <a:pt x="9349091" y="1031637"/>
                  <a:pt x="9273422" y="1138060"/>
                  <a:pt x="9160488" y="1120251"/>
                </a:cubicBezTo>
                <a:cubicBezTo>
                  <a:pt x="5871579" y="1102396"/>
                  <a:pt x="1398704" y="1010907"/>
                  <a:pt x="186712" y="1120251"/>
                </a:cubicBezTo>
                <a:cubicBezTo>
                  <a:pt x="88070" y="1109092"/>
                  <a:pt x="2206" y="1040776"/>
                  <a:pt x="0" y="933539"/>
                </a:cubicBezTo>
                <a:cubicBezTo>
                  <a:pt x="25814" y="724048"/>
                  <a:pt x="-42790" y="448169"/>
                  <a:pt x="0" y="186712"/>
                </a:cubicBezTo>
                <a:close/>
              </a:path>
              <a:path w="9347200" h="1120251" stroke="0" extrusionOk="0">
                <a:moveTo>
                  <a:pt x="0" y="186712"/>
                </a:moveTo>
                <a:cubicBezTo>
                  <a:pt x="2860" y="83763"/>
                  <a:pt x="78250" y="10613"/>
                  <a:pt x="186712" y="0"/>
                </a:cubicBezTo>
                <a:cubicBezTo>
                  <a:pt x="3641599" y="96512"/>
                  <a:pt x="6228596" y="-165548"/>
                  <a:pt x="9160488" y="0"/>
                </a:cubicBezTo>
                <a:cubicBezTo>
                  <a:pt x="9266910" y="83"/>
                  <a:pt x="9352223" y="84414"/>
                  <a:pt x="9347200" y="186712"/>
                </a:cubicBezTo>
                <a:cubicBezTo>
                  <a:pt x="9289200" y="347120"/>
                  <a:pt x="9389044" y="757938"/>
                  <a:pt x="9347200" y="933539"/>
                </a:cubicBezTo>
                <a:cubicBezTo>
                  <a:pt x="9350346" y="1019747"/>
                  <a:pt x="9275323" y="1114946"/>
                  <a:pt x="9160488" y="1120251"/>
                </a:cubicBezTo>
                <a:cubicBezTo>
                  <a:pt x="5856984" y="1281963"/>
                  <a:pt x="2470920" y="1263873"/>
                  <a:pt x="186712" y="1120251"/>
                </a:cubicBezTo>
                <a:cubicBezTo>
                  <a:pt x="94484" y="1114502"/>
                  <a:pt x="4112" y="1034890"/>
                  <a:pt x="0" y="933539"/>
                </a:cubicBezTo>
                <a:cubicBezTo>
                  <a:pt x="-10245" y="664699"/>
                  <a:pt x="-61613" y="545055"/>
                  <a:pt x="0" y="18671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Thực hành Trái Đất chuyển động quanh mình nó và quanh Mặt Trời.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id="{4E4D90C7-32EA-36DB-21AE-973B6600EF39}"/>
              </a:ext>
            </a:extLst>
          </p:cNvPr>
          <p:cNvSpPr/>
          <p:nvPr/>
        </p:nvSpPr>
        <p:spPr>
          <a:xfrm>
            <a:off x="5527992" y="1623844"/>
            <a:ext cx="6338888" cy="457375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Gọi</a:t>
            </a:r>
            <a:r>
              <a:rPr lang="en-US" sz="3200" b="1" dirty="0">
                <a:solidFill>
                  <a:srgbClr val="FF0000"/>
                </a:solidFill>
                <a:latin typeface="Cambria" panose="02040503050406030204" pitchFamily="18" charset="0"/>
                <a:ea typeface="Cambria" panose="02040503050406030204" pitchFamily="18" charset="0"/>
              </a:rPr>
              <a:t> 2 HS,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yên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theo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đúng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quanh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F4EDCF0-4839-8950-7AE3-73A6590C920B}"/>
              </a:ext>
            </a:extLst>
          </p:cNvPr>
          <p:cNvPicPr>
            <a:picLocks noChangeAspect="1"/>
          </p:cNvPicPr>
          <p:nvPr/>
        </p:nvPicPr>
        <p:blipFill>
          <a:blip r:embed="rId3"/>
          <a:stretch>
            <a:fillRect/>
          </a:stretch>
        </p:blipFill>
        <p:spPr>
          <a:xfrm>
            <a:off x="500062" y="2018982"/>
            <a:ext cx="4551261" cy="3386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76778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246769"/>
          </a:xfrm>
          <a:prstGeom prst="rect">
            <a:avLst/>
          </a:prstGeom>
          <a:noFill/>
        </p:spPr>
        <p:txBody>
          <a:bodyPr wrap="square" rtlCol="0">
            <a:spAutoFit/>
          </a:bodyPr>
          <a:lstStyle/>
          <a:p>
            <a:r>
              <a:rPr lang="nl-NL" sz="2800" b="1" dirty="0">
                <a:solidFill>
                  <a:srgbClr val="FF0000"/>
                </a:solidFill>
                <a:effectLst/>
                <a:latin typeface="Cambria" panose="02040503050406030204" pitchFamily="18" charset="0"/>
                <a:ea typeface="Cambria" panose="02040503050406030204" pitchFamily="18" charset="0"/>
              </a:rPr>
              <a:t>Trái Đất là một hành tinh trong hệ Mặt Trời. Từ Mặt Trời ra xa dần, Trái Đất là hành tinh thứ ba. Trái Đất chuyển động quanh mình nó, đồng thời chuyển động quanh Mặt Trời. Mặt Trăng chuyển động quanh Trái Đất, Mặt Trăng là vệ tinh của Trái Đất.</a:t>
            </a:r>
            <a:endParaRPr lang="vi-VN"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85340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Trái Đất chuyển</a:t>
            </a:r>
            <a:r>
              <a:rPr kumimoji="0" lang="nl-NL"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động quanh mình nó và quanh Mặt Trời theo hướng từ tây sang đông. Nếu nhìn từ cực Bắc xuống, Trái Đất quay ngược chiều kim đồng hồ.</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21977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02</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952750" y="3518089"/>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phá</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
        <p:nvSpPr>
          <p:cNvPr id="4" name="Rectangle 3">
            <a:extLst>
              <a:ext uri="{FF2B5EF4-FFF2-40B4-BE49-F238E27FC236}">
                <a16:creationId xmlns:a16="http://schemas.microsoft.com/office/drawing/2014/main" id="{00E078E5-702B-357D-3BC5-588324BADE5A}"/>
              </a:ext>
            </a:extLst>
          </p:cNvPr>
          <p:cNvSpPr/>
          <p:nvPr/>
        </p:nvSpPr>
        <p:spPr>
          <a:xfrm>
            <a:off x="-2050026" y="-1"/>
            <a:ext cx="1981040" cy="201408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9398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2209165" y="32246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1. Quan </a:t>
            </a:r>
            <a:r>
              <a:rPr lang="en-US" sz="3600" b="1" dirty="0" err="1">
                <a:solidFill>
                  <a:prstClr val="black"/>
                </a:solidFill>
                <a:latin typeface="Calibri" panose="020F0502020204030204" pitchFamily="34" charset="0"/>
                <a:cs typeface="Calibri" panose="020F0502020204030204" pitchFamily="34" charset="0"/>
              </a:rPr>
              <a:t>sát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hình</a:t>
            </a:r>
            <a:r>
              <a:rPr lang="en-US" sz="3600" b="1" dirty="0">
                <a:solidFill>
                  <a:prstClr val="black"/>
                </a:solidFill>
                <a:latin typeface="Calibri" panose="020F0502020204030204" pitchFamily="34" charset="0"/>
                <a:cs typeface="Calibri" panose="020F0502020204030204" pitchFamily="34" charset="0"/>
              </a:rPr>
              <a:t> 1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thực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E7A31B2-C94B-1523-D7F6-D7C052C626D5}"/>
              </a:ext>
            </a:extLst>
          </p:cNvPr>
          <p:cNvPicPr>
            <a:picLocks noChangeAspect="1"/>
          </p:cNvPicPr>
          <p:nvPr/>
        </p:nvPicPr>
        <p:blipFill>
          <a:blip r:embed="rId3"/>
          <a:stretch>
            <a:fillRect/>
          </a:stretch>
        </p:blipFill>
        <p:spPr>
          <a:xfrm>
            <a:off x="6711794" y="1656080"/>
            <a:ext cx="5256685" cy="4357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E3756EF7-89C8-8E85-7767-6419BE3D8BD1}"/>
              </a:ext>
            </a:extLst>
          </p:cNvPr>
          <p:cNvSpPr/>
          <p:nvPr/>
        </p:nvSpPr>
        <p:spPr>
          <a:xfrm>
            <a:off x="235131" y="139856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Chỉ</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vị</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trí</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endParaRPr lang="zh-CN" altLang="en-US" sz="3200" b="1" dirty="0">
              <a:solidFill>
                <a:srgbClr val="FF0000"/>
              </a:solidFill>
              <a:latin typeface="Cambria" panose="02040503050406030204" pitchFamily="18" charset="0"/>
            </a:endParaRPr>
          </a:p>
        </p:txBody>
      </p:sp>
      <p:sp>
        <p:nvSpPr>
          <p:cNvPr id="11" name="Arrow: Down 10">
            <a:extLst>
              <a:ext uri="{FF2B5EF4-FFF2-40B4-BE49-F238E27FC236}">
                <a16:creationId xmlns:a16="http://schemas.microsoft.com/office/drawing/2014/main" id="{A95D0211-B83E-734D-772B-8E5822E625F2}"/>
              </a:ext>
            </a:extLst>
          </p:cNvPr>
          <p:cNvSpPr/>
          <p:nvPr/>
        </p:nvSpPr>
        <p:spPr>
          <a:xfrm>
            <a:off x="8656320" y="356616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F32D616-39DE-1680-9CF6-76964FF37F3F}"/>
              </a:ext>
            </a:extLst>
          </p:cNvPr>
          <p:cNvSpPr/>
          <p:nvPr/>
        </p:nvSpPr>
        <p:spPr>
          <a:xfrm rot="1572993">
            <a:off x="10881360" y="340360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圆角 6">
            <a:extLst>
              <a:ext uri="{FF2B5EF4-FFF2-40B4-BE49-F238E27FC236}">
                <a16:creationId xmlns:a16="http://schemas.microsoft.com/office/drawing/2014/main" id="{9E6CE729-BFE3-6AB0-4F65-0F029DB44A8C}"/>
              </a:ext>
            </a:extLst>
          </p:cNvPr>
          <p:cNvSpPr/>
          <p:nvPr/>
        </p:nvSpPr>
        <p:spPr>
          <a:xfrm>
            <a:off x="265611" y="245520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Hệ</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có</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4" name="Group 13">
            <a:extLst>
              <a:ext uri="{FF2B5EF4-FFF2-40B4-BE49-F238E27FC236}">
                <a16:creationId xmlns:a16="http://schemas.microsoft.com/office/drawing/2014/main" id="{B3223470-4B02-BAA7-A0F5-5FFF92D5B8CA}"/>
              </a:ext>
            </a:extLst>
          </p:cNvPr>
          <p:cNvGrpSpPr/>
          <p:nvPr/>
        </p:nvGrpSpPr>
        <p:grpSpPr>
          <a:xfrm>
            <a:off x="1271483" y="3426280"/>
            <a:ext cx="4516380" cy="668200"/>
            <a:chOff x="3977443" y="-1656990"/>
            <a:chExt cx="3048464" cy="648010"/>
          </a:xfrm>
        </p:grpSpPr>
        <p:sp>
          <p:nvSpPr>
            <p:cNvPr id="15" name="矩形: 圆角 6">
              <a:extLst>
                <a:ext uri="{FF2B5EF4-FFF2-40B4-BE49-F238E27FC236}">
                  <a16:creationId xmlns:a16="http://schemas.microsoft.com/office/drawing/2014/main" id="{8D13AB79-0C86-B887-6E8F-777F0024FFD5}"/>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16" name="TextBox 15">
              <a:extLst>
                <a:ext uri="{FF2B5EF4-FFF2-40B4-BE49-F238E27FC236}">
                  <a16:creationId xmlns:a16="http://schemas.microsoft.com/office/drawing/2014/main" id="{BBCD1AF1-0EBA-970A-59FC-58BED4396CD6}"/>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latin typeface="Baloo 2 ExtraBold" panose="03080902040302020200" pitchFamily="66" charset="0"/>
                  <a:cs typeface="Baloo 2 ExtraBold" panose="03080902040302020200" pitchFamily="66" charset="0"/>
                </a:rPr>
                <a:t>Có</a:t>
              </a:r>
              <a:r>
                <a:rPr lang="en-US" altLang="zh-CN" sz="2800" dirty="0">
                  <a:latin typeface="Baloo 2 ExtraBold" panose="03080902040302020200" pitchFamily="66" charset="0"/>
                  <a:cs typeface="Baloo 2 ExtraBold" panose="03080902040302020200" pitchFamily="66" charset="0"/>
                </a:rPr>
                <a:t> 8 </a:t>
              </a:r>
              <a:r>
                <a:rPr lang="en-US" altLang="zh-CN" sz="2800" dirty="0" err="1">
                  <a:latin typeface="Baloo 2 ExtraBold" panose="03080902040302020200" pitchFamily="66" charset="0"/>
                  <a:cs typeface="Baloo 2 ExtraBold" panose="03080902040302020200" pitchFamily="66" charset="0"/>
                </a:rPr>
                <a:t>hành</a:t>
              </a:r>
              <a:r>
                <a:rPr lang="en-US" altLang="zh-CN" sz="2800" dirty="0">
                  <a:latin typeface="Baloo 2 ExtraBold" panose="03080902040302020200" pitchFamily="66" charset="0"/>
                  <a:cs typeface="Baloo 2 ExtraBold" panose="03080902040302020200" pitchFamily="66" charset="0"/>
                </a:rPr>
                <a:t> </a:t>
              </a:r>
              <a:r>
                <a:rPr lang="en-US" altLang="zh-CN" sz="2800" dirty="0" err="1">
                  <a:latin typeface="Baloo 2 ExtraBold" panose="03080902040302020200" pitchFamily="66" charset="0"/>
                  <a:cs typeface="Baloo 2 ExtraBold" panose="03080902040302020200" pitchFamily="66" charset="0"/>
                </a:rPr>
                <a:t>tinh</a:t>
              </a:r>
              <a:endParaRPr lang="zh-CN" altLang="en-US" sz="2800" dirty="0">
                <a:latin typeface="Baloo 2 ExtraBold" panose="03080902040302020200" pitchFamily="66" charset="0"/>
                <a:cs typeface="Baloo 2 ExtraBold" panose="03080902040302020200" pitchFamily="66" charset="0"/>
              </a:endParaRPr>
            </a:p>
          </p:txBody>
        </p:sp>
      </p:grpSp>
      <p:sp>
        <p:nvSpPr>
          <p:cNvPr id="17" name="矩形: 圆角 6">
            <a:extLst>
              <a:ext uri="{FF2B5EF4-FFF2-40B4-BE49-F238E27FC236}">
                <a16:creationId xmlns:a16="http://schemas.microsoft.com/office/drawing/2014/main" id="{8837B277-7962-410E-FE4F-127F03C5B7D7}"/>
              </a:ext>
            </a:extLst>
          </p:cNvPr>
          <p:cNvSpPr/>
          <p:nvPr/>
        </p:nvSpPr>
        <p:spPr>
          <a:xfrm>
            <a:off x="296091" y="4263689"/>
            <a:ext cx="6439989" cy="100935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Từ</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ra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xa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dần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thứ</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8" name="Group 17">
            <a:extLst>
              <a:ext uri="{FF2B5EF4-FFF2-40B4-BE49-F238E27FC236}">
                <a16:creationId xmlns:a16="http://schemas.microsoft.com/office/drawing/2014/main" id="{0FA153FA-A499-ED78-DC8C-970DC51354FA}"/>
              </a:ext>
            </a:extLst>
          </p:cNvPr>
          <p:cNvGrpSpPr/>
          <p:nvPr/>
        </p:nvGrpSpPr>
        <p:grpSpPr>
          <a:xfrm>
            <a:off x="1515323" y="5519240"/>
            <a:ext cx="4516380" cy="668200"/>
            <a:chOff x="3977443" y="-1656990"/>
            <a:chExt cx="3048464" cy="648010"/>
          </a:xfrm>
        </p:grpSpPr>
        <p:sp>
          <p:nvSpPr>
            <p:cNvPr id="19" name="矩形: 圆角 6">
              <a:extLst>
                <a:ext uri="{FF2B5EF4-FFF2-40B4-BE49-F238E27FC236}">
                  <a16:creationId xmlns:a16="http://schemas.microsoft.com/office/drawing/2014/main" id="{7B0AAA74-6331-C1F6-6ABC-1AD571EC7E2E}"/>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20" name="TextBox 19">
              <a:extLst>
                <a:ext uri="{FF2B5EF4-FFF2-40B4-BE49-F238E27FC236}">
                  <a16:creationId xmlns:a16="http://schemas.microsoft.com/office/drawing/2014/main" id="{ABDF6D71-7B08-ECC6-BA29-661F031C3F93}"/>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latin typeface="Baloo 2 ExtraBold" panose="03080902040302020200" pitchFamily="66" charset="0"/>
                  <a:cs typeface="Baloo 2 ExtraBold" panose="03080902040302020200" pitchFamily="66" charset="0"/>
                </a:rPr>
                <a:t>Hành</a:t>
              </a:r>
              <a:r>
                <a:rPr lang="en-US" altLang="zh-CN" sz="2800" dirty="0">
                  <a:latin typeface="Baloo 2 ExtraBold" panose="03080902040302020200" pitchFamily="66" charset="0"/>
                  <a:cs typeface="Baloo 2 ExtraBold" panose="03080902040302020200" pitchFamily="66" charset="0"/>
                </a:rPr>
                <a:t> </a:t>
              </a:r>
              <a:r>
                <a:rPr lang="en-US" altLang="zh-CN" sz="2800" dirty="0" err="1">
                  <a:latin typeface="Baloo 2 ExtraBold" panose="03080902040302020200" pitchFamily="66" charset="0"/>
                  <a:cs typeface="Baloo 2 ExtraBold" panose="03080902040302020200" pitchFamily="66" charset="0"/>
                </a:rPr>
                <a:t>tinh</a:t>
              </a:r>
              <a:r>
                <a:rPr lang="en-US" altLang="zh-CN" sz="2800" dirty="0">
                  <a:latin typeface="Baloo 2 ExtraBold" panose="03080902040302020200" pitchFamily="66" charset="0"/>
                  <a:cs typeface="Baloo 2 ExtraBold" panose="03080902040302020200" pitchFamily="66" charset="0"/>
                </a:rPr>
                <a:t> </a:t>
              </a:r>
              <a:r>
                <a:rPr lang="en-US" altLang="zh-CN" sz="2800" dirty="0" err="1">
                  <a:latin typeface="Baloo 2 ExtraBold" panose="03080902040302020200" pitchFamily="66" charset="0"/>
                  <a:cs typeface="Baloo 2 ExtraBold" panose="03080902040302020200" pitchFamily="66" charset="0"/>
                </a:rPr>
                <a:t>thứ</a:t>
              </a:r>
              <a:r>
                <a:rPr lang="en-US" altLang="zh-CN" sz="2800" dirty="0">
                  <a:latin typeface="Baloo 2 ExtraBold" panose="03080902040302020200" pitchFamily="66" charset="0"/>
                  <a:cs typeface="Baloo 2 ExtraBold" panose="03080902040302020200" pitchFamily="66" charset="0"/>
                </a:rPr>
                <a:t> 3</a:t>
              </a:r>
              <a:endParaRPr lang="zh-CN" altLang="en-US" sz="2800" dirty="0">
                <a:latin typeface="Baloo 2 ExtraBold" panose="03080902040302020200" pitchFamily="66" charset="0"/>
                <a:cs typeface="Baloo 2 ExtraBold" panose="03080902040302020200" pitchFamily="66" charset="0"/>
              </a:endParaRPr>
            </a:p>
          </p:txBody>
        </p:sp>
      </p:grpSp>
      <p:sp>
        <p:nvSpPr>
          <p:cNvPr id="3" name="Rectangle 2">
            <a:extLst>
              <a:ext uri="{FF2B5EF4-FFF2-40B4-BE49-F238E27FC236}">
                <a16:creationId xmlns:a16="http://schemas.microsoft.com/office/drawing/2014/main" id="{14A7BB98-B98C-FA13-A24D-B297840D25AD}"/>
              </a:ext>
            </a:extLst>
          </p:cNvPr>
          <p:cNvSpPr/>
          <p:nvPr/>
        </p:nvSpPr>
        <p:spPr>
          <a:xfrm>
            <a:off x="-2050026" y="-1"/>
            <a:ext cx="1981040" cy="201408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7179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 presetClass="entr" presetSubtype="4"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1" grpId="0" animBg="1"/>
      <p:bldP spid="12" grpId="0" animBg="1"/>
      <p:bldP spid="13"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921117" y="942281"/>
            <a:ext cx="6592187"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trong</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ra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xa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dần</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thứ</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ba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p>
        </p:txBody>
      </p:sp>
      <p:sp>
        <p:nvSpPr>
          <p:cNvPr id="2" name="Rectangle 1">
            <a:extLst>
              <a:ext uri="{FF2B5EF4-FFF2-40B4-BE49-F238E27FC236}">
                <a16:creationId xmlns:a16="http://schemas.microsoft.com/office/drawing/2014/main" id="{7EB805A7-BF2D-4734-A61F-6C6CCF70CCF5}"/>
              </a:ext>
            </a:extLst>
          </p:cNvPr>
          <p:cNvSpPr/>
          <p:nvPr/>
        </p:nvSpPr>
        <p:spPr>
          <a:xfrm>
            <a:off x="-2050026" y="-1"/>
            <a:ext cx="1981040" cy="201408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2239645" y="21070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2. Quan sát hình 2 và 3, em hãy: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0" y="125983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矩形: 圆角 6">
            <a:extLst>
              <a:ext uri="{FF2B5EF4-FFF2-40B4-BE49-F238E27FC236}">
                <a16:creationId xmlns:a16="http://schemas.microsoft.com/office/drawing/2014/main" id="{7410A3FF-6360-06DE-FDAB-778DA62049A2}"/>
              </a:ext>
            </a:extLst>
          </p:cNvPr>
          <p:cNvSpPr/>
          <p:nvPr/>
        </p:nvSpPr>
        <p:spPr>
          <a:xfrm>
            <a:off x="6756400" y="142904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
        <p:nvSpPr>
          <p:cNvPr id="8" name="矩形: 圆角 6">
            <a:extLst>
              <a:ext uri="{FF2B5EF4-FFF2-40B4-BE49-F238E27FC236}">
                <a16:creationId xmlns:a16="http://schemas.microsoft.com/office/drawing/2014/main" id="{59D11D58-9C41-2CE2-2A37-E40B4AD9C02E}"/>
              </a:ext>
            </a:extLst>
          </p:cNvPr>
          <p:cNvSpPr/>
          <p:nvPr/>
        </p:nvSpPr>
        <p:spPr>
          <a:xfrm>
            <a:off x="6868160" y="294288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Nếu nhìn từ cực Bắc xuống, Trái Đất quay cùng chiều hay ngược chiều kim đồng hồ?</a:t>
            </a:r>
            <a:endParaRPr lang="zh-CN" altLang="en-US" sz="2400" b="1" dirty="0">
              <a:solidFill>
                <a:srgbClr val="FF0000"/>
              </a:solidFill>
              <a:latin typeface="Cambria" panose="02040503050406030204" pitchFamily="18" charset="0"/>
            </a:endParaRPr>
          </a:p>
        </p:txBody>
      </p:sp>
      <p:sp>
        <p:nvSpPr>
          <p:cNvPr id="9" name="矩形: 圆角 6">
            <a:extLst>
              <a:ext uri="{FF2B5EF4-FFF2-40B4-BE49-F238E27FC236}">
                <a16:creationId xmlns:a16="http://schemas.microsoft.com/office/drawing/2014/main" id="{4D93392F-98B3-F7DD-FD54-C50665EB9A2E}"/>
              </a:ext>
            </a:extLst>
          </p:cNvPr>
          <p:cNvSpPr/>
          <p:nvPr/>
        </p:nvSpPr>
        <p:spPr>
          <a:xfrm>
            <a:off x="6868160" y="45481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Trái Đất chuyển động quanh Mặt Trời theo chiều nào?</a:t>
            </a:r>
            <a:endParaRPr lang="zh-CN" altLang="en-US" sz="2400" b="1" dirty="0">
              <a:solidFill>
                <a:srgbClr val="FF0000"/>
              </a:solidFill>
              <a:latin typeface="Cambria" panose="02040503050406030204" pitchFamily="18" charset="0"/>
            </a:endParaRPr>
          </a:p>
        </p:txBody>
      </p:sp>
      <p:pic>
        <p:nvPicPr>
          <p:cNvPr id="26" name="Picture 25">
            <a:extLst>
              <a:ext uri="{FF2B5EF4-FFF2-40B4-BE49-F238E27FC236}">
                <a16:creationId xmlns:a16="http://schemas.microsoft.com/office/drawing/2014/main" id="{7C85B898-9D9C-0A1D-CB00-6A8F35F47D99}"/>
              </a:ext>
            </a:extLst>
          </p:cNvPr>
          <p:cNvPicPr>
            <a:picLocks noChangeAspect="1"/>
          </p:cNvPicPr>
          <p:nvPr/>
        </p:nvPicPr>
        <p:blipFill>
          <a:blip r:embed="rId4"/>
          <a:stretch>
            <a:fillRect/>
          </a:stretch>
        </p:blipFill>
        <p:spPr>
          <a:xfrm>
            <a:off x="2174240" y="4378128"/>
            <a:ext cx="4149544" cy="2479872"/>
          </a:xfrm>
          <a:prstGeom prst="rect">
            <a:avLst/>
          </a:prstGeom>
        </p:spPr>
      </p:pic>
      <p:sp>
        <p:nvSpPr>
          <p:cNvPr id="3" name="Rectangle 2">
            <a:extLst>
              <a:ext uri="{FF2B5EF4-FFF2-40B4-BE49-F238E27FC236}">
                <a16:creationId xmlns:a16="http://schemas.microsoft.com/office/drawing/2014/main" id="{F33BEAA1-9A8E-2108-AFED-4ACCD5986D28}"/>
              </a:ext>
            </a:extLst>
          </p:cNvPr>
          <p:cNvSpPr/>
          <p:nvPr/>
        </p:nvSpPr>
        <p:spPr>
          <a:xfrm>
            <a:off x="-2050026" y="-1"/>
            <a:ext cx="1981040" cy="201408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791627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57085" y="2344309"/>
            <a:ext cx="4892675" cy="2949051"/>
          </a:xfrm>
          <a:custGeom>
            <a:avLst/>
            <a:gdLst>
              <a:gd name="connsiteX0" fmla="*/ 0 w 4892675"/>
              <a:gd name="connsiteY0" fmla="*/ 491518 h 2949051"/>
              <a:gd name="connsiteX1" fmla="*/ 491518 w 4892675"/>
              <a:gd name="connsiteY1" fmla="*/ 0 h 2949051"/>
              <a:gd name="connsiteX2" fmla="*/ 4401157 w 4892675"/>
              <a:gd name="connsiteY2" fmla="*/ 0 h 2949051"/>
              <a:gd name="connsiteX3" fmla="*/ 4892675 w 4892675"/>
              <a:gd name="connsiteY3" fmla="*/ 491518 h 2949051"/>
              <a:gd name="connsiteX4" fmla="*/ 4892675 w 4892675"/>
              <a:gd name="connsiteY4" fmla="*/ 2457533 h 2949051"/>
              <a:gd name="connsiteX5" fmla="*/ 4401157 w 4892675"/>
              <a:gd name="connsiteY5" fmla="*/ 2949051 h 2949051"/>
              <a:gd name="connsiteX6" fmla="*/ 491518 w 4892675"/>
              <a:gd name="connsiteY6" fmla="*/ 2949051 h 2949051"/>
              <a:gd name="connsiteX7" fmla="*/ 0 w 4892675"/>
              <a:gd name="connsiteY7" fmla="*/ 2457533 h 2949051"/>
              <a:gd name="connsiteX8" fmla="*/ 0 w 4892675"/>
              <a:gd name="connsiteY8" fmla="*/ 491518 h 294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949051" fill="none" extrusionOk="0">
                <a:moveTo>
                  <a:pt x="0" y="491518"/>
                </a:moveTo>
                <a:cubicBezTo>
                  <a:pt x="-1607" y="248699"/>
                  <a:pt x="220823" y="13740"/>
                  <a:pt x="491518" y="0"/>
                </a:cubicBezTo>
                <a:cubicBezTo>
                  <a:pt x="1233303" y="-123866"/>
                  <a:pt x="3873121" y="81108"/>
                  <a:pt x="4401157" y="0"/>
                </a:cubicBezTo>
                <a:cubicBezTo>
                  <a:pt x="4697020" y="-37500"/>
                  <a:pt x="4881458" y="220985"/>
                  <a:pt x="4892675" y="491518"/>
                </a:cubicBezTo>
                <a:cubicBezTo>
                  <a:pt x="5060392" y="830245"/>
                  <a:pt x="4762776" y="2127407"/>
                  <a:pt x="4892675" y="2457533"/>
                </a:cubicBezTo>
                <a:cubicBezTo>
                  <a:pt x="4898334" y="2713963"/>
                  <a:pt x="4683870" y="2969469"/>
                  <a:pt x="4401157" y="2949051"/>
                </a:cubicBezTo>
                <a:cubicBezTo>
                  <a:pt x="3012850" y="2931196"/>
                  <a:pt x="1789316" y="2839707"/>
                  <a:pt x="491518" y="2949051"/>
                </a:cubicBezTo>
                <a:cubicBezTo>
                  <a:pt x="230853" y="2922146"/>
                  <a:pt x="4110" y="2736665"/>
                  <a:pt x="0" y="2457533"/>
                </a:cubicBezTo>
                <a:cubicBezTo>
                  <a:pt x="118672" y="2071606"/>
                  <a:pt x="-34222" y="868876"/>
                  <a:pt x="0" y="491518"/>
                </a:cubicBezTo>
                <a:close/>
              </a:path>
              <a:path w="4892675" h="2949051" stroke="0" extrusionOk="0">
                <a:moveTo>
                  <a:pt x="0" y="491518"/>
                </a:moveTo>
                <a:cubicBezTo>
                  <a:pt x="16741" y="221046"/>
                  <a:pt x="208967" y="22033"/>
                  <a:pt x="491518" y="0"/>
                </a:cubicBezTo>
                <a:cubicBezTo>
                  <a:pt x="1352227" y="96512"/>
                  <a:pt x="2853456" y="-165548"/>
                  <a:pt x="4401157" y="0"/>
                </a:cubicBezTo>
                <a:cubicBezTo>
                  <a:pt x="4676814" y="105"/>
                  <a:pt x="4900972" y="221415"/>
                  <a:pt x="4892675" y="491518"/>
                </a:cubicBezTo>
                <a:cubicBezTo>
                  <a:pt x="4762462" y="865700"/>
                  <a:pt x="5017648" y="2162888"/>
                  <a:pt x="4892675" y="2457533"/>
                </a:cubicBezTo>
                <a:cubicBezTo>
                  <a:pt x="4897360" y="2703807"/>
                  <a:pt x="4717847" y="2928572"/>
                  <a:pt x="4401157" y="2949051"/>
                </a:cubicBezTo>
                <a:cubicBezTo>
                  <a:pt x="3156445" y="3110763"/>
                  <a:pt x="1933955" y="3092673"/>
                  <a:pt x="491518" y="2949051"/>
                </a:cubicBezTo>
                <a:cubicBezTo>
                  <a:pt x="253970" y="2931148"/>
                  <a:pt x="28856" y="2716591"/>
                  <a:pt x="0" y="2457533"/>
                </a:cubicBezTo>
                <a:cubicBezTo>
                  <a:pt x="128997" y="1853913"/>
                  <a:pt x="-102252" y="1059436"/>
                  <a:pt x="0" y="49151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pt-BR" sz="3300" b="1" dirty="0">
                <a:solidFill>
                  <a:prstClr val="black"/>
                </a:solidFill>
                <a:latin typeface="Calibri" panose="020F0502020204030204" pitchFamily="34" charset="0"/>
                <a:cs typeface="Calibri" panose="020F0502020204030204" pitchFamily="34" charset="0"/>
              </a:rPr>
              <a:t>Trái Đất tự quay quanh trục và quay quanh Mặt Trời theo chiều từ Tây sang Đông.</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
        <p:nvSpPr>
          <p:cNvPr id="4" name="Rectangle 3">
            <a:extLst>
              <a:ext uri="{FF2B5EF4-FFF2-40B4-BE49-F238E27FC236}">
                <a16:creationId xmlns:a16="http://schemas.microsoft.com/office/drawing/2014/main" id="{F5F39637-C58B-6EF5-3C5A-C7E24649F2C4}"/>
              </a:ext>
            </a:extLst>
          </p:cNvPr>
          <p:cNvSpPr/>
          <p:nvPr/>
        </p:nvSpPr>
        <p:spPr>
          <a:xfrm>
            <a:off x="-2050026" y="-1"/>
            <a:ext cx="1981040" cy="201408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687869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Nhìn</a:t>
            </a:r>
            <a:r>
              <a:rPr lang="en-US" sz="3300" b="1" dirty="0">
                <a:solidFill>
                  <a:prstClr val="black"/>
                </a:solidFill>
                <a:latin typeface="Calibri" panose="020F0502020204030204" pitchFamily="34" charset="0"/>
                <a:cs typeface="Calibri" panose="020F0502020204030204" pitchFamily="34" charset="0"/>
              </a:rPr>
              <a:t> </a:t>
            </a:r>
            <a:r>
              <a:rPr lang="vi-VN" sz="3300" b="1" dirty="0">
                <a:solidFill>
                  <a:prstClr val="black"/>
                </a:solidFill>
                <a:latin typeface="Calibri" panose="020F0502020204030204" pitchFamily="34" charset="0"/>
                <a:cs typeface="Calibri" panose="020F0502020204030204" pitchFamily="34" charset="0"/>
              </a:rPr>
              <a:t>từ cục Bắc xuống, Trái Đất ngược chiều kim đồng hồ.</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vi-VN" altLang="zh-CN" sz="2400" b="1" dirty="0" err="1">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D966BB71-231C-3FB4-7105-AE5250A3EE6F}"/>
              </a:ext>
            </a:extLst>
          </p:cNvPr>
          <p:cNvSpPr/>
          <p:nvPr/>
        </p:nvSpPr>
        <p:spPr>
          <a:xfrm>
            <a:off x="-2050026" y="-1"/>
            <a:ext cx="1981040" cy="201408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670312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theo</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chiều</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từ</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Tây</a:t>
            </a:r>
            <a:r>
              <a:rPr lang="en-US" sz="3300" b="1" dirty="0">
                <a:solidFill>
                  <a:prstClr val="black"/>
                </a:solidFill>
                <a:latin typeface="Calibri" panose="020F0502020204030204" pitchFamily="34" charset="0"/>
                <a:cs typeface="Calibri" panose="020F0502020204030204" pitchFamily="34" charset="0"/>
              </a:rPr>
              <a:t> sang </a:t>
            </a:r>
            <a:r>
              <a:rPr lang="en-US" sz="3300" b="1" dirty="0" err="1">
                <a:solidFill>
                  <a:prstClr val="black"/>
                </a:solidFill>
                <a:latin typeface="Calibri" panose="020F0502020204030204" pitchFamily="34" charset="0"/>
                <a:cs typeface="Calibri" panose="020F0502020204030204" pitchFamily="34" charset="0"/>
              </a:rPr>
              <a:t>Đông</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800" b="1" dirty="0">
                <a:solidFill>
                  <a:srgbClr val="FF0000"/>
                </a:solidFill>
                <a:latin typeface="Cambria" panose="02040503050406030204" pitchFamily="18" charset="0"/>
                <a:ea typeface="Cambria" panose="02040503050406030204" pitchFamily="18" charset="0"/>
              </a:rPr>
              <a:t>Trái Đất chuyển động quanh Mặt Trời theo chiều nào?</a:t>
            </a:r>
          </a:p>
        </p:txBody>
      </p:sp>
      <p:sp>
        <p:nvSpPr>
          <p:cNvPr id="4" name="Rectangle 3">
            <a:extLst>
              <a:ext uri="{FF2B5EF4-FFF2-40B4-BE49-F238E27FC236}">
                <a16:creationId xmlns:a16="http://schemas.microsoft.com/office/drawing/2014/main" id="{486246C7-24EC-1E50-8D82-38D7BA517C63}"/>
              </a:ext>
            </a:extLst>
          </p:cNvPr>
          <p:cNvSpPr/>
          <p:nvPr/>
        </p:nvSpPr>
        <p:spPr>
          <a:xfrm>
            <a:off x="-2050026" y="-1"/>
            <a:ext cx="1981040" cy="201408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9818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863600" y="241189"/>
            <a:ext cx="10779759" cy="1150731"/>
          </a:xfrm>
          <a:custGeom>
            <a:avLst/>
            <a:gdLst>
              <a:gd name="connsiteX0" fmla="*/ 0 w 10779759"/>
              <a:gd name="connsiteY0" fmla="*/ 191792 h 1150731"/>
              <a:gd name="connsiteX1" fmla="*/ 191792 w 10779759"/>
              <a:gd name="connsiteY1" fmla="*/ 0 h 1150731"/>
              <a:gd name="connsiteX2" fmla="*/ 10587967 w 10779759"/>
              <a:gd name="connsiteY2" fmla="*/ 0 h 1150731"/>
              <a:gd name="connsiteX3" fmla="*/ 10779759 w 10779759"/>
              <a:gd name="connsiteY3" fmla="*/ 191792 h 1150731"/>
              <a:gd name="connsiteX4" fmla="*/ 10779759 w 10779759"/>
              <a:gd name="connsiteY4" fmla="*/ 958939 h 1150731"/>
              <a:gd name="connsiteX5" fmla="*/ 10587967 w 10779759"/>
              <a:gd name="connsiteY5" fmla="*/ 1150731 h 1150731"/>
              <a:gd name="connsiteX6" fmla="*/ 191792 w 10779759"/>
              <a:gd name="connsiteY6" fmla="*/ 1150731 h 1150731"/>
              <a:gd name="connsiteX7" fmla="*/ 0 w 10779759"/>
              <a:gd name="connsiteY7" fmla="*/ 958939 h 1150731"/>
              <a:gd name="connsiteX8" fmla="*/ 0 w 10779759"/>
              <a:gd name="connsiteY8" fmla="*/ 191792 h 11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9759" h="1150731" fill="none" extrusionOk="0">
                <a:moveTo>
                  <a:pt x="0" y="191792"/>
                </a:moveTo>
                <a:cubicBezTo>
                  <a:pt x="-96" y="87579"/>
                  <a:pt x="85991" y="2213"/>
                  <a:pt x="191792" y="0"/>
                </a:cubicBezTo>
                <a:cubicBezTo>
                  <a:pt x="4579596" y="-123866"/>
                  <a:pt x="5742957" y="81108"/>
                  <a:pt x="10587967" y="0"/>
                </a:cubicBezTo>
                <a:cubicBezTo>
                  <a:pt x="10698836" y="-7598"/>
                  <a:pt x="10775215" y="86243"/>
                  <a:pt x="10779759" y="191792"/>
                </a:cubicBezTo>
                <a:cubicBezTo>
                  <a:pt x="10714214" y="469270"/>
                  <a:pt x="10814945" y="636344"/>
                  <a:pt x="10779759" y="958939"/>
                </a:cubicBezTo>
                <a:cubicBezTo>
                  <a:pt x="10780789" y="1062128"/>
                  <a:pt x="10704039" y="1169141"/>
                  <a:pt x="10587967" y="1150731"/>
                </a:cubicBezTo>
                <a:cubicBezTo>
                  <a:pt x="9319271" y="1132876"/>
                  <a:pt x="4530732" y="1041387"/>
                  <a:pt x="191792" y="1150731"/>
                </a:cubicBezTo>
                <a:cubicBezTo>
                  <a:pt x="88434" y="1144335"/>
                  <a:pt x="2693" y="1069891"/>
                  <a:pt x="0" y="958939"/>
                </a:cubicBezTo>
                <a:cubicBezTo>
                  <a:pt x="64055" y="847747"/>
                  <a:pt x="62045" y="564848"/>
                  <a:pt x="0" y="191792"/>
                </a:cubicBezTo>
                <a:close/>
              </a:path>
              <a:path w="10779759" h="1150731" stroke="0" extrusionOk="0">
                <a:moveTo>
                  <a:pt x="0" y="191792"/>
                </a:moveTo>
                <a:cubicBezTo>
                  <a:pt x="7842" y="86330"/>
                  <a:pt x="81027" y="9614"/>
                  <a:pt x="191792" y="0"/>
                </a:cubicBezTo>
                <a:cubicBezTo>
                  <a:pt x="1677126" y="96512"/>
                  <a:pt x="8595241" y="-165548"/>
                  <a:pt x="10587967" y="0"/>
                </a:cubicBezTo>
                <a:cubicBezTo>
                  <a:pt x="10706195" y="309"/>
                  <a:pt x="10798541" y="88935"/>
                  <a:pt x="10779759" y="191792"/>
                </a:cubicBezTo>
                <a:cubicBezTo>
                  <a:pt x="10835720" y="273162"/>
                  <a:pt x="10745929" y="605821"/>
                  <a:pt x="10779759" y="958939"/>
                </a:cubicBezTo>
                <a:cubicBezTo>
                  <a:pt x="10780764" y="1059459"/>
                  <a:pt x="10695987" y="1149782"/>
                  <a:pt x="10587967" y="1150731"/>
                </a:cubicBezTo>
                <a:cubicBezTo>
                  <a:pt x="8291851" y="1312443"/>
                  <a:pt x="4762771" y="1294353"/>
                  <a:pt x="191792" y="1150731"/>
                </a:cubicBezTo>
                <a:cubicBezTo>
                  <a:pt x="92343" y="1147312"/>
                  <a:pt x="16731" y="1057673"/>
                  <a:pt x="0" y="958939"/>
                </a:cubicBezTo>
                <a:cubicBezTo>
                  <a:pt x="-3235" y="869334"/>
                  <a:pt x="-11807" y="451737"/>
                  <a:pt x="0" y="19179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3. Chỉ và nói chiều chuyển động của Mặt Trăng quanh Trái Đất trên hình 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11EDDD49-E9B5-A8CF-3BB0-60CA1BB9133A}"/>
              </a:ext>
            </a:extLst>
          </p:cNvPr>
          <p:cNvPicPr>
            <a:picLocks noChangeAspect="1"/>
          </p:cNvPicPr>
          <p:nvPr/>
        </p:nvPicPr>
        <p:blipFill>
          <a:blip r:embed="rId3"/>
          <a:stretch>
            <a:fillRect/>
          </a:stretch>
        </p:blipFill>
        <p:spPr>
          <a:xfrm>
            <a:off x="5749607" y="2047557"/>
            <a:ext cx="5937308" cy="4221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4CC26F53-8791-FCCD-D570-7F6B9D3CCEAA}"/>
              </a:ext>
            </a:extLst>
          </p:cNvPr>
          <p:cNvSpPr/>
          <p:nvPr/>
        </p:nvSpPr>
        <p:spPr>
          <a:xfrm>
            <a:off x="132080" y="2275840"/>
            <a:ext cx="5323840" cy="3525520"/>
          </a:xfrm>
          <a:prstGeom prst="roundRect">
            <a:avLst>
              <a:gd name="adj" fmla="val 36795"/>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Mặt Trăng quay quanh Trái Đất theo chiều từ tây sang đông.</a:t>
            </a:r>
            <a:endParaRPr lang="en-US" altLang="zh-CN" sz="2800" b="1" dirty="0">
              <a:solidFill>
                <a:srgbClr val="FF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Nếu nhìn từ cực Bắc xuống, Mặt Trăng quay quanh Trái Đất ngược chiều kim đồng hồ. </a:t>
            </a:r>
          </a:p>
        </p:txBody>
      </p:sp>
      <p:sp>
        <p:nvSpPr>
          <p:cNvPr id="3" name="Rectangle 2">
            <a:extLst>
              <a:ext uri="{FF2B5EF4-FFF2-40B4-BE49-F238E27FC236}">
                <a16:creationId xmlns:a16="http://schemas.microsoft.com/office/drawing/2014/main" id="{D2F8C37B-3066-5374-AEA4-5D5089B7A471}"/>
              </a:ext>
            </a:extLst>
          </p:cNvPr>
          <p:cNvSpPr/>
          <p:nvPr/>
        </p:nvSpPr>
        <p:spPr>
          <a:xfrm>
            <a:off x="-2050026" y="-1"/>
            <a:ext cx="1981040" cy="201408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630484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596</Words>
  <Application>Microsoft Office PowerPoint</Application>
  <PresentationFormat>Widescreen</PresentationFormat>
  <Paragraphs>51</Paragraphs>
  <Slides>17</Slides>
  <Notes>12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等线</vt:lpstr>
      <vt:lpstr>微软雅黑</vt:lpstr>
      <vt:lpstr>Arial</vt:lpstr>
      <vt:lpstr>Baloo 2 ExtraBold</vt:lpstr>
      <vt:lpstr>Calibri</vt:lpstr>
      <vt:lpstr>Cambria</vt:lpstr>
      <vt:lpstr>inpin heiti</vt:lpstr>
      <vt:lpstr>Tahoma</vt:lpstr>
      <vt:lpstr>Times New Roman</vt:lpstr>
      <vt:lpstr>Wingdings</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2023-01-25T05:47:41Z</dcterms:created>
  <dcterms:modified xsi:type="dcterms:W3CDTF">2024-05-04T05:48:17Z</dcterms:modified>
</cp:coreProperties>
</file>