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  <p:sldMasterId id="2147483753" r:id="rId3"/>
  </p:sldMasterIdLst>
  <p:notesMasterIdLst>
    <p:notesMasterId r:id="rId19"/>
  </p:notesMasterIdLst>
  <p:handoutMasterIdLst>
    <p:handoutMasterId r:id="rId20"/>
  </p:handoutMasterIdLst>
  <p:sldIdLst>
    <p:sldId id="579" r:id="rId4"/>
    <p:sldId id="1568" r:id="rId5"/>
    <p:sldId id="567" r:id="rId6"/>
    <p:sldId id="570" r:id="rId7"/>
    <p:sldId id="587" r:id="rId8"/>
    <p:sldId id="569" r:id="rId9"/>
    <p:sldId id="589" r:id="rId10"/>
    <p:sldId id="583" r:id="rId11"/>
    <p:sldId id="584" r:id="rId12"/>
    <p:sldId id="8625" r:id="rId13"/>
    <p:sldId id="370" r:id="rId14"/>
    <p:sldId id="8627" r:id="rId15"/>
    <p:sldId id="8629" r:id="rId16"/>
    <p:sldId id="337" r:id="rId17"/>
    <p:sldId id="287" r:id="rId18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FE1"/>
    <a:srgbClr val="332215"/>
    <a:srgbClr val="FFEFCE"/>
    <a:srgbClr val="FFCCFF"/>
    <a:srgbClr val="FF99CC"/>
    <a:srgbClr val="3333FF"/>
    <a:srgbClr val="56C3E7"/>
    <a:srgbClr val="0099FF"/>
    <a:srgbClr val="404040"/>
    <a:srgbClr val="EFE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8" autoAdjust="0"/>
    <p:restoredTop sz="94660" autoAdjust="0"/>
  </p:normalViewPr>
  <p:slideViewPr>
    <p:cSldViewPr>
      <p:cViewPr varScale="1">
        <p:scale>
          <a:sx n="87" d="100"/>
          <a:sy n="87" d="100"/>
        </p:scale>
        <p:origin x="84" y="22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E753A-03F2-41F4-82C8-8BE9CB0DB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1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2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0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5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3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2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4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3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6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7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2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3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1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225FE8-3120-76BD-6794-B1C73AB1F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8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2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6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4F5212-363E-32BB-4B16-A069780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1D7DF16-EE70-6F22-7C4C-43BEC55FC7F8}"/>
              </a:ext>
            </a:extLst>
          </p:cNvPr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1413D94B-943E-CA0F-8B7F-9FCEC1AC6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2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7AAFC547-C3C6-5C51-79CA-6845FEE87B99}"/>
              </a:ext>
            </a:extLst>
          </p:cNvPr>
          <p:cNvSpPr/>
          <p:nvPr/>
        </p:nvSpPr>
        <p:spPr>
          <a:xfrm>
            <a:off x="202990" y="179068"/>
            <a:ext cx="8738021" cy="47853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FCDD280-F9AC-9459-00AB-677D85A76405}"/>
              </a:ext>
            </a:extLst>
          </p:cNvPr>
          <p:cNvSpPr/>
          <p:nvPr/>
        </p:nvSpPr>
        <p:spPr>
          <a:xfrm>
            <a:off x="89260" y="96982"/>
            <a:ext cx="8957758" cy="4966854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cs typeface="+mn-ea"/>
              <a:sym typeface="+mn-lt"/>
            </a:endParaRPr>
          </a:p>
        </p:txBody>
      </p:sp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81DD7228-2BF9-5BA5-433B-6CE3BF48D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224"/>
          <a:stretch/>
        </p:blipFill>
        <p:spPr>
          <a:xfrm>
            <a:off x="7250229" y="4637855"/>
            <a:ext cx="1893771" cy="512064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BCBBA39B-1CF5-5081-C847-C8BCFC0FF1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76363" y="4284296"/>
            <a:ext cx="481141" cy="510494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D808E9FA-6ED3-FB36-E222-9824D53C16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89760" y="3733801"/>
            <a:ext cx="828137" cy="1263675"/>
          </a:xfrm>
          <a:prstGeom prst="rect">
            <a:avLst/>
          </a:prstGeom>
        </p:spPr>
      </p:pic>
      <p:pic>
        <p:nvPicPr>
          <p:cNvPr id="13" name="PHẠM DUYÊN 16 - 9Slide.vn">
            <a:extLst>
              <a:ext uri="{FF2B5EF4-FFF2-40B4-BE49-F238E27FC236}">
                <a16:creationId xmlns:a16="http://schemas.microsoft.com/office/drawing/2014/main" id="{401BB59D-6B20-F9FC-868F-1ADDACF190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45737" y="4445626"/>
            <a:ext cx="381217" cy="389992"/>
          </a:xfrm>
          <a:prstGeom prst="rect">
            <a:avLst/>
          </a:prstGeom>
        </p:spPr>
      </p:pic>
      <p:pic>
        <p:nvPicPr>
          <p:cNvPr id="14" name="PHẠM DUYÊN 21 - 9Slide.vn">
            <a:extLst>
              <a:ext uri="{FF2B5EF4-FFF2-40B4-BE49-F238E27FC236}">
                <a16:creationId xmlns:a16="http://schemas.microsoft.com/office/drawing/2014/main" id="{60D93C32-E690-1AE5-9A20-CACACEF41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011735" y="3940335"/>
            <a:ext cx="243158" cy="58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11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243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384575" y="3990585"/>
            <a:ext cx="1127055" cy="101025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15664" y="52767"/>
            <a:ext cx="656126" cy="578423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7113152" y="-180577"/>
            <a:ext cx="2121888" cy="141459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8463951" y="3094295"/>
            <a:ext cx="1277992" cy="1010253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3577133" y="-256769"/>
            <a:ext cx="1590405" cy="693261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901632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20" y="243964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40" y="4225369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170064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1" y="5125978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7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64" y="4194782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80" y="-221969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2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058386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60" y="3641562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6" y="1082983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11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22" y="1059094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8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1" name="Google Shape;1551;p33"/>
          <p:cNvSpPr/>
          <p:nvPr/>
        </p:nvSpPr>
        <p:spPr>
          <a:xfrm>
            <a:off x="6003930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2" name="Google Shape;1552;p33"/>
          <p:cNvSpPr/>
          <p:nvPr/>
        </p:nvSpPr>
        <p:spPr>
          <a:xfrm>
            <a:off x="7532356" y="4823553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3" name="Google Shape;1553;p33"/>
          <p:cNvSpPr/>
          <p:nvPr/>
        </p:nvSpPr>
        <p:spPr>
          <a:xfrm>
            <a:off x="3145662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3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806643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9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90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503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464861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33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7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12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452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24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-71621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360688" y="269655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2140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0" y="30179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499597"/>
            <a:ext cx="2860495" cy="13199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77660" y="16321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48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46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384575" y="3990585"/>
            <a:ext cx="1127055" cy="101025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15664" y="52767"/>
            <a:ext cx="656126" cy="578423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7113152" y="-180577"/>
            <a:ext cx="2121888" cy="141459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8463951" y="3094295"/>
            <a:ext cx="1277992" cy="1010253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3577133" y="-256769"/>
            <a:ext cx="1590405" cy="693261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8914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2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700" r:id="rId6"/>
    <p:sldLayoutId id="2147483751" r:id="rId7"/>
    <p:sldLayoutId id="214748375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96465" y="257175"/>
            <a:ext cx="8551069" cy="462915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DFEB5DD7-8DD5-B963-436A-5858A9A3F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5" name="矩形 6">
            <a:extLst>
              <a:ext uri="{FF2B5EF4-FFF2-40B4-BE49-F238E27FC236}">
                <a16:creationId xmlns:a16="http://schemas.microsoft.com/office/drawing/2014/main" id="{76D3C4FE-4E1A-69E9-FEC3-0A8A69D0A4D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1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91E951A2-F6D5-8C3F-230F-C4062E9E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6EFECA1B-5974-666B-7BE0-40F6D7E98E6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678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2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2297" y="3363838"/>
            <a:ext cx="2586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605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78495"/>
            <a:ext cx="9144000" cy="5191245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204535" y="-964548"/>
            <a:ext cx="12459903" cy="2223572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254702" y="587869"/>
            <a:ext cx="4154709" cy="3253913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712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5250" b="1" dirty="0">
                  <a:solidFill>
                    <a:prstClr val="black"/>
                  </a:solidFill>
                  <a:latin typeface="Calibri" panose="020F0502020204030204"/>
                </a:rPr>
                <a:t>Chia </a:t>
              </a:r>
              <a:r>
                <a:rPr lang="en-US" sz="5250" b="1" dirty="0" err="1">
                  <a:solidFill>
                    <a:prstClr val="black"/>
                  </a:solidFill>
                  <a:latin typeface="Calibri" panose="020F0502020204030204"/>
                </a:rPr>
                <a:t>sẻ</a:t>
              </a:r>
              <a:endParaRPr lang="en-US" sz="52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4699978" y="587869"/>
            <a:ext cx="4154709" cy="3253913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712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5250" b="1" dirty="0" err="1">
                  <a:solidFill>
                    <a:prstClr val="black"/>
                  </a:solidFill>
                  <a:latin typeface="Calibri" panose="020F0502020204030204"/>
                </a:rPr>
                <a:t>Nhận</a:t>
              </a:r>
              <a:r>
                <a:rPr lang="en-US" sz="525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250" b="1" dirty="0" err="1">
                  <a:solidFill>
                    <a:prstClr val="black"/>
                  </a:solidFill>
                  <a:latin typeface="Calibri" panose="020F0502020204030204"/>
                </a:rPr>
                <a:t>xét</a:t>
              </a:r>
              <a:endParaRPr lang="en-US" sz="52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26" y="3556591"/>
            <a:ext cx="9377889" cy="16592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44" y="406915"/>
            <a:ext cx="1584813" cy="1576026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82" y="344417"/>
            <a:ext cx="1118263" cy="16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5721532" y="2"/>
            <a:ext cx="3422468" cy="329183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4726747"/>
            <a:ext cx="9144000" cy="506437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zh-CN" altLang="en-US" sz="105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4673991"/>
            <a:ext cx="9144000" cy="46951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zh-CN" altLang="en-US" sz="105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7434564" y="3521357"/>
            <a:ext cx="1601504" cy="1458606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368324" y="61748"/>
            <a:ext cx="963419" cy="96341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7597" y="593971"/>
            <a:ext cx="1396547" cy="857012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220898" y="3263999"/>
            <a:ext cx="416878" cy="409212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67073" y="3895141"/>
            <a:ext cx="1672841" cy="1049201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36" y="572284"/>
            <a:ext cx="6031724" cy="42501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328953" y="1672353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54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Vận</a:t>
            </a:r>
            <a:r>
              <a:rPr lang="en-US" sz="54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4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dụng</a:t>
            </a:r>
            <a:endParaRPr lang="en-US" sz="54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04" y="2137022"/>
            <a:ext cx="3257640" cy="2798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16922" y="2145518"/>
            <a:ext cx="1185826" cy="1166193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881763" y="2745154"/>
            <a:ext cx="700493" cy="700837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3690189" y="4195070"/>
            <a:ext cx="761914" cy="547715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2649108" y="4119633"/>
            <a:ext cx="662688" cy="633116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462103" y="4034624"/>
            <a:ext cx="630051" cy="628575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564311" y="3180682"/>
            <a:ext cx="716214" cy="719141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4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9576B-69FC-2CE6-AD5B-0D4152BE4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6" b="81036"/>
          <a:stretch/>
        </p:blipFill>
        <p:spPr>
          <a:xfrm>
            <a:off x="791580" y="483518"/>
            <a:ext cx="7560840" cy="720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7D5A76-F82E-E986-C427-8CE691D87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2" t="22067" r="1429"/>
          <a:stretch/>
        </p:blipFill>
        <p:spPr>
          <a:xfrm>
            <a:off x="323528" y="1471144"/>
            <a:ext cx="4104456" cy="224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F6B51-E9FF-235C-95A4-BD0DB917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8" y="1471144"/>
            <a:ext cx="4305521" cy="2235315"/>
          </a:xfrm>
          <a:prstGeom prst="rect">
            <a:avLst/>
          </a:prstGeom>
        </p:spPr>
      </p:pic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260E48CA-1421-CAEE-6597-7F9F87B256CA}"/>
              </a:ext>
            </a:extLst>
          </p:cNvPr>
          <p:cNvSpPr/>
          <p:nvPr/>
        </p:nvSpPr>
        <p:spPr>
          <a:xfrm>
            <a:off x="1727683" y="4152662"/>
            <a:ext cx="5688631" cy="53722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xác định theo nhóm 4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01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732F6-6043-3CA9-4885-8AE4B4E62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7" r="51538" b="-1667"/>
          <a:stretch/>
        </p:blipFill>
        <p:spPr>
          <a:xfrm>
            <a:off x="0" y="339502"/>
            <a:ext cx="4300719" cy="4320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80BA99-AF49-9414-3865-64B860F87BB0}"/>
              </a:ext>
            </a:extLst>
          </p:cNvPr>
          <p:cNvSpPr txBox="1"/>
          <p:nvPr/>
        </p:nvSpPr>
        <p:spPr>
          <a:xfrm>
            <a:off x="1331640" y="1203598"/>
            <a:ext cx="1296144" cy="417026"/>
          </a:xfrm>
          <a:prstGeom prst="round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sz="2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Tổng</a:t>
            </a:r>
            <a:r>
              <a:rPr lang="en-US" sz="2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kết</a:t>
            </a:r>
            <a:endParaRPr lang="en-US" sz="2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6BFDCD-04E5-72D4-25C4-7D6FA1697B28}"/>
              </a:ext>
            </a:extLst>
          </p:cNvPr>
          <p:cNvGrpSpPr/>
          <p:nvPr/>
        </p:nvGrpSpPr>
        <p:grpSpPr>
          <a:xfrm>
            <a:off x="4300719" y="258868"/>
            <a:ext cx="4588751" cy="4320480"/>
            <a:chOff x="4300719" y="258868"/>
            <a:chExt cx="4588751" cy="43204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3D63FB-9DE9-4E55-26B2-4D22857AF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292"/>
            <a:stretch/>
          </p:blipFill>
          <p:spPr>
            <a:xfrm>
              <a:off x="4300719" y="258868"/>
              <a:ext cx="4588751" cy="432048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ED0C2E7-66B6-448C-5DC6-770624208A03}"/>
                </a:ext>
              </a:extLst>
            </p:cNvPr>
            <p:cNvSpPr/>
            <p:nvPr/>
          </p:nvSpPr>
          <p:spPr>
            <a:xfrm>
              <a:off x="7812360" y="3507854"/>
              <a:ext cx="576064" cy="576064"/>
            </a:xfrm>
            <a:prstGeom prst="ellipse">
              <a:avLst/>
            </a:prstGeom>
            <a:solidFill>
              <a:srgbClr val="DED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43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0" y="1015154"/>
            <a:ext cx="6211006" cy="2821296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176503" y="1275606"/>
            <a:ext cx="5483729" cy="24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7664" indent="-447664" algn="just" defTabSz="914378">
              <a:spcBef>
                <a:spcPts val="600"/>
              </a:spcBef>
              <a:buClr>
                <a:srgbClr val="000000"/>
              </a:buClr>
              <a:buFontTx/>
              <a:buChar char="-"/>
            </a:pPr>
            <a:r>
              <a:rPr lang="en-US" altLang="en-US" sz="2800" kern="0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Thực hành sử dụng la bàn xác định hướng cửa nhà em.</a:t>
            </a: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  <a:buFontTx/>
              <a:buChar char="-"/>
            </a:pPr>
            <a:r>
              <a:rPr lang="en-US" altLang="en-US" sz="2800" kern="0" dirty="0" err="1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Chuẩn</a:t>
            </a:r>
            <a:r>
              <a:rPr lang="en-US" altLang="en-US" sz="2800" kern="0" dirty="0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2800" kern="0" err="1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bị</a:t>
            </a:r>
            <a:r>
              <a:rPr lang="en-US" altLang="en-US" sz="2800" kern="0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 hình ảnh về quang cảnh và hoạt động của người dân ở các đới khí hậu</a:t>
            </a:r>
            <a:endParaRPr lang="en-US" altLang="en-US" sz="2800" kern="0" dirty="0">
              <a:solidFill>
                <a:srgbClr val="FF0000"/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  <a:buFontTx/>
              <a:buChar char="-"/>
            </a:pP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</a:pP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</a:pP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398545"/>
            <a:ext cx="2939612" cy="2939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A9F8D-2A8C-AB2B-302D-7908AF434B50}"/>
              </a:ext>
            </a:extLst>
          </p:cNvPr>
          <p:cNvSpPr/>
          <p:nvPr/>
        </p:nvSpPr>
        <p:spPr>
          <a:xfrm>
            <a:off x="3143525" y="285307"/>
            <a:ext cx="184730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en-US" sz="4500" b="1" kern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Dặn</a:t>
            </a:r>
            <a:r>
              <a:rPr lang="en-US" altLang="en-US" sz="4500" b="1" kern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500" b="1" kern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dò</a:t>
            </a:r>
            <a:endParaRPr lang="en-US" sz="45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29725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F2A5A3B-4FE5-4DD1-B04C-3F5A15F65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915566"/>
            <a:ext cx="4732020" cy="21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94F54F-0F76-112F-E0CB-6EEE99629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6588" y="153417"/>
            <a:ext cx="8050823" cy="4532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742951" y="1177369"/>
            <a:ext cx="7379235" cy="1261500"/>
            <a:chOff x="887951" y="413357"/>
            <a:chExt cx="10210799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1" y="782624"/>
              <a:ext cx="9049929" cy="68444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20000"/>
                </a:lnSpc>
                <a:defRPr/>
              </a:pPr>
              <a:r>
                <a:rPr lang="en-US" altLang="zh-CN" sz="2100" dirty="0">
                  <a:solidFill>
                    <a:prstClr val="black"/>
                  </a:solidFill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lang="en-US" altLang="zh-CN" sz="210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lang="en-US" sz="2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và chỉ được kim và các phương trên la bàn. </a:t>
              </a:r>
              <a:endParaRPr lang="vi-VN" sz="2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1" y="2094859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013247">
            <a:off x="292609" y="427412"/>
            <a:ext cx="1835354" cy="650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1800" y="228002"/>
            <a:ext cx="3876407" cy="1067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BC296-1384-5747-990A-DCB0FCB8942B}"/>
              </a:ext>
            </a:extLst>
          </p:cNvPr>
          <p:cNvSpPr txBox="1"/>
          <p:nvPr/>
        </p:nvSpPr>
        <p:spPr>
          <a:xfrm>
            <a:off x="1625331" y="2428207"/>
            <a:ext cx="6496855" cy="5133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950" dirty="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lang="en-US" altLang="zh-CN" sz="195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en-US" sz="21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 được các bước xác định phương bằng la bàn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ute happy smiling book Royalty Free Vector Image">
            <a:extLst>
              <a:ext uri="{FF2B5EF4-FFF2-40B4-BE49-F238E27FC236}">
                <a16:creationId xmlns:a16="http://schemas.microsoft.com/office/drawing/2014/main" id="{10CB0719-7282-0287-1F7A-52A8810E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3" y="3228038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632C2-0544-9596-2528-7C0AADCEC5CE}"/>
              </a:ext>
            </a:extLst>
          </p:cNvPr>
          <p:cNvSpPr txBox="1"/>
          <p:nvPr/>
        </p:nvSpPr>
        <p:spPr>
          <a:xfrm>
            <a:off x="1619466" y="3335142"/>
            <a:ext cx="6508583" cy="9293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950" dirty="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3</a:t>
            </a:r>
            <a:r>
              <a:rPr lang="en-US" altLang="zh-CN" sz="195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en-US" sz="21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 tin sử dụng được la bàn để xác định phương hướng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CDBEC27-F43B-6F34-8023-63DC8F5B7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55" y="843558"/>
            <a:ext cx="3033587" cy="3033587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0C0F4F0C-3F9B-6ABB-8E57-3F61609EADFD}"/>
              </a:ext>
            </a:extLst>
          </p:cNvPr>
          <p:cNvSpPr txBox="1"/>
          <p:nvPr/>
        </p:nvSpPr>
        <p:spPr>
          <a:xfrm>
            <a:off x="2754533" y="2033912"/>
            <a:ext cx="576063" cy="1075675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996690DE-E64D-2D28-B397-C93DA160B793}"/>
              </a:ext>
            </a:extLst>
          </p:cNvPr>
          <p:cNvSpPr/>
          <p:nvPr/>
        </p:nvSpPr>
        <p:spPr bwMode="auto">
          <a:xfrm>
            <a:off x="5974219" y="1014221"/>
            <a:ext cx="3265173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9B2281FF-F9C5-6FCD-BB53-67965FE8BBDF}"/>
              </a:ext>
            </a:extLst>
          </p:cNvPr>
          <p:cNvSpPr txBox="1"/>
          <p:nvPr/>
        </p:nvSpPr>
        <p:spPr>
          <a:xfrm>
            <a:off x="3488974" y="2156250"/>
            <a:ext cx="5403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 </a:t>
            </a:r>
            <a:r>
              <a:rPr lang="nl-N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la bàn</a:t>
            </a:r>
            <a:endParaRPr lang="zh-CN" altLang="en-US" sz="4800" b="1" dirty="0"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8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259632" y="267494"/>
            <a:ext cx="6624736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và nhận xét về kim la bàn trên hình 5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0718C-8A4E-7A02-B146-A3023C71E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0"/>
          <a:stretch/>
        </p:blipFill>
        <p:spPr>
          <a:xfrm>
            <a:off x="2051720" y="801531"/>
            <a:ext cx="4716524" cy="40068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572C0E-9EC8-AF9E-22D9-DCF8A3E77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39" y="1059582"/>
            <a:ext cx="842832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58342C51-54CA-5413-635B-711FE702ED7C}"/>
              </a:ext>
            </a:extLst>
          </p:cNvPr>
          <p:cNvSpPr/>
          <p:nvPr/>
        </p:nvSpPr>
        <p:spPr>
          <a:xfrm>
            <a:off x="1271607" y="339502"/>
            <a:ext cx="7344816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Chỉ và nhận xét về kim la bàn trên hình 5</a:t>
            </a: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36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3" y="843558"/>
            <a:ext cx="2843817" cy="2843817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2977990" y="1779662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9" y="890745"/>
            <a:ext cx="358870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4163066" y="1807373"/>
            <a:ext cx="498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Xác định các phương bằng la bàn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510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A74D-A56D-1B93-2FD5-7DBAB3FAA547}"/>
              </a:ext>
            </a:extLst>
          </p:cNvPr>
          <p:cNvSpPr/>
          <p:nvPr/>
        </p:nvSpPr>
        <p:spPr>
          <a:xfrm>
            <a:off x="3311860" y="3376287"/>
            <a:ext cx="2664296" cy="1328023"/>
          </a:xfrm>
          <a:prstGeom prst="roundRect">
            <a:avLst/>
          </a:prstGeom>
          <a:solidFill>
            <a:srgbClr val="FFEFC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2D83E7-0123-1ABD-1BC5-6B67E5E10CF2}"/>
              </a:ext>
            </a:extLst>
          </p:cNvPr>
          <p:cNvSpPr/>
          <p:nvPr/>
        </p:nvSpPr>
        <p:spPr>
          <a:xfrm>
            <a:off x="6224895" y="3376287"/>
            <a:ext cx="2664296" cy="1328023"/>
          </a:xfrm>
          <a:prstGeom prst="roundRect">
            <a:avLst/>
          </a:prstGeom>
          <a:solidFill>
            <a:srgbClr val="FFEFC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067DE-64E1-75E7-5FB0-98111961D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6" t="3508" r="70702" b="42106"/>
          <a:stretch/>
        </p:blipFill>
        <p:spPr>
          <a:xfrm>
            <a:off x="503549" y="987574"/>
            <a:ext cx="230425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4FBFE6-F20A-79F9-EB79-3DBA68030E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217" t="2631" r="36201" b="42983"/>
          <a:stretch/>
        </p:blipFill>
        <p:spPr>
          <a:xfrm>
            <a:off x="3491880" y="987574"/>
            <a:ext cx="230425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B4370-0D50-54BF-39CE-E34C9DB16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541" t="2631" r="877" b="42983"/>
          <a:stretch/>
        </p:blipFill>
        <p:spPr>
          <a:xfrm>
            <a:off x="6480212" y="987574"/>
            <a:ext cx="230425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1D981-5354-6DD8-A3B9-08D88FBA7F1E}"/>
              </a:ext>
            </a:extLst>
          </p:cNvPr>
          <p:cNvSpPr txBox="1"/>
          <p:nvPr/>
        </p:nvSpPr>
        <p:spPr>
          <a:xfrm>
            <a:off x="287525" y="3376287"/>
            <a:ext cx="2736304" cy="1328023"/>
          </a:xfrm>
          <a:prstGeom prst="roundRect">
            <a:avLst/>
          </a:prstGeom>
          <a:solidFill>
            <a:srgbClr val="FFEFCE"/>
          </a:solidFill>
          <a:ln>
            <a:solidFill>
              <a:srgbClr val="FFEFC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Đặt la bàn nằm ngang trên lòng bàn tay và giữ cố định cho kim la bàn dừng hẳn lại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F96A3-FEDF-2839-B46E-40B814FFC33F}"/>
              </a:ext>
            </a:extLst>
          </p:cNvPr>
          <p:cNvSpPr txBox="1"/>
          <p:nvPr/>
        </p:nvSpPr>
        <p:spPr>
          <a:xfrm>
            <a:off x="3347864" y="352030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Xoay la bàn sao cho chữ N khớp với đầu màu đỏ của kim la 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8E4B4-2F2F-DB38-B934-1EA6D831A7A4}"/>
              </a:ext>
            </a:extLst>
          </p:cNvPr>
          <p:cNvSpPr txBox="1"/>
          <p:nvPr/>
        </p:nvSpPr>
        <p:spPr>
          <a:xfrm>
            <a:off x="6264188" y="352030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Xác định các phương bắc, nam, đông, tây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6CA668-4ED8-3AD6-D2FF-253E939A43A8}"/>
              </a:ext>
            </a:extLst>
          </p:cNvPr>
          <p:cNvSpPr/>
          <p:nvPr/>
        </p:nvSpPr>
        <p:spPr>
          <a:xfrm>
            <a:off x="1367644" y="4600423"/>
            <a:ext cx="432048" cy="432048"/>
          </a:xfrm>
          <a:prstGeom prst="ellipse">
            <a:avLst/>
          </a:prstGeom>
          <a:solidFill>
            <a:srgbClr val="FFEFCE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5FC3ED-48CE-FF16-DE73-10FC37BF8027}"/>
              </a:ext>
            </a:extLst>
          </p:cNvPr>
          <p:cNvSpPr/>
          <p:nvPr/>
        </p:nvSpPr>
        <p:spPr>
          <a:xfrm>
            <a:off x="4391980" y="4468856"/>
            <a:ext cx="432048" cy="432048"/>
          </a:xfrm>
          <a:prstGeom prst="ellipse">
            <a:avLst/>
          </a:prstGeom>
          <a:solidFill>
            <a:srgbClr val="FFEFCE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FEF4FB-D69F-DFD5-AF0F-652EF7CB5994}"/>
              </a:ext>
            </a:extLst>
          </p:cNvPr>
          <p:cNvSpPr/>
          <p:nvPr/>
        </p:nvSpPr>
        <p:spPr>
          <a:xfrm>
            <a:off x="7398194" y="4488286"/>
            <a:ext cx="432048" cy="432048"/>
          </a:xfrm>
          <a:prstGeom prst="ellipse">
            <a:avLst/>
          </a:prstGeom>
          <a:solidFill>
            <a:srgbClr val="FFEFCE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5515E325-8FE6-CBC3-D570-FC1E7C60DE9E}"/>
              </a:ext>
            </a:extLst>
          </p:cNvPr>
          <p:cNvSpPr/>
          <p:nvPr/>
        </p:nvSpPr>
        <p:spPr>
          <a:xfrm>
            <a:off x="323528" y="238514"/>
            <a:ext cx="8496943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 bước xác định phương trong không gian bằng la bàn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69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" y="267494"/>
            <a:ext cx="3512427" cy="3512427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3392792" y="1776944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8" y="890745"/>
            <a:ext cx="3553205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4139952" y="1622708"/>
            <a:ext cx="4221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Thực </a:t>
            </a:r>
            <a:r>
              <a:rPr lang="nl-NL" sz="3200" b="1"/>
              <a:t>hành xác định các phương trong không gian bằng la bàn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9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AE7F3245-4D5A-6950-B400-0A167F8DFD70}"/>
              </a:ext>
            </a:extLst>
          </p:cNvPr>
          <p:cNvSpPr/>
          <p:nvPr/>
        </p:nvSpPr>
        <p:spPr>
          <a:xfrm>
            <a:off x="323528" y="223276"/>
            <a:ext cx="8496943" cy="10412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la bàn nằm ngang trên bàn, xác định các phương trong không gian (để các đồ dùng học tập bằng sắt cách xa la bàn) 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0510F5-8ACA-B87E-426F-FDA14EC4C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139702"/>
            <a:ext cx="4960114" cy="2880320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318AE6-7D6A-4408-B1CC-4426F7E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7"/>
          <a:stretch/>
        </p:blipFill>
        <p:spPr>
          <a:xfrm>
            <a:off x="3297897" y="1347614"/>
            <a:ext cx="3043824" cy="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918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BCDBF1"/>
    </a:dk2>
    <a:lt2>
      <a:srgbClr val="B4D5C9"/>
    </a:lt2>
    <a:accent1>
      <a:srgbClr val="86B98A"/>
    </a:accent1>
    <a:accent2>
      <a:srgbClr val="F6DC64"/>
    </a:accent2>
    <a:accent3>
      <a:srgbClr val="EEA74E"/>
    </a:accent3>
    <a:accent4>
      <a:srgbClr val="D9919A"/>
    </a:accent4>
    <a:accent5>
      <a:srgbClr val="D17D92"/>
    </a:accent5>
    <a:accent6>
      <a:srgbClr val="CDBBFC"/>
    </a:accent6>
    <a:hlink>
      <a:srgbClr val="000000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BCDBF1"/>
    </a:dk2>
    <a:lt2>
      <a:srgbClr val="B4D5C9"/>
    </a:lt2>
    <a:accent1>
      <a:srgbClr val="86B98A"/>
    </a:accent1>
    <a:accent2>
      <a:srgbClr val="F6DC64"/>
    </a:accent2>
    <a:accent3>
      <a:srgbClr val="EEA74E"/>
    </a:accent3>
    <a:accent4>
      <a:srgbClr val="D9919A"/>
    </a:accent4>
    <a:accent5>
      <a:srgbClr val="D17D92"/>
    </a:accent5>
    <a:accent6>
      <a:srgbClr val="CDBBFC"/>
    </a:accent6>
    <a:hlink>
      <a:srgbClr val="000000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3641</TotalTime>
  <Words>260</Words>
  <Application>Microsoft Office PowerPoint</Application>
  <PresentationFormat>On-screen Show (16:9)</PresentationFormat>
  <Paragraphs>33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#9Slide03 Arima Madurai ExtraBo</vt:lpstr>
      <vt:lpstr>Arial</vt:lpstr>
      <vt:lpstr>Calibri</vt:lpstr>
      <vt:lpstr>Impact</vt:lpstr>
      <vt:lpstr>inpin heiti</vt:lpstr>
      <vt:lpstr>Times New Roman</vt:lpstr>
      <vt:lpstr>思源黑体</vt:lpstr>
      <vt:lpstr>第一PPT，www.1ppt.com</vt:lpstr>
      <vt:lpstr>1_Office 主题​​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Admin</cp:lastModifiedBy>
  <cp:revision>290</cp:revision>
  <dcterms:created xsi:type="dcterms:W3CDTF">2015-12-11T17:46:17Z</dcterms:created>
  <dcterms:modified xsi:type="dcterms:W3CDTF">2024-04-04T05:57:05Z</dcterms:modified>
</cp:coreProperties>
</file>