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454" r:id="rId3"/>
    <p:sldId id="318" r:id="rId4"/>
    <p:sldId id="432" r:id="rId5"/>
    <p:sldId id="459" r:id="rId6"/>
    <p:sldId id="316" r:id="rId7"/>
    <p:sldId id="455" r:id="rId8"/>
    <p:sldId id="440" r:id="rId9"/>
    <p:sldId id="441" r:id="rId10"/>
    <p:sldId id="457" r:id="rId11"/>
    <p:sldId id="443" r:id="rId12"/>
    <p:sldId id="451" r:id="rId13"/>
    <p:sldId id="458" r:id="rId14"/>
    <p:sldId id="444" r:id="rId15"/>
    <p:sldId id="345" r:id="rId16"/>
    <p:sldId id="348" r:id="rId17"/>
    <p:sldId id="349" r:id="rId18"/>
    <p:sldId id="350" r:id="rId19"/>
    <p:sldId id="453"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3" d="100"/>
          <a:sy n="53" d="100"/>
        </p:scale>
        <p:origin x="192" y="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5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443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57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91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30911"/>
            <a:ext cx="16276638" cy="9174912"/>
          </a:xfrm>
          <a:prstGeom prst="rect">
            <a:avLst/>
          </a:prstGeom>
        </p:spPr>
      </p:pic>
    </p:spTree>
    <p:extLst>
      <p:ext uri="{BB962C8B-B14F-4D97-AF65-F5344CB8AC3E}">
        <p14:creationId xmlns:p14="http://schemas.microsoft.com/office/powerpoint/2010/main" val="120932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3427373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DFE25AEC-A4EA-4FE7-B2BE-92A6FA8665B3}" type="datetimeFigureOut">
              <a:rPr lang="zh-CN" altLang="en-US" smtClean="0"/>
              <a:t>2023/3/14</a:t>
            </a:fld>
            <a:endParaRPr lang="zh-CN" altLang="en-US"/>
          </a:p>
        </p:txBody>
      </p:sp>
      <p:sp>
        <p:nvSpPr>
          <p:cNvPr id="5" name="页脚占位符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69271" y="241299"/>
            <a:ext cx="1462354" cy="1460500"/>
          </a:xfrm>
          <a:prstGeom prst="rect">
            <a:avLst/>
          </a:prstGeom>
        </p:spPr>
      </p:pic>
    </p:spTree>
    <p:extLst>
      <p:ext uri="{BB962C8B-B14F-4D97-AF65-F5344CB8AC3E}">
        <p14:creationId xmlns:p14="http://schemas.microsoft.com/office/powerpoint/2010/main" val="110402644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12437" y="1194"/>
            <a:ext cx="16239069" cy="7727207"/>
          </a:xfrm>
          <a:prstGeom prst="rect">
            <a:avLst/>
          </a:prstGeom>
        </p:spPr>
      </p:pic>
      <p:pic>
        <p:nvPicPr>
          <p:cNvPr id="5" name="图片 4" descr="34"/>
          <p:cNvPicPr>
            <a:picLocks noChangeAspect="1"/>
          </p:cNvPicPr>
          <p:nvPr/>
        </p:nvPicPr>
        <p:blipFill>
          <a:blip r:embed="rId4"/>
          <a:stretch>
            <a:fillRect/>
          </a:stretch>
        </p:blipFill>
        <p:spPr>
          <a:xfrm>
            <a:off x="12437" y="4329920"/>
            <a:ext cx="16239069" cy="4884841"/>
          </a:xfrm>
          <a:prstGeom prst="rect">
            <a:avLst/>
          </a:prstGeom>
        </p:spPr>
      </p:pic>
      <p:cxnSp>
        <p:nvCxnSpPr>
          <p:cNvPr id="11" name="直接连接符 10"/>
          <p:cNvCxnSpPr/>
          <p:nvPr/>
        </p:nvCxnSpPr>
        <p:spPr>
          <a:xfrm>
            <a:off x="3305516" y="1564703"/>
            <a:ext cx="3622668"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567993" y="1564703"/>
            <a:ext cx="3622668"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6833721" y="273511"/>
            <a:ext cx="1828732" cy="1828732"/>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804">
              <a:defRPr/>
            </a:pPr>
            <a:endParaRPr lang="zh-CN" altLang="en-US" sz="23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663937" y="4920307"/>
            <a:ext cx="4542937" cy="4412523"/>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6"/>
          <a:stretch>
            <a:fillRect/>
          </a:stretch>
        </p:blipFill>
        <p:spPr>
          <a:xfrm>
            <a:off x="6079176" y="4594098"/>
            <a:ext cx="5582628" cy="463384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092" t="27821"/>
          <a:stretch/>
        </p:blipFill>
        <p:spPr>
          <a:xfrm>
            <a:off x="13266976" y="4795199"/>
            <a:ext cx="2689177" cy="4529072"/>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89" t="37211" r="70260" b="836"/>
          <a:stretch/>
        </p:blipFill>
        <p:spPr>
          <a:xfrm flipH="1">
            <a:off x="10282444" y="5486010"/>
            <a:ext cx="2689177" cy="381543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7"/>
          <a:stretch>
            <a:fillRect/>
          </a:stretch>
        </p:blipFill>
        <p:spPr>
          <a:xfrm>
            <a:off x="6858350" y="438235"/>
            <a:ext cx="1804103" cy="1763469"/>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8"/>
          <a:srcRect l="8432" r="7434" b="24976"/>
          <a:stretch/>
        </p:blipFill>
        <p:spPr>
          <a:xfrm>
            <a:off x="2352130" y="1415605"/>
            <a:ext cx="11698472" cy="3347199"/>
          </a:xfrm>
          <a:prstGeom prst="rect">
            <a:avLst/>
          </a:prstGeom>
        </p:spPr>
      </p:pic>
    </p:spTree>
    <p:extLst>
      <p:ext uri="{BB962C8B-B14F-4D97-AF65-F5344CB8AC3E}">
        <p14:creationId xmlns:p14="http://schemas.microsoft.com/office/powerpoint/2010/main" val="169461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9A76B6-AA05-66A8-672A-3AFD14ED0D27}"/>
              </a:ext>
            </a:extLst>
          </p:cNvPr>
          <p:cNvSpPr txBox="1"/>
          <p:nvPr/>
        </p:nvSpPr>
        <p:spPr>
          <a:xfrm>
            <a:off x="246535" y="914400"/>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119" y="2704258"/>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669601" y="2755157"/>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cậu</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2128929" y="639617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3576077" y="6388843"/>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fltVal val="0"/>
                                          </p:val>
                                        </p:tav>
                                        <p:tav tm="100000">
                                          <p:val>
                                            <p:strVal val="#ppt_w"/>
                                          </p:val>
                                        </p:tav>
                                      </p:tavLst>
                                    </p:anim>
                                    <p:anim calcmode="lin" valueType="num">
                                      <p:cBhvr>
                                        <p:cTn id="19" dur="1000" fill="hold"/>
                                        <p:tgtEl>
                                          <p:spTgt spid="21"/>
                                        </p:tgtEl>
                                        <p:attrNameLst>
                                          <p:attrName>ppt_h</p:attrName>
                                        </p:attrNameLst>
                                      </p:cBhvr>
                                      <p:tavLst>
                                        <p:tav tm="0">
                                          <p:val>
                                            <p:fltVal val="0"/>
                                          </p:val>
                                        </p:tav>
                                        <p:tav tm="100000">
                                          <p:val>
                                            <p:strVal val="#ppt_h"/>
                                          </p:val>
                                        </p:tav>
                                      </p:tavLst>
                                    </p:anim>
                                    <p:anim calcmode="lin" valueType="num">
                                      <p:cBhvr>
                                        <p:cTn id="20" dur="1000" fill="hold"/>
                                        <p:tgtEl>
                                          <p:spTgt spid="21"/>
                                        </p:tgtEl>
                                        <p:attrNameLst>
                                          <p:attrName>style.rotation</p:attrName>
                                        </p:attrNameLst>
                                      </p:cBhvr>
                                      <p:tavLst>
                                        <p:tav tm="0">
                                          <p:val>
                                            <p:fltVal val="90"/>
                                          </p:val>
                                        </p:tav>
                                        <p:tav tm="100000">
                                          <p:val>
                                            <p:fltVal val="0"/>
                                          </p:val>
                                        </p:tav>
                                      </p:tavLst>
                                    </p:anim>
                                    <p:animEffect transition="in" filter="fade">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9A76B6-AA05-66A8-672A-3AFD14ED0D27}"/>
              </a:ext>
            </a:extLst>
          </p:cNvPr>
          <p:cNvSpPr txBox="1"/>
          <p:nvPr/>
        </p:nvSpPr>
        <p:spPr>
          <a:xfrm>
            <a:off x="92027" y="1032193"/>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2118519" y="686098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4285147"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xúc.</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9A76B6-AA05-66A8-672A-3AFD14ED0D27}"/>
              </a:ext>
            </a:extLst>
          </p:cNvPr>
          <p:cNvSpPr txBox="1"/>
          <p:nvPr/>
        </p:nvSpPr>
        <p:spPr>
          <a:xfrm>
            <a:off x="92027" y="1032193"/>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2" name="Striped Right Arrow 21"/>
          <p:cNvSpPr/>
          <p:nvPr/>
        </p:nvSpPr>
        <p:spPr>
          <a:xfrm>
            <a:off x="2082067" y="6823891"/>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119" y="2597100"/>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2082067" y="2320109"/>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vừa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cờ</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vừa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Chạy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sẵn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vạch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3" name="Rectangle 2"/>
          <p:cNvSpPr/>
          <p:nvPr/>
        </p:nvSpPr>
        <p:spPr>
          <a:xfrm>
            <a:off x="3794919" y="6808070"/>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kumimoji="0" lang="nl-NL" sz="4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387226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80">
                                          <p:stCondLst>
                                            <p:cond delay="0"/>
                                          </p:stCondLst>
                                        </p:cTn>
                                        <p:tgtEl>
                                          <p:spTgt spid="32"/>
                                        </p:tgtEl>
                                      </p:cBhvr>
                                    </p:animEffect>
                                    <p:anim calcmode="lin" valueType="num">
                                      <p:cBhvr>
                                        <p:cTn id="1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3" dur="26">
                                          <p:stCondLst>
                                            <p:cond delay="650"/>
                                          </p:stCondLst>
                                        </p:cTn>
                                        <p:tgtEl>
                                          <p:spTgt spid="32"/>
                                        </p:tgtEl>
                                      </p:cBhvr>
                                      <p:to x="100000" y="60000"/>
                                    </p:animScale>
                                    <p:animScale>
                                      <p:cBhvr>
                                        <p:cTn id="24" dur="166" decel="50000">
                                          <p:stCondLst>
                                            <p:cond delay="676"/>
                                          </p:stCondLst>
                                        </p:cTn>
                                        <p:tgtEl>
                                          <p:spTgt spid="32"/>
                                        </p:tgtEl>
                                      </p:cBhvr>
                                      <p:to x="100000" y="100000"/>
                                    </p:animScale>
                                    <p:animScale>
                                      <p:cBhvr>
                                        <p:cTn id="25" dur="26">
                                          <p:stCondLst>
                                            <p:cond delay="1312"/>
                                          </p:stCondLst>
                                        </p:cTn>
                                        <p:tgtEl>
                                          <p:spTgt spid="32"/>
                                        </p:tgtEl>
                                      </p:cBhvr>
                                      <p:to x="100000" y="80000"/>
                                    </p:animScale>
                                    <p:animScale>
                                      <p:cBhvr>
                                        <p:cTn id="26" dur="166" decel="50000">
                                          <p:stCondLst>
                                            <p:cond delay="1338"/>
                                          </p:stCondLst>
                                        </p:cTn>
                                        <p:tgtEl>
                                          <p:spTgt spid="32"/>
                                        </p:tgtEl>
                                      </p:cBhvr>
                                      <p:to x="100000" y="100000"/>
                                    </p:animScale>
                                    <p:animScale>
                                      <p:cBhvr>
                                        <p:cTn id="27" dur="26">
                                          <p:stCondLst>
                                            <p:cond delay="1642"/>
                                          </p:stCondLst>
                                        </p:cTn>
                                        <p:tgtEl>
                                          <p:spTgt spid="32"/>
                                        </p:tgtEl>
                                      </p:cBhvr>
                                      <p:to x="100000" y="90000"/>
                                    </p:animScale>
                                    <p:animScale>
                                      <p:cBhvr>
                                        <p:cTn id="28" dur="166" decel="50000">
                                          <p:stCondLst>
                                            <p:cond delay="1668"/>
                                          </p:stCondLst>
                                        </p:cTn>
                                        <p:tgtEl>
                                          <p:spTgt spid="32"/>
                                        </p:tgtEl>
                                      </p:cBhvr>
                                      <p:to x="100000" y="100000"/>
                                    </p:animScale>
                                    <p:animScale>
                                      <p:cBhvr>
                                        <p:cTn id="29" dur="26">
                                          <p:stCondLst>
                                            <p:cond delay="1808"/>
                                          </p:stCondLst>
                                        </p:cTn>
                                        <p:tgtEl>
                                          <p:spTgt spid="32"/>
                                        </p:tgtEl>
                                      </p:cBhvr>
                                      <p:to x="100000" y="95000"/>
                                    </p:animScale>
                                    <p:animScale>
                                      <p:cBhvr>
                                        <p:cTn id="30" dur="166" decel="50000">
                                          <p:stCondLst>
                                            <p:cond delay="1834"/>
                                          </p:stCondLst>
                                        </p:cTn>
                                        <p:tgtEl>
                                          <p:spTgt spid="3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3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51719" y="609600"/>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881964" y="915247"/>
            <a:ext cx="14512713" cy="7313507"/>
          </a:xfrm>
          <a:prstGeom prst="rect">
            <a:avLst/>
          </a:prstGeom>
        </p:spPr>
      </p:pic>
      <p:pic>
        <p:nvPicPr>
          <p:cNvPr id="9" name="图片 8" descr="组 3"/>
          <p:cNvPicPr>
            <a:picLocks noChangeAspect="1"/>
          </p:cNvPicPr>
          <p:nvPr/>
        </p:nvPicPr>
        <p:blipFill>
          <a:blip r:embed="rId5"/>
          <a:stretch>
            <a:fillRect/>
          </a:stretch>
        </p:blipFill>
        <p:spPr>
          <a:xfrm>
            <a:off x="10319" y="0"/>
            <a:ext cx="16256000" cy="9144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082" y="4830960"/>
            <a:ext cx="5575301" cy="479564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3301285" y="2964597"/>
            <a:ext cx="11565377" cy="2877403"/>
          </a:xfrm>
          <a:prstGeom prst="rect">
            <a:avLst/>
          </a:prstGeom>
        </p:spPr>
      </p:pic>
      <p:sp>
        <p:nvSpPr>
          <p:cNvPr id="2" name="Rectangle 1">
            <a:extLst>
              <a:ext uri="{FF2B5EF4-FFF2-40B4-BE49-F238E27FC236}">
                <a16:creationId xmlns:a16="http://schemas.microsoft.com/office/drawing/2014/main" id="{289CC0E2-56DF-C066-3D24-4BB5E05CBBC5}"/>
              </a:ext>
            </a:extLst>
          </p:cNvPr>
          <p:cNvSpPr/>
          <p:nvPr/>
        </p:nvSpPr>
        <p:spPr>
          <a:xfrm>
            <a:off x="-1961321" y="1"/>
            <a:ext cx="1766956" cy="212034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prstClr val="white"/>
              </a:solidFill>
              <a:latin typeface="微软雅黑"/>
            </a:endParaRPr>
          </a:p>
        </p:txBody>
      </p:sp>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19" y="0"/>
            <a:ext cx="16256000" cy="9144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952788" y="1526029"/>
            <a:ext cx="12004431" cy="1940495"/>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vi-VN" sz="2400">
                <a:solidFill>
                  <a:prstClr val="white"/>
                </a:solidFill>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vi-VN" sz="3733" dirty="0">
                <a:solidFill>
                  <a:prstClr val="black"/>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503677" y="3460845"/>
            <a:ext cx="3011820" cy="4452467"/>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13088244" y="3197426"/>
            <a:ext cx="3383217" cy="4423551"/>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4239332" y="4887071"/>
            <a:ext cx="9146329" cy="1010135"/>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812820" eaLnBrk="1" fontAlgn="auto" hangingPunct="1">
              <a:spcBef>
                <a:spcPts val="0"/>
              </a:spcBef>
              <a:spcAft>
                <a:spcPts val="0"/>
              </a:spcAft>
            </a:pPr>
            <a:r>
              <a:rPr lang="nl-NL" sz="5333" dirty="0">
                <a:solidFill>
                  <a:prstClr val="black"/>
                </a:solidFill>
                <a:latin typeface="Times New Roman" pitchFamily="18" charset="0"/>
                <a:cs typeface="Times New Roman" pitchFamily="18" charset="0"/>
              </a:rPr>
              <a:t>- Cơ thể ta sẽ phản ứng.</a:t>
            </a:r>
            <a:endParaRPr lang="en-US" sz="5333" dirty="0">
              <a:solidFill>
                <a:prstClr val="black"/>
              </a:solidFill>
              <a:latin typeface="Times New Roman" pitchFamily="18" charset="0"/>
              <a:cs typeface="Times New Roman" pitchFamily="18" charset="0"/>
            </a:endParaRPr>
          </a:p>
        </p:txBody>
      </p:sp>
      <p:sp>
        <p:nvSpPr>
          <p:cNvPr id="4" name="Rectangle 3"/>
          <p:cNvSpPr/>
          <p:nvPr/>
        </p:nvSpPr>
        <p:spPr>
          <a:xfrm>
            <a:off x="3515497" y="1813509"/>
            <a:ext cx="10966196" cy="1241237"/>
          </a:xfrm>
          <a:prstGeom prst="rect">
            <a:avLst/>
          </a:prstGeom>
        </p:spPr>
        <p:txBody>
          <a:bodyPr wrap="square">
            <a:spAutoFit/>
          </a:bodyPr>
          <a:lstStyle/>
          <a:p>
            <a:pPr defTabSz="1219170" eaLnBrk="1" fontAlgn="auto" hangingPunct="1">
              <a:spcBef>
                <a:spcPts val="0"/>
              </a:spcBef>
              <a:spcAft>
                <a:spcPts val="0"/>
              </a:spcAft>
            </a:pPr>
            <a:r>
              <a:rPr lang="nl-NL" sz="3733" b="1" dirty="0">
                <a:solidFill>
                  <a:srgbClr val="002060"/>
                </a:solidFill>
                <a:latin typeface="Times New Roman" pitchFamily="18" charset="0"/>
                <a:cs typeface="Times New Roman" pitchFamily="18" charset="0"/>
              </a:rPr>
              <a:t>Khi gặp một tác động bất ngờ cơ thể ta có phản ứng hay không?</a:t>
            </a:r>
            <a:endParaRPr lang="en-US" sz="3733" b="1" dirty="0">
              <a:solidFill>
                <a:srgbClr val="00206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6AEDCB8C-9E6F-69EF-9F28-2FDF004D495C}"/>
              </a:ext>
            </a:extLst>
          </p:cNvPr>
          <p:cNvSpPr/>
          <p:nvPr/>
        </p:nvSpPr>
        <p:spPr>
          <a:xfrm>
            <a:off x="-1961321" y="1"/>
            <a:ext cx="1766956" cy="212034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prstClr val="white"/>
              </a:solidFill>
              <a:latin typeface="微软雅黑"/>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19" y="0"/>
            <a:ext cx="16256000" cy="9144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952788" y="1526029"/>
            <a:ext cx="12004431" cy="1940495"/>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vi-VN" sz="2400">
                <a:solidFill>
                  <a:prstClr val="white"/>
                </a:solidFill>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vi-VN" sz="3733" dirty="0">
                <a:solidFill>
                  <a:prstClr val="black"/>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503677" y="3460845"/>
            <a:ext cx="3011820" cy="4452467"/>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13088244" y="3197426"/>
            <a:ext cx="3383217" cy="4423551"/>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3515497" y="3979022"/>
            <a:ext cx="9146329" cy="28260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812820" eaLnBrk="1" fontAlgn="auto" hangingPunct="1">
              <a:spcBef>
                <a:spcPts val="0"/>
              </a:spcBef>
              <a:spcAft>
                <a:spcPts val="0"/>
              </a:spcAft>
            </a:pPr>
            <a:r>
              <a:rPr lang="nl-NL" sz="5333" dirty="0">
                <a:solidFill>
                  <a:prstClr val="black"/>
                </a:solidFill>
                <a:latin typeface="Times New Roman" pitchFamily="18" charset="0"/>
                <a:cs typeface="Times New Roman" pitchFamily="18" charset="0"/>
              </a:rPr>
              <a:t>-Phản ứng của cơ thể gọi là phản xạ.</a:t>
            </a:r>
            <a:endParaRPr lang="en-US" sz="5333" dirty="0">
              <a:solidFill>
                <a:prstClr val="black"/>
              </a:solidFill>
              <a:latin typeface="Times New Roman" pitchFamily="18" charset="0"/>
              <a:cs typeface="Times New Roman" pitchFamily="18" charset="0"/>
            </a:endParaRPr>
          </a:p>
          <a:p>
            <a:pPr algn="just" defTabSz="812820" eaLnBrk="1" fontAlgn="auto" hangingPunct="1">
              <a:spcBef>
                <a:spcPts val="0"/>
              </a:spcBef>
              <a:spcAft>
                <a:spcPts val="0"/>
              </a:spcAft>
            </a:pPr>
            <a:endParaRPr lang="en-US" sz="5333" dirty="0">
              <a:solidFill>
                <a:prstClr val="black"/>
              </a:solidFill>
              <a:latin typeface="Times New Roman" pitchFamily="18" charset="0"/>
              <a:cs typeface="Times New Roman" pitchFamily="18" charset="0"/>
            </a:endParaRPr>
          </a:p>
        </p:txBody>
      </p:sp>
      <p:sp>
        <p:nvSpPr>
          <p:cNvPr id="6" name="TextBox 5"/>
          <p:cNvSpPr txBox="1"/>
          <p:nvPr/>
        </p:nvSpPr>
        <p:spPr>
          <a:xfrm>
            <a:off x="3261472" y="1925283"/>
            <a:ext cx="11518379" cy="1241237"/>
          </a:xfrm>
          <a:prstGeom prst="rect">
            <a:avLst/>
          </a:prstGeom>
          <a:noFill/>
        </p:spPr>
        <p:txBody>
          <a:bodyPr wrap="square" rtlCol="0">
            <a:spAutoFit/>
          </a:bodyPr>
          <a:lstStyle/>
          <a:p>
            <a:pPr defTabSz="1219170" eaLnBrk="1" fontAlgn="auto" hangingPunct="1">
              <a:spcBef>
                <a:spcPts val="0"/>
              </a:spcBef>
              <a:spcAft>
                <a:spcPts val="0"/>
              </a:spcAft>
            </a:pPr>
            <a:r>
              <a:rPr lang="nl-NL" sz="3733" b="1" dirty="0">
                <a:solidFill>
                  <a:srgbClr val="002060"/>
                </a:solidFill>
                <a:latin typeface="Times New Roman" pitchFamily="18" charset="0"/>
                <a:cs typeface="Times New Roman" pitchFamily="18" charset="0"/>
              </a:rPr>
              <a:t> Phản ứng của cơ thể khi bị tác động bất ngờ gọi là gì?</a:t>
            </a:r>
            <a:endParaRPr lang="en-US" sz="3733" b="1" dirty="0">
              <a:solidFill>
                <a:srgbClr val="002060"/>
              </a:solidFill>
              <a:latin typeface="Times New Roman" pitchFamily="18" charset="0"/>
              <a:cs typeface="Times New Roman" pitchFamily="18" charset="0"/>
            </a:endParaRPr>
          </a:p>
          <a:p>
            <a:pPr defTabSz="1219170" eaLnBrk="1" fontAlgn="auto" hangingPunct="1">
              <a:spcBef>
                <a:spcPts val="0"/>
              </a:spcBef>
              <a:spcAft>
                <a:spcPts val="0"/>
              </a:spcAft>
            </a:pPr>
            <a:endParaRPr lang="en-US" sz="3733" dirty="0">
              <a:solidFill>
                <a:srgbClr val="00206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C71D3112-844D-668C-A85D-EC0992C6C328}"/>
              </a:ext>
            </a:extLst>
          </p:cNvPr>
          <p:cNvSpPr/>
          <p:nvPr/>
        </p:nvSpPr>
        <p:spPr>
          <a:xfrm>
            <a:off x="-1961321" y="1"/>
            <a:ext cx="1766956" cy="212034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prstClr val="white"/>
              </a:solidFill>
              <a:latin typeface="微软雅黑"/>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19" y="0"/>
            <a:ext cx="16256000" cy="9144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952788" y="1526029"/>
            <a:ext cx="12004431" cy="1940495"/>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vi-VN" sz="2400">
                <a:solidFill>
                  <a:prstClr val="white"/>
                </a:solidFill>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vi-VN" sz="3733" dirty="0">
                <a:solidFill>
                  <a:prstClr val="black"/>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503677" y="3460845"/>
            <a:ext cx="3011820" cy="4452467"/>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13088244" y="3197426"/>
            <a:ext cx="3383217" cy="4423551"/>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3847214" y="4887071"/>
            <a:ext cx="9538447" cy="1918114"/>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defTabSz="1219170" eaLnBrk="1" fontAlgn="auto" hangingPunct="1">
              <a:spcBef>
                <a:spcPts val="0"/>
              </a:spcBef>
              <a:spcAft>
                <a:spcPts val="0"/>
              </a:spcAft>
            </a:pPr>
            <a:r>
              <a:rPr lang="nl-NL" sz="5333" dirty="0">
                <a:solidFill>
                  <a:prstClr val="black"/>
                </a:solidFill>
                <a:latin typeface="Times New Roman" pitchFamily="18" charset="0"/>
                <a:cs typeface="Times New Roman" pitchFamily="18" charset="0"/>
              </a:rPr>
              <a:t>-Tủy sống điều khiển phản xạ của con người.</a:t>
            </a:r>
            <a:endParaRPr lang="en-US" sz="5333" dirty="0">
              <a:solidFill>
                <a:prstClr val="black"/>
              </a:solidFill>
              <a:latin typeface="Times New Roman" pitchFamily="18" charset="0"/>
              <a:cs typeface="Times New Roman" pitchFamily="18" charset="0"/>
            </a:endParaRPr>
          </a:p>
        </p:txBody>
      </p:sp>
      <p:sp>
        <p:nvSpPr>
          <p:cNvPr id="4" name="Rectangle 3"/>
          <p:cNvSpPr/>
          <p:nvPr/>
        </p:nvSpPr>
        <p:spPr>
          <a:xfrm>
            <a:off x="3702612" y="1942276"/>
            <a:ext cx="10219764" cy="1323439"/>
          </a:xfrm>
          <a:prstGeom prst="rect">
            <a:avLst/>
          </a:prstGeom>
        </p:spPr>
        <p:txBody>
          <a:bodyPr wrap="square">
            <a:spAutoFit/>
          </a:bodyPr>
          <a:lstStyle/>
          <a:p>
            <a:pPr defTabSz="1219170" eaLnBrk="1" fontAlgn="auto" hangingPunct="1">
              <a:spcBef>
                <a:spcPts val="0"/>
              </a:spcBef>
              <a:spcAft>
                <a:spcPts val="0"/>
              </a:spcAft>
            </a:pPr>
            <a:r>
              <a:rPr lang="nl-NL" sz="4267" b="1" dirty="0">
                <a:solidFill>
                  <a:srgbClr val="002060"/>
                </a:solidFill>
                <a:latin typeface="Times New Roman" panose="02020603050405020304" pitchFamily="18" charset="0"/>
                <a:cs typeface="Times New Roman" panose="02020603050405020304" pitchFamily="18" charset="0"/>
              </a:rPr>
              <a:t>Cái gì điều khiển phản xạ của con người?</a:t>
            </a:r>
            <a:endParaRPr lang="en-US" sz="4267" b="1" dirty="0">
              <a:solidFill>
                <a:srgbClr val="002060"/>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pPr>
            <a:endParaRPr lang="en-US" sz="3733" b="1" dirty="0">
              <a:solidFill>
                <a:srgbClr val="002060"/>
              </a:solidFill>
              <a:latin typeface="Times New Roman" panose="02020603050405020304" pitchFamily="18" charset="0"/>
              <a:cs typeface="Times New Roman" pitchFamily="18" charset="0"/>
            </a:endParaRPr>
          </a:p>
        </p:txBody>
      </p:sp>
      <p:sp>
        <p:nvSpPr>
          <p:cNvPr id="6" name="Rectangle 5">
            <a:extLst>
              <a:ext uri="{FF2B5EF4-FFF2-40B4-BE49-F238E27FC236}">
                <a16:creationId xmlns:a16="http://schemas.microsoft.com/office/drawing/2014/main" id="{A69DB6DE-623E-552D-7FF0-1EA3A88CCA4C}"/>
              </a:ext>
            </a:extLst>
          </p:cNvPr>
          <p:cNvSpPr/>
          <p:nvPr/>
        </p:nvSpPr>
        <p:spPr>
          <a:xfrm>
            <a:off x="-1961321" y="1"/>
            <a:ext cx="1766956" cy="212034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prstClr val="white"/>
              </a:solidFill>
              <a:latin typeface="微软雅黑"/>
            </a:endParaRPr>
          </a:p>
        </p:txBody>
      </p:sp>
    </p:spTree>
    <p:extLst>
      <p:ext uri="{BB962C8B-B14F-4D97-AF65-F5344CB8AC3E}">
        <p14:creationId xmlns:p14="http://schemas.microsoft.com/office/powerpoint/2010/main" val="22991557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993C6C-D8FC-462D-BA4C-48D0DE706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23" name="矩形: 圆角 22">
            <a:extLst>
              <a:ext uri="{FF2B5EF4-FFF2-40B4-BE49-F238E27FC236}">
                <a16:creationId xmlns:a16="http://schemas.microsoft.com/office/drawing/2014/main" id="{DC8D5C83-8C91-4469-87EE-65A8A7FABE35}"/>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8" name="图片 7">
            <a:extLst>
              <a:ext uri="{FF2B5EF4-FFF2-40B4-BE49-F238E27FC236}">
                <a16:creationId xmlns:a16="http://schemas.microsoft.com/office/drawing/2014/main" id="{AAC5884B-635F-4BC5-92F1-E3322D35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7036" y="0"/>
            <a:ext cx="3889284" cy="5049136"/>
          </a:xfrm>
          <a:prstGeom prst="rect">
            <a:avLst/>
          </a:prstGeom>
        </p:spPr>
      </p:pic>
      <p:pic>
        <p:nvPicPr>
          <p:cNvPr id="10" name="图片 9">
            <a:extLst>
              <a:ext uri="{FF2B5EF4-FFF2-40B4-BE49-F238E27FC236}">
                <a16:creationId xmlns:a16="http://schemas.microsoft.com/office/drawing/2014/main" id="{868EA810-C8CE-4A9E-944D-5E9300185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 y="4334934"/>
            <a:ext cx="5367081" cy="4867388"/>
          </a:xfrm>
          <a:prstGeom prst="rect">
            <a:avLst/>
          </a:prstGeom>
        </p:spPr>
      </p:pic>
      <p:pic>
        <p:nvPicPr>
          <p:cNvPr id="12" name="图片 11">
            <a:extLst>
              <a:ext uri="{FF2B5EF4-FFF2-40B4-BE49-F238E27FC236}">
                <a16:creationId xmlns:a16="http://schemas.microsoft.com/office/drawing/2014/main" id="{6DDAC81B-18C1-4BD7-9E4B-8B58B3537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8288" y="0"/>
            <a:ext cx="2242793" cy="2015789"/>
          </a:xfrm>
          <a:prstGeom prst="rect">
            <a:avLst/>
          </a:prstGeom>
        </p:spPr>
      </p:pic>
      <p:pic>
        <p:nvPicPr>
          <p:cNvPr id="18" name="图片 17">
            <a:extLst>
              <a:ext uri="{FF2B5EF4-FFF2-40B4-BE49-F238E27FC236}">
                <a16:creationId xmlns:a16="http://schemas.microsoft.com/office/drawing/2014/main" id="{BF75BD88-1F1D-417E-8E20-07CFEF250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319" y="2640224"/>
            <a:ext cx="8128001" cy="6503777"/>
          </a:xfrm>
          <a:prstGeom prst="rect">
            <a:avLst/>
          </a:prstGeom>
        </p:spPr>
      </p:pic>
      <p:sp>
        <p:nvSpPr>
          <p:cNvPr id="9" name="TextBox 8">
            <a:extLst>
              <a:ext uri="{FF2B5EF4-FFF2-40B4-BE49-F238E27FC236}">
                <a16:creationId xmlns:a16="http://schemas.microsoft.com/office/drawing/2014/main" id="{5B280EDD-6AEE-4C5A-AB1B-16294990A748}"/>
              </a:ext>
            </a:extLst>
          </p:cNvPr>
          <p:cNvSpPr txBox="1"/>
          <p:nvPr/>
        </p:nvSpPr>
        <p:spPr>
          <a:xfrm>
            <a:off x="1494289" y="3033116"/>
            <a:ext cx="12827388" cy="3046988"/>
          </a:xfrm>
          <a:prstGeom prst="rect">
            <a:avLst/>
          </a:prstGeom>
          <a:noFill/>
        </p:spPr>
        <p:txBody>
          <a:bodyPr wrap="square" rtlCol="0">
            <a:spAutoFit/>
          </a:bodyPr>
          <a:lstStyle/>
          <a:p>
            <a:pPr algn="ctr" defTabSz="1219170" eaLnBrk="1" fontAlgn="auto" hangingPunct="1">
              <a:spcBef>
                <a:spcPts val="0"/>
              </a:spcBef>
              <a:spcAft>
                <a:spcPts val="0"/>
              </a:spcAft>
              <a:defRPr/>
            </a:pPr>
            <a:r>
              <a:rPr lang="en-US" sz="9600" b="1">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rPr>
              <a:t>TẠM BIỆT VÀ</a:t>
            </a:r>
          </a:p>
          <a:p>
            <a:pPr algn="ctr" defTabSz="1219170" eaLnBrk="1" fontAlgn="auto" hangingPunct="1">
              <a:spcBef>
                <a:spcPts val="0"/>
              </a:spcBef>
              <a:spcAft>
                <a:spcPts val="0"/>
              </a:spcAft>
              <a:defRPr/>
            </a:pPr>
            <a:r>
              <a:rPr lang="en-US" sz="9600" b="1">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rPr>
              <a:t> HẸN GẶP LẠI</a:t>
            </a:r>
            <a:endParaRPr lang="en-US" sz="9600" b="1" dirty="0">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endParaRPr>
          </a:p>
        </p:txBody>
      </p:sp>
    </p:spTree>
    <p:extLst>
      <p:ext uri="{BB962C8B-B14F-4D97-AF65-F5344CB8AC3E}">
        <p14:creationId xmlns:p14="http://schemas.microsoft.com/office/powerpoint/2010/main" val="11848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319" y="0"/>
            <a:ext cx="16256000" cy="9144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12871187" y="5011421"/>
            <a:ext cx="3453553" cy="4132580"/>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378620" y="7100147"/>
            <a:ext cx="1455420" cy="1501140"/>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3096420" y="279608"/>
            <a:ext cx="7873295" cy="80264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3833021" y="3344620"/>
            <a:ext cx="6074333" cy="2308324"/>
          </a:xfrm>
          <a:prstGeom prst="rect">
            <a:avLst/>
          </a:prstGeom>
          <a:noFill/>
        </p:spPr>
        <p:txBody>
          <a:bodyPr wrap="square">
            <a:spAutoFit/>
          </a:bodyPr>
          <a:lstStyle/>
          <a:p>
            <a:pPr defTabSz="1219170" eaLnBrk="1" fontAlgn="auto" hangingPunct="1">
              <a:spcBef>
                <a:spcPts val="0"/>
              </a:spcBef>
              <a:spcAft>
                <a:spcPts val="0"/>
              </a:spcAft>
            </a:pPr>
            <a:r>
              <a:rPr lang="nl-NL" sz="4800" dirty="0">
                <a:solidFill>
                  <a:prstClr val="black"/>
                </a:solidFill>
                <a:latin typeface="Times New Roman" pitchFamily="18" charset="0"/>
                <a:cs typeface="Times New Roman" pitchFamily="18" charset="0"/>
              </a:rPr>
              <a:t>+ Khi nghe tiếng nói to hoặc tiếng còi gần tai em có phản ứng gì?</a:t>
            </a:r>
            <a:endParaRPr lang="en-US" sz="4800" dirty="0">
              <a:solidFill>
                <a:prstClr val="black"/>
              </a:solidFill>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10423980" y="2807858"/>
            <a:ext cx="4169353" cy="5333305"/>
          </a:xfrm>
          <a:prstGeom prst="rect">
            <a:avLst/>
          </a:prstGeom>
        </p:spPr>
      </p:pic>
      <p:sp>
        <p:nvSpPr>
          <p:cNvPr id="4" name="Rectangle 3">
            <a:extLst>
              <a:ext uri="{FF2B5EF4-FFF2-40B4-BE49-F238E27FC236}">
                <a16:creationId xmlns:a16="http://schemas.microsoft.com/office/drawing/2014/main" id="{71B6AA4C-01DB-805E-7E93-65ED4BE5870D}"/>
              </a:ext>
            </a:extLst>
          </p:cNvPr>
          <p:cNvSpPr/>
          <p:nvPr/>
        </p:nvSpPr>
        <p:spPr>
          <a:xfrm>
            <a:off x="-1961321" y="1"/>
            <a:ext cx="1766956" cy="212034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prstClr val="white"/>
              </a:solidFill>
              <a:latin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746919" y="1676400"/>
            <a:ext cx="6248400" cy="646331"/>
          </a:xfrm>
          <a:prstGeom prst="rect">
            <a:avLst/>
          </a:prstGeom>
          <a:noFill/>
        </p:spPr>
        <p:txBody>
          <a:bodyPr wrap="square" rtlCol="0">
            <a:spAutoFit/>
          </a:bodyPr>
          <a:lstStyle/>
          <a:p>
            <a:pPr eaLnBrk="1" hangingPunct="1"/>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81319" y="1972133"/>
            <a:ext cx="5791200" cy="450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405702" y="4111434"/>
            <a:ext cx="8305800"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0000"/>
                </a:solidFill>
                <a:effectLst/>
                <a:uLnTx/>
                <a:uFillTx/>
                <a:latin typeface="+mj-lt"/>
                <a:ea typeface="等线" panose="02010600030101010101" pitchFamily="2" charset="-122"/>
              </a:rPr>
              <a:t>CƠ</a:t>
            </a:r>
            <a:r>
              <a:rPr kumimoji="0" lang="en-US" altLang="zh-CN" sz="7200" b="1" i="0" u="none" strike="noStrike" kern="1200" cap="none" spc="0" normalizeH="0" noProof="0" dirty="0">
                <a:ln>
                  <a:noFill/>
                </a:ln>
                <a:solidFill>
                  <a:srgbClr val="FF0000"/>
                </a:solidFill>
                <a:effectLst/>
                <a:uLnTx/>
                <a:uFillTx/>
                <a:latin typeface="+mj-lt"/>
                <a:ea typeface="等线" panose="02010600030101010101" pitchFamily="2" charset="-122"/>
              </a:rPr>
              <a:t> QUAN THẦN KINH</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200" b="1" baseline="0" dirty="0">
                <a:solidFill>
                  <a:srgbClr val="FF0000"/>
                </a:solidFill>
                <a:latin typeface="+mj-lt"/>
                <a:ea typeface="等线" panose="02010600030101010101" pitchFamily="2" charset="-122"/>
              </a:rPr>
              <a:t>(TIẾT</a:t>
            </a:r>
            <a:r>
              <a:rPr lang="en-US" altLang="zh-CN" sz="7200" b="1" dirty="0">
                <a:solidFill>
                  <a:srgbClr val="FF0000"/>
                </a:solidFill>
                <a:latin typeface="+mj-lt"/>
                <a:ea typeface="等线" panose="02010600030101010101" pitchFamily="2" charset="-122"/>
              </a:rPr>
              <a:t> 1)</a:t>
            </a:r>
            <a:endParaRPr kumimoji="0" lang="zh-CN" altLang="en-US" sz="7200" b="1" i="0" u="none" strike="noStrike" kern="1200" cap="none" spc="0" normalizeH="0" baseline="0" noProof="0" dirty="0">
              <a:ln>
                <a:noFill/>
              </a:ln>
              <a:solidFill>
                <a:srgbClr val="FF0000"/>
              </a:solidFill>
              <a:effectLst/>
              <a:uLnTx/>
              <a:uFillTx/>
              <a:latin typeface="+mj-lt"/>
              <a:ea typeface="等线" panose="02010600030101010101" pitchFamily="2" charset="-122"/>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2759" y="4170440"/>
            <a:ext cx="4973561" cy="497356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21" y="4170440"/>
            <a:ext cx="4973561" cy="497356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6218" y="-3"/>
            <a:ext cx="2821759" cy="3206544"/>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91" y="202867"/>
            <a:ext cx="1879165" cy="1715996"/>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26">
            <a:extLst>
              <a:ext uri="{FF2B5EF4-FFF2-40B4-BE49-F238E27FC236}">
                <a16:creationId xmlns:a16="http://schemas.microsoft.com/office/drawing/2014/main" id="{25633909-1819-4013-8CCD-27AB98FAF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5170" y="1807693"/>
            <a:ext cx="2548115" cy="1936567"/>
          </a:xfrm>
          <a:prstGeom prst="rect">
            <a:avLst/>
          </a:prstGeom>
        </p:spPr>
      </p:pic>
    </p:spTree>
    <p:extLst>
      <p:ext uri="{BB962C8B-B14F-4D97-AF65-F5344CB8AC3E}">
        <p14:creationId xmlns:p14="http://schemas.microsoft.com/office/powerpoint/2010/main" val="161744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10319" y="0"/>
            <a:ext cx="16256000" cy="9144000"/>
          </a:xfrm>
          <a:prstGeom prst="rect">
            <a:avLst/>
          </a:prstGeom>
        </p:spPr>
      </p:pic>
      <p:pic>
        <p:nvPicPr>
          <p:cNvPr id="5" name="图片 4" descr="组 3"/>
          <p:cNvPicPr>
            <a:picLocks noChangeAspect="1"/>
          </p:cNvPicPr>
          <p:nvPr/>
        </p:nvPicPr>
        <p:blipFill>
          <a:blip r:embed="rId5"/>
          <a:stretch>
            <a:fillRect/>
          </a:stretch>
        </p:blipFill>
        <p:spPr>
          <a:xfrm>
            <a:off x="881964" y="915247"/>
            <a:ext cx="14512713" cy="7313507"/>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63295" y="7329346"/>
            <a:ext cx="16203024" cy="1535255"/>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2389119" y="2870285"/>
            <a:ext cx="12112489" cy="3491661"/>
          </a:xfrm>
          <a:prstGeom prst="rect">
            <a:avLst/>
          </a:prstGeom>
          <a:noFill/>
        </p:spPr>
        <p:txBody>
          <a:bodyPr wrap="square" rtlCol="0">
            <a:spAutoFit/>
          </a:bodyPr>
          <a:lstStyle/>
          <a:p>
            <a:pPr marL="609585" indent="-609585" defTabSz="1219170" eaLnBrk="1" fontAlgn="auto" hangingPunct="1">
              <a:spcBef>
                <a:spcPts val="0"/>
              </a:spcBef>
              <a:spcAft>
                <a:spcPts val="0"/>
              </a:spcAft>
              <a:buFontTx/>
              <a:buChar char="-"/>
            </a:pPr>
            <a:r>
              <a:rPr lang="nl-NL" sz="4267" b="1" dirty="0">
                <a:solidFill>
                  <a:prstClr val="black"/>
                </a:solidFill>
                <a:latin typeface="Times New Roman" pitchFamily="18" charset="0"/>
                <a:cs typeface="Times New Roman" pitchFamily="18" charset="0"/>
              </a:rPr>
              <a:t>Chỉ và nói được tên các bộ phận chính của các cơ quan thần kinh trên sơ đồ, tranh ảnh.</a:t>
            </a:r>
          </a:p>
          <a:p>
            <a:pPr marL="609585" indent="-609585" defTabSz="1219170" eaLnBrk="1" fontAlgn="auto" hangingPunct="1">
              <a:spcBef>
                <a:spcPts val="0"/>
              </a:spcBef>
              <a:spcAft>
                <a:spcPts val="0"/>
              </a:spcAft>
              <a:buFontTx/>
              <a:buChar char="-"/>
            </a:pPr>
            <a:endParaRPr lang="en-US" sz="4267" b="1" dirty="0">
              <a:solidFill>
                <a:prstClr val="black"/>
              </a:solidFill>
              <a:latin typeface="Times New Roman" pitchFamily="18" charset="0"/>
              <a:cs typeface="Times New Roman" pitchFamily="18" charset="0"/>
            </a:endParaRPr>
          </a:p>
          <a:p>
            <a:pPr defTabSz="1219170" eaLnBrk="1" fontAlgn="auto" hangingPunct="1">
              <a:spcBef>
                <a:spcPts val="0"/>
              </a:spcBef>
              <a:spcAft>
                <a:spcPts val="0"/>
              </a:spcAft>
            </a:pPr>
            <a:r>
              <a:rPr lang="nl-NL" sz="4267" b="1" dirty="0">
                <a:solidFill>
                  <a:prstClr val="black"/>
                </a:solidFill>
                <a:latin typeface="Times New Roman" pitchFamily="18" charset="0"/>
                <a:cs typeface="Times New Roman" pitchFamily="18" charset="0"/>
              </a:rPr>
              <a:t>- Nêu được chức năng của não.</a:t>
            </a:r>
            <a:endParaRPr lang="en-US" sz="4267" b="1" dirty="0">
              <a:solidFill>
                <a:prstClr val="black"/>
              </a:solidFill>
              <a:latin typeface="Times New Roman" pitchFamily="18" charset="0"/>
              <a:cs typeface="Times New Roman" pitchFamily="18" charset="0"/>
            </a:endParaRPr>
          </a:p>
          <a:p>
            <a:pPr algn="just" defTabSz="1219170" eaLnBrk="1" fontAlgn="auto" hangingPunct="1">
              <a:lnSpc>
                <a:spcPct val="150000"/>
              </a:lnSpc>
              <a:spcBef>
                <a:spcPts val="0"/>
              </a:spcBef>
              <a:spcAft>
                <a:spcPts val="0"/>
              </a:spcAft>
            </a:pPr>
            <a:endParaRPr lang="en-US" sz="3733"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501933" y="2754977"/>
            <a:ext cx="989476" cy="969511"/>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567089" y="4519582"/>
            <a:ext cx="989476" cy="969511"/>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1367211" y="1312610"/>
            <a:ext cx="13985645" cy="2211573"/>
          </a:xfrm>
          <a:prstGeom prst="rect">
            <a:avLst/>
          </a:prstGeom>
        </p:spPr>
      </p:pic>
      <p:sp>
        <p:nvSpPr>
          <p:cNvPr id="3" name="Rectangle 2">
            <a:extLst>
              <a:ext uri="{FF2B5EF4-FFF2-40B4-BE49-F238E27FC236}">
                <a16:creationId xmlns:a16="http://schemas.microsoft.com/office/drawing/2014/main" id="{B9B68CF4-29B1-100D-A8B8-3454788D34B5}"/>
              </a:ext>
            </a:extLst>
          </p:cNvPr>
          <p:cNvSpPr/>
          <p:nvPr/>
        </p:nvSpPr>
        <p:spPr>
          <a:xfrm>
            <a:off x="-1961321" y="1"/>
            <a:ext cx="1766956" cy="212034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a:solidFill>
                <a:prstClr val="white"/>
              </a:solidFill>
              <a:latin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2759" y="4170440"/>
            <a:ext cx="4973561" cy="497356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21" y="4170440"/>
            <a:ext cx="4973561" cy="497356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6218" y="-3"/>
            <a:ext cx="2821759" cy="3206544"/>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91" y="202867"/>
            <a:ext cx="1879165" cy="1715996"/>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26">
            <a:extLst>
              <a:ext uri="{FF2B5EF4-FFF2-40B4-BE49-F238E27FC236}">
                <a16:creationId xmlns:a16="http://schemas.microsoft.com/office/drawing/2014/main" id="{25633909-1819-4013-8CCD-27AB98FAF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5170" y="1807693"/>
            <a:ext cx="2548115" cy="1936567"/>
          </a:xfrm>
          <a:prstGeom prst="rect">
            <a:avLst/>
          </a:prstGeom>
        </p:spPr>
      </p:pic>
      <p:pic>
        <p:nvPicPr>
          <p:cNvPr id="10" name="Picture 9">
            <a:extLst>
              <a:ext uri="{FF2B5EF4-FFF2-40B4-BE49-F238E27FC236}">
                <a16:creationId xmlns:a16="http://schemas.microsoft.com/office/drawing/2014/main" id="{32ED5B36-1A1E-4AE2-B6F3-63C6DE2EE6CE}"/>
              </a:ext>
            </a:extLst>
          </p:cNvPr>
          <p:cNvPicPr>
            <a:picLocks noChangeAspect="1"/>
          </p:cNvPicPr>
          <p:nvPr/>
        </p:nvPicPr>
        <p:blipFill>
          <a:blip r:embed="rId8"/>
          <a:stretch>
            <a:fillRect/>
          </a:stretch>
        </p:blipFill>
        <p:spPr>
          <a:xfrm>
            <a:off x="3521180" y="3521273"/>
            <a:ext cx="10047079" cy="4235055"/>
          </a:xfrm>
          <a:prstGeom prst="rect">
            <a:avLst/>
          </a:prstGeom>
        </p:spPr>
      </p:pic>
    </p:spTree>
    <p:extLst>
      <p:ext uri="{BB962C8B-B14F-4D97-AF65-F5344CB8AC3E}">
        <p14:creationId xmlns:p14="http://schemas.microsoft.com/office/powerpoint/2010/main" val="17907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9A76B6-AA05-66A8-672A-3AFD14ED0D27}"/>
              </a:ext>
            </a:extLst>
          </p:cNvPr>
          <p:cNvSpPr txBox="1"/>
          <p:nvPr/>
        </p:nvSpPr>
        <p:spPr>
          <a:xfrm>
            <a:off x="159421" y="210339"/>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2719" y="23622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chỉ và nói tên các bộ phận của cơ quan thần kinh. Cơ quan thần kinh gồm những bộ phận chính nào?</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757319" y="2261572"/>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ounded Rectangle 6">
            <a:extLst>
              <a:ext uri="{FF2B5EF4-FFF2-40B4-BE49-F238E27FC236}">
                <a16:creationId xmlns:a16="http://schemas.microsoft.com/office/drawing/2014/main" id="{65D0A4FE-90E1-AAD7-6156-17BA4D9A09BC}"/>
              </a:ext>
            </a:extLst>
          </p:cNvPr>
          <p:cNvSpPr/>
          <p:nvPr/>
        </p:nvSpPr>
        <p:spPr>
          <a:xfrm>
            <a:off x="3032919" y="2484428"/>
            <a:ext cx="999140" cy="487372"/>
          </a:xfrm>
          <a:prstGeom prst="round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ounded Rectangle 6">
            <a:extLst>
              <a:ext uri="{FF2B5EF4-FFF2-40B4-BE49-F238E27FC236}">
                <a16:creationId xmlns:a16="http://schemas.microsoft.com/office/drawing/2014/main" id="{510551D1-CBB7-E8DF-F788-C47F0769E31D}"/>
              </a:ext>
            </a:extLst>
          </p:cNvPr>
          <p:cNvSpPr/>
          <p:nvPr/>
        </p:nvSpPr>
        <p:spPr>
          <a:xfrm>
            <a:off x="5014119" y="3581400"/>
            <a:ext cx="999140" cy="487372"/>
          </a:xfrm>
          <a:prstGeom prst="round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ounded Rectangle 6">
            <a:extLst>
              <a:ext uri="{FF2B5EF4-FFF2-40B4-BE49-F238E27FC236}">
                <a16:creationId xmlns:a16="http://schemas.microsoft.com/office/drawing/2014/main" id="{96231B62-F57E-5301-B3D9-0D2B4847EDC7}"/>
              </a:ext>
            </a:extLst>
          </p:cNvPr>
          <p:cNvSpPr/>
          <p:nvPr/>
        </p:nvSpPr>
        <p:spPr>
          <a:xfrm>
            <a:off x="1661319" y="4953000"/>
            <a:ext cx="1151540" cy="609600"/>
          </a:xfrm>
          <a:prstGeom prst="round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 calcmode="lin" valueType="num">
                                      <p:cBhvr>
                                        <p:cTn id="24" dur="1000" fill="hold"/>
                                        <p:tgtEl>
                                          <p:spTgt spid="17"/>
                                        </p:tgtEl>
                                        <p:attrNameLst>
                                          <p:attrName>style.rotation</p:attrName>
                                        </p:attrNameLst>
                                      </p:cBhvr>
                                      <p:tavLst>
                                        <p:tav tm="0">
                                          <p:val>
                                            <p:fltVal val="90"/>
                                          </p:val>
                                        </p:tav>
                                        <p:tav tm="100000">
                                          <p:val>
                                            <p:fltVal val="0"/>
                                          </p:val>
                                        </p:tav>
                                      </p:tavLst>
                                    </p:anim>
                                    <p:animEffect transition="in" filter="fade">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1000"/>
                                        <p:tgtEl>
                                          <p:spTgt spid="17"/>
                                        </p:tgtEl>
                                      </p:cBhvr>
                                    </p:animEffect>
                                    <p:anim calcmode="lin" valueType="num">
                                      <p:cBhvr>
                                        <p:cTn id="30" dur="1000"/>
                                        <p:tgtEl>
                                          <p:spTgt spid="17"/>
                                        </p:tgtEl>
                                        <p:attrNameLst>
                                          <p:attrName>ppt_x</p:attrName>
                                        </p:attrNameLst>
                                      </p:cBhvr>
                                      <p:tavLst>
                                        <p:tav tm="0">
                                          <p:val>
                                            <p:strVal val="ppt_x"/>
                                          </p:val>
                                        </p:tav>
                                        <p:tav tm="100000">
                                          <p:val>
                                            <p:strVal val="ppt_x"/>
                                          </p:val>
                                        </p:tav>
                                      </p:tavLst>
                                    </p:anim>
                                    <p:anim calcmode="lin" valueType="num">
                                      <p:cBhvr>
                                        <p:cTn id="31" dur="1000"/>
                                        <p:tgtEl>
                                          <p:spTgt spid="17"/>
                                        </p:tgtEl>
                                        <p:attrNameLst>
                                          <p:attrName>ppt_y</p:attrName>
                                        </p:attrNameLst>
                                      </p:cBhvr>
                                      <p:tavLst>
                                        <p:tav tm="0">
                                          <p:val>
                                            <p:strVal val="ppt_y"/>
                                          </p:val>
                                        </p:tav>
                                        <p:tav tm="100000">
                                          <p:val>
                                            <p:strVal val="ppt_y+.1"/>
                                          </p:val>
                                        </p:tav>
                                      </p:tavLst>
                                    </p:anim>
                                    <p:set>
                                      <p:cBhvr>
                                        <p:cTn id="32" dur="1" fill="hold">
                                          <p:stCondLst>
                                            <p:cond delay="9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1" nodeType="clickEffect">
                                  <p:stCondLst>
                                    <p:cond delay="0"/>
                                  </p:stCondLst>
                                  <p:childTnLst>
                                    <p:animEffect transition="out" filter="circle(out)">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plus(in)">
                                      <p:cBhvr>
                                        <p:cTn id="5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P spid="2" grpId="0" animBg="1"/>
      <p:bldP spid="2" grpId="1" animBg="1"/>
      <p:bldP spid="3" grpId="0" animBg="1"/>
      <p:bldP spid="3"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A76B6-AA05-66A8-672A-3AFD14ED0D27}"/>
              </a:ext>
            </a:extLst>
          </p:cNvPr>
          <p:cNvSpPr txBox="1"/>
          <p:nvPr/>
        </p:nvSpPr>
        <p:spPr>
          <a:xfrm>
            <a:off x="512479" y="1009310"/>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209A76B6-AA05-66A8-672A-3AFD14ED0D27}"/>
              </a:ext>
            </a:extLst>
          </p:cNvPr>
          <p:cNvSpPr txBox="1"/>
          <p:nvPr/>
        </p:nvSpPr>
        <p:spPr>
          <a:xfrm>
            <a:off x="246535" y="914400"/>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Não</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điều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khiển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suy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nghĩ</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t>
            </a:r>
          </a:p>
        </p:txBody>
      </p:sp>
    </p:spTree>
    <p:extLst>
      <p:ext uri="{BB962C8B-B14F-4D97-AF65-F5344CB8AC3E}">
        <p14:creationId xmlns:p14="http://schemas.microsoft.com/office/powerpoint/2010/main" val="37000016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10731</TotalTime>
  <Words>606</Words>
  <Application>Microsoft Office PowerPoint</Application>
  <PresentationFormat>Custom</PresentationFormat>
  <Paragraphs>50</Paragraphs>
  <Slides>18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等线</vt:lpstr>
      <vt:lpstr>微软雅黑</vt:lpstr>
      <vt:lpstr>Arial</vt:lpstr>
      <vt:lpstr>Calibri</vt:lpstr>
      <vt:lpstr>iCiel Cadena</vt:lpstr>
      <vt:lpstr>Times New Roman</vt:lpstr>
      <vt:lpstr>UTM Avo</vt:lpstr>
      <vt:lpstr>字魂105号-简雅黑</vt:lpstr>
      <vt:lpstr>Default Design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1118</cp:revision>
  <dcterms:created xsi:type="dcterms:W3CDTF">2008-09-09T22:52:10Z</dcterms:created>
  <dcterms:modified xsi:type="dcterms:W3CDTF">2023-03-14T16:57:00Z</dcterms:modified>
</cp:coreProperties>
</file>