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1"/>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94" r:id="rId22"/>
    <p:sldId id="284" r:id="rId23"/>
    <p:sldId id="486" r:id="rId24"/>
    <p:sldId id="489" r:id="rId25"/>
    <p:sldId id="490" r:id="rId26"/>
    <p:sldId id="491" r:id="rId27"/>
    <p:sldId id="492" r:id="rId28"/>
    <p:sldId id="495"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80"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6515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2024/3/15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3/15/2024</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2024/3/15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2024/3/15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2024/3/15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2024/3/15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2024/3/15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2024/3/15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0.png"/><Relationship Id="rId11" Type="http://schemas.openxmlformats.org/officeDocument/2006/relationships/image" Target="../media/image15.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6.png"/><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7.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8.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39.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0.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1.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2.png"/><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8.svg"/><Relationship Id="rId5" Type="http://schemas.openxmlformats.org/officeDocument/2006/relationships/image" Target="../media/image45.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8.svg"/><Relationship Id="rId5" Type="http://schemas.openxmlformats.org/officeDocument/2006/relationships/image" Target="../media/image45.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49.png"/><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5.emf"/><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4743682" y="3620512"/>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2"/>
          <a:stretch>
            <a:fillRect/>
          </a:stretch>
        </p:blipFill>
        <p:spPr>
          <a:xfrm>
            <a:off x="3054986" y="975699"/>
            <a:ext cx="5834378" cy="963251"/>
          </a:xfrm>
          <a:prstGeom prst="rect">
            <a:avLst/>
          </a:prstGeom>
        </p:spPr>
      </p:pic>
      <p:sp>
        <p:nvSpPr>
          <p:cNvPr id="5" name="Rectangle 4"/>
          <p:cNvSpPr/>
          <p:nvPr/>
        </p:nvSpPr>
        <p:spPr>
          <a:xfrm>
            <a:off x="1813735" y="2004357"/>
            <a:ext cx="8624395" cy="1446550"/>
          </a:xfrm>
          <a:prstGeom prst="rect">
            <a:avLst/>
          </a:prstGeom>
          <a:noFill/>
        </p:spPr>
        <p:txBody>
          <a:bodyPr wrap="square" lIns="91440" tIns="45720" rIns="91440" bIns="45720">
            <a:spAutoFit/>
          </a:bodyPr>
          <a:lstStyle/>
          <a:p>
            <a:pPr algn="ctr"/>
            <a:r>
              <a:rPr lang="vi-VN" sz="4400" b="1" cap="none" spc="0" dirty="0" smtClean="0">
                <a:ln w="0"/>
                <a:solidFill>
                  <a:schemeClr val="accent1">
                    <a:lumMod val="50000"/>
                  </a:schemeClr>
                </a:solidFill>
                <a:effectLst>
                  <a:outerShdw blurRad="38100" dist="25400" dir="5400000" algn="ctr" rotWithShape="0">
                    <a:srgbClr val="6E747A">
                      <a:alpha val="43000"/>
                    </a:srgbClr>
                  </a:outerShdw>
                </a:effectLst>
              </a:rPr>
              <a:t>Bài 23: CHĂM SÓC VÀ BẢO VỆ CƠ QUAN THẦN KINH</a:t>
            </a:r>
            <a:endParaRPr lang="en-US" sz="4400" b="1" cap="none" spc="0" dirty="0">
              <a:ln w="0"/>
              <a:solidFill>
                <a:schemeClr val="accent1">
                  <a:lumMod val="50000"/>
                </a:schemeClr>
              </a:solidFill>
              <a:effectLst>
                <a:outerShdw blurRad="38100" dist="25400" dir="5400000" algn="ctr" rotWithShape="0">
                  <a:srgbClr val="6E747A">
                    <a:alpha val="43000"/>
                  </a:srgbClr>
                </a:outerShdw>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down)">
                                      <p:cBhvr>
                                        <p:cTn id="6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bạn nhỏ đang buông </a:t>
            </a:r>
            <a:r>
              <a:rPr lang="vi-VN" sz="3200" dirty="0" smtClean="0">
                <a:solidFill>
                  <a:srgbClr val="002060"/>
                </a:solidFill>
                <a:latin typeface="Calibri" panose="020F0502020204030204" pitchFamily="34" charset="0"/>
                <a:cs typeface="Calibri" panose="020F0502020204030204" pitchFamily="34" charset="0"/>
              </a:rPr>
              <a:t>diều</a:t>
            </a:r>
            <a:r>
              <a:rPr lang="en-US" sz="3200" dirty="0" smtClean="0">
                <a:solidFill>
                  <a:srgbClr val="002060"/>
                </a:solidFill>
                <a:latin typeface="Calibri" panose="020F0502020204030204" pitchFamily="34" charset="0"/>
                <a:cs typeface="Calibri" panose="020F0502020204030204" pitchFamily="34" charset="0"/>
              </a:rPr>
              <a:t>,</a:t>
            </a:r>
            <a:r>
              <a:rPr lang="vi-VN" sz="3200" dirty="0" smtClean="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gương mặt cảm xúc vui và thích thú.</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200" dirty="0" err="1">
                <a:solidFill>
                  <a:srgbClr val="FF0000"/>
                </a:solidFill>
                <a:latin typeface="Calibri" panose="020F0502020204030204" pitchFamily="34" charset="0"/>
                <a:ea typeface="微软雅黑"/>
                <a:cs typeface="Calibri" panose="020F0502020204030204" pitchFamily="34" charset="0"/>
              </a:rPr>
              <a:t>ch</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ấn</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Bạn trong bức tranh đi ngủ đúng </a:t>
            </a:r>
            <a:r>
              <a:rPr lang="vi-VN" sz="3200" dirty="0" smtClean="0">
                <a:solidFill>
                  <a:srgbClr val="002060"/>
                </a:solidFill>
                <a:latin typeface="Calibri" panose="020F0502020204030204" pitchFamily="34" charset="0"/>
                <a:cs typeface="Calibri" panose="020F0502020204030204" pitchFamily="34" charset="0"/>
              </a:rPr>
              <a:t>giờ</a:t>
            </a:r>
            <a:r>
              <a:rPr lang="en-US" sz="3200" dirty="0" smtClean="0">
                <a:solidFill>
                  <a:srgbClr val="002060"/>
                </a:solidFill>
                <a:latin typeface="Calibri" panose="020F0502020204030204" pitchFamily="34" charset="0"/>
                <a:cs typeface="Calibri" panose="020F0502020204030204" pitchFamily="34" charset="0"/>
              </a:rPr>
              <a:t>,</a:t>
            </a:r>
            <a:r>
              <a:rPr lang="vi-VN" sz="3200" dirty="0" smtClean="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trước 11h đêm.</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dirty="0">
              <a:solidFill>
                <a:srgbClr val="002060"/>
              </a:solidFill>
              <a:latin typeface="Calibri" panose="020F0502020204030204" pitchFamily="34" charset="0"/>
              <a:cs typeface="Calibri" panose="020F0502020204030204" pitchFamily="34" charset="0"/>
            </a:endParaRPr>
          </a:p>
          <a:p>
            <a:pPr algn="just"/>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dirty="0">
              <a:solidFill>
                <a:srgbClr val="002060"/>
              </a:solidFill>
              <a:latin typeface="Calibri" panose="020F0502020204030204" pitchFamily="34" charset="0"/>
              <a:cs typeface="Calibri" panose="020F0502020204030204" pitchFamily="34" charset="0"/>
            </a:endParaRPr>
          </a:p>
          <a:p>
            <a:pPr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Bạn nhỏ bị tách </a:t>
            </a:r>
            <a:r>
              <a:rPr lang="vi-VN" sz="3200" dirty="0" smtClean="0">
                <a:solidFill>
                  <a:srgbClr val="002060"/>
                </a:solidFill>
                <a:latin typeface="Calibri" panose="020F0502020204030204" pitchFamily="34" charset="0"/>
                <a:cs typeface="Calibri" panose="020F0502020204030204" pitchFamily="34" charset="0"/>
              </a:rPr>
              <a:t>ra</a:t>
            </a:r>
            <a:r>
              <a:rPr lang="en-US" sz="3200" dirty="0" smtClean="0">
                <a:solidFill>
                  <a:srgbClr val="002060"/>
                </a:solidFill>
                <a:latin typeface="Calibri" panose="020F0502020204030204" pitchFamily="34" charset="0"/>
                <a:cs typeface="Calibri" panose="020F0502020204030204" pitchFamily="34" charset="0"/>
              </a:rPr>
              <a:t>,</a:t>
            </a:r>
            <a:r>
              <a:rPr lang="vi-VN" sz="3200" dirty="0" smtClean="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bị các bạn</a:t>
            </a:r>
            <a:r>
              <a:rPr lang="vi-VN" sz="3200" dirty="0" smtClean="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xa lánh </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Hai bạn  nhỏ đang </a:t>
            </a:r>
            <a:r>
              <a:rPr lang="en-US" sz="3200" dirty="0" err="1">
                <a:solidFill>
                  <a:srgbClr val="002060"/>
                </a:solidFill>
                <a:latin typeface="Calibri" panose="020F0502020204030204" pitchFamily="34" charset="0"/>
                <a:cs typeface="Calibri" panose="020F0502020204030204" pitchFamily="34" charset="0"/>
              </a:rPr>
              <a:t>cãi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lộn</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61607" y="172727"/>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658313" y="274725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Ngủ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giấc</a:t>
            </a:r>
            <a:r>
              <a:rPr lang="en-US" sz="4000" i="1" dirty="0">
                <a:solidFill>
                  <a:prstClr val="black"/>
                </a:solidFill>
                <a:latin typeface="Arial" panose="020B0604020202020204" pitchFamily="34" charset="0"/>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588592"/>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Ăn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uống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chất</a:t>
            </a:r>
            <a:r>
              <a:rPr lang="en-US" sz="4000" i="1" dirty="0">
                <a:solidFill>
                  <a:prstClr val="black"/>
                </a:solidFill>
                <a:latin typeface="Arial" panose="020B0604020202020204" pitchFamily="34" charset="0"/>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658313" y="5334000"/>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vi-VN" sz="4000" i="1" dirty="0">
                <a:solidFill>
                  <a:prstClr val="black"/>
                </a:solidFill>
                <a:latin typeface="Arial" panose="020B0604020202020204" pitchFamily="34" charset="0"/>
                <a:cs typeface="Arial" panose="020B0604020202020204" pitchFamily="34" charset="0"/>
              </a:rPr>
              <a:t>Nghỉ ngơi và vui chơi điều độ.</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3985507"/>
            <a:ext cx="10527405" cy="11586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vi-VN" sz="4000" i="1" dirty="0">
                <a:solidFill>
                  <a:prstClr val="black"/>
                </a:solidFill>
                <a:cs typeface="Arial" panose="020B0604020202020204" pitchFamily="34" charset="0"/>
              </a:rPr>
              <a:t>Không sử dụng các chất kích thích như rượu, bia, thuốc lá,…</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5922" y="182671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2113" y="29853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79889" y="5546944"/>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61607" y="172727"/>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658313" y="274725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đủ</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588592"/>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Vui</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sức</a:t>
            </a:r>
            <a:r>
              <a:rPr kumimoji="0" lang="vi-VN"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3985507"/>
            <a:ext cx="10527405" cy="12639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000" i="1" dirty="0">
                <a:solidFill>
                  <a:prstClr val="black"/>
                </a:solidFill>
                <a:latin typeface="Arial" panose="020B0604020202020204" pitchFamily="34" charset="0"/>
                <a:cs typeface="Arial" panose="020B0604020202020204" pitchFamily="34" charset="0"/>
              </a:rPr>
              <a:t>S</a:t>
            </a:r>
            <a:r>
              <a:rPr kumimoji="0" lang="vi-VN"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ử dụng các chất kích thích như rượu, bia, thuốc lá,…</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5922" y="182671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2113" y="29853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9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602567" y="1949410"/>
            <a:ext cx="10986866" cy="3915966"/>
          </a:xfrm>
          <a:prstGeom prst="flowChartAlternateProcess">
            <a:avLst/>
          </a:prstGeom>
          <a:solidFill>
            <a:schemeClr val="accent2">
              <a:lumMod val="60000"/>
              <a:lumOff val="40000"/>
            </a:schemeClr>
          </a:solidFill>
        </p:spPr>
        <p:txBody>
          <a:bodyPr wrap="square" rtlCol="0">
            <a:spAutoFit/>
          </a:bodyPr>
          <a:lstStyle/>
          <a:p>
            <a:pPr marL="457200" lvl="0" indent="-457200" algn="just">
              <a:buFont typeface="Arial" panose="020B0604020202020204" pitchFamily="34" charset="0"/>
              <a:buChar char="•"/>
            </a:pPr>
            <a:r>
              <a:rPr lang="nl-NL" sz="3200" dirty="0">
                <a:solidFill>
                  <a:srgbClr val="00206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dirty="0">
                <a:solidFill>
                  <a:srgbClr val="002060"/>
                </a:solidFill>
              </a:rPr>
              <a:t>Nhưng nếu chúng ta không biết cách chăm sóc cơ quan thần kinh dẫn đến nhiều loại bệnh phổ biến như đau đầu, </a:t>
            </a:r>
            <a:r>
              <a:rPr lang="vi-VN" sz="3200" dirty="0" smtClean="0">
                <a:solidFill>
                  <a:srgbClr val="002060"/>
                </a:solidFill>
              </a:rPr>
              <a:t>bại</a:t>
            </a:r>
            <a:r>
              <a:rPr lang="nl-NL" sz="3200" dirty="0" smtClean="0">
                <a:solidFill>
                  <a:srgbClr val="002060"/>
                </a:solidFill>
              </a:rPr>
              <a:t> </a:t>
            </a:r>
            <a:r>
              <a:rPr lang="nl-NL" sz="3200" dirty="0">
                <a:solidFill>
                  <a:srgbClr val="002060"/>
                </a:solidFill>
              </a:rPr>
              <a:t>não, đột quỵ…</a:t>
            </a:r>
          </a:p>
          <a:p>
            <a:pPr lvl="0" algn="just"/>
            <a:r>
              <a:rPr lang="en-US" sz="3200" dirty="0">
                <a:solidFill>
                  <a:srgbClr val="002060"/>
                </a:solidFill>
              </a:rPr>
              <a:t>     </a:t>
            </a:r>
            <a:r>
              <a:rPr lang="en-US" sz="3200" dirty="0" err="1">
                <a:solidFill>
                  <a:srgbClr val="002060"/>
                </a:solidFill>
              </a:rPr>
              <a:t>Vì</a:t>
            </a:r>
            <a:r>
              <a:rPr lang="en-US" sz="3200" dirty="0">
                <a:solidFill>
                  <a:srgbClr val="002060"/>
                </a:solidFill>
              </a:rPr>
              <a:t> </a:t>
            </a:r>
            <a:r>
              <a:rPr lang="en-US" sz="3200" dirty="0" err="1">
                <a:solidFill>
                  <a:srgbClr val="002060"/>
                </a:solidFill>
              </a:rPr>
              <a:t>thế</a:t>
            </a:r>
            <a:r>
              <a:rPr lang="en-US" sz="3200" dirty="0">
                <a:solidFill>
                  <a:srgbClr val="002060"/>
                </a:solidFill>
              </a:rPr>
              <a:t> </a:t>
            </a:r>
            <a:r>
              <a:rPr lang="en-US" sz="3200" dirty="0" err="1">
                <a:solidFill>
                  <a:srgbClr val="002060"/>
                </a:solidFill>
              </a:rPr>
              <a:t>chúng</a:t>
            </a:r>
            <a:r>
              <a:rPr lang="en-US" sz="3200" dirty="0">
                <a:solidFill>
                  <a:srgbClr val="002060"/>
                </a:solidFill>
              </a:rPr>
              <a:t> ta </a:t>
            </a:r>
            <a:r>
              <a:rPr lang="en-US" sz="3200" dirty="0" err="1">
                <a:solidFill>
                  <a:srgbClr val="002060"/>
                </a:solidFill>
              </a:rPr>
              <a:t>cần</a:t>
            </a:r>
            <a:r>
              <a:rPr lang="en-US" sz="3200" dirty="0">
                <a:solidFill>
                  <a:srgbClr val="002060"/>
                </a:solidFill>
              </a:rPr>
              <a:t> </a:t>
            </a:r>
            <a:r>
              <a:rPr lang="en-US" sz="3200" dirty="0" err="1">
                <a:solidFill>
                  <a:srgbClr val="002060"/>
                </a:solidFill>
              </a:rPr>
              <a:t>tránh</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việc</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ảnh</a:t>
            </a:r>
            <a:r>
              <a:rPr lang="en-US" sz="3200" dirty="0">
                <a:solidFill>
                  <a:srgbClr val="002060"/>
                </a:solidFill>
              </a:rPr>
              <a:t> </a:t>
            </a:r>
            <a:r>
              <a:rPr lang="en-US" sz="3200" dirty="0" err="1">
                <a:solidFill>
                  <a:srgbClr val="002060"/>
                </a:solidFill>
              </a:rPr>
              <a:t>hưởng</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sức</a:t>
            </a:r>
            <a:r>
              <a:rPr lang="en-US" sz="3200" dirty="0">
                <a:solidFill>
                  <a:srgbClr val="002060"/>
                </a:solidFill>
              </a:rPr>
              <a:t> </a:t>
            </a:r>
            <a:r>
              <a:rPr lang="en-US" sz="3200" dirty="0" err="1">
                <a:solidFill>
                  <a:srgbClr val="002060"/>
                </a:solidFill>
              </a:rPr>
              <a:t>khỏe</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quan</a:t>
            </a:r>
            <a:r>
              <a:rPr lang="en-US" sz="3200" dirty="0">
                <a:solidFill>
                  <a:srgbClr val="002060"/>
                </a:solidFill>
              </a:rPr>
              <a:t> </a:t>
            </a:r>
            <a:r>
              <a:rPr lang="en-US" sz="3200" dirty="0" err="1">
                <a:solidFill>
                  <a:srgbClr val="002060"/>
                </a:solidFill>
              </a:rPr>
              <a:t>thần</a:t>
            </a:r>
            <a:r>
              <a:rPr lang="en-US" sz="3200" dirty="0">
                <a:solidFill>
                  <a:srgbClr val="002060"/>
                </a:solidFill>
              </a:rPr>
              <a:t> </a:t>
            </a:r>
            <a:r>
              <a:rPr lang="en-US" sz="3200" dirty="0" err="1">
                <a:solidFill>
                  <a:srgbClr val="002060"/>
                </a:solidFill>
              </a:rPr>
              <a:t>kinh</a:t>
            </a:r>
            <a:endParaRPr kumimoji="0" lang="en-US" sz="3200" u="none" strike="noStrike" kern="1200" cap="none" spc="0" normalizeH="0" baseline="0" noProof="0" dirty="0">
              <a:ln>
                <a:noFill/>
              </a:ln>
              <a:solidFill>
                <a:srgbClr val="002060"/>
              </a:solidFill>
              <a:effectLst/>
              <a:uLnTx/>
              <a:uFillTx/>
              <a:latin typeface="Calibri" panose="020F0502020204030204"/>
            </a:endParaRPr>
          </a:p>
        </p:txBody>
      </p:sp>
      <p:sp>
        <p:nvSpPr>
          <p:cNvPr id="6" name="TextBox 5">
            <a:extLst>
              <a:ext uri="{FF2B5EF4-FFF2-40B4-BE49-F238E27FC236}">
                <a16:creationId xmlns:a16="http://schemas.microsoft.com/office/drawing/2014/main" id="{965F19CF-2AAB-0091-BB2E-2703A4613684}"/>
              </a:ext>
            </a:extLst>
          </p:cNvPr>
          <p:cNvSpPr txBox="1"/>
          <p:nvPr/>
        </p:nvSpPr>
        <p:spPr>
          <a:xfrm>
            <a:off x="4557932" y="530959"/>
            <a:ext cx="5176910" cy="923330"/>
          </a:xfrm>
          <a:prstGeom prst="rect">
            <a:avLst/>
          </a:prstGeom>
          <a:noFill/>
        </p:spPr>
        <p:txBody>
          <a:bodyPr wrap="square" rtlCol="0">
            <a:spAutoFit/>
          </a:bodyPr>
          <a:lstStyle/>
          <a:p>
            <a:r>
              <a:rPr lang="en-US" sz="5400" dirty="0">
                <a:solidFill>
                  <a:srgbClr val="FF0000"/>
                </a:solidFill>
                <a:latin typeface="#9Slide03 BoosterNextFYBlack" panose="02000A03000000020004" pitchFamily="2" charset="0"/>
              </a:rPr>
              <a:t>KẾT LUẬN</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dirty="0">
                <a:solidFill>
                  <a:srgbClr val="FF0000"/>
                </a:solidFill>
                <a:latin typeface="Calibri" panose="020F0502020204030204"/>
              </a:rPr>
              <a:t>Hãy nêu cách ứng xử khi gặp những việc làm có ảnh hư</a:t>
            </a:r>
            <a:r>
              <a:rPr lang="en-US" sz="3200" dirty="0">
                <a:solidFill>
                  <a:srgbClr val="FF0000"/>
                </a:solidFill>
                <a:latin typeface="Calibri" panose="020F0502020204030204"/>
              </a:rPr>
              <a:t>ở</a:t>
            </a:r>
            <a:r>
              <a:rPr lang="vi-VN" sz="3200" dirty="0">
                <a:solidFill>
                  <a:srgbClr val="FF0000"/>
                </a:solidFill>
                <a:latin typeface="Calibri" panose="020F0502020204030204"/>
              </a:rPr>
              <a:t>ng xấu tới cảm xúc của các em như: bị dọa nạt, b</a:t>
            </a:r>
            <a:r>
              <a:rPr lang="en-US" sz="3200" dirty="0">
                <a:solidFill>
                  <a:srgbClr val="FF0000"/>
                </a:solidFill>
                <a:latin typeface="Calibri" panose="020F0502020204030204"/>
              </a:rPr>
              <a:t>ị</a:t>
            </a:r>
            <a:r>
              <a:rPr lang="vi-VN" sz="3200" dirty="0">
                <a:solidFill>
                  <a:srgbClr val="FF0000"/>
                </a:solidFill>
                <a:latin typeface="Calibri" panose="020F0502020204030204"/>
              </a:rPr>
              <a:t> quát mắng khi bị điểm kém,...</a:t>
            </a:r>
            <a:endParaRPr kumimoji="0" lang="en-US"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364588" y="1597718"/>
            <a:ext cx="11462823" cy="4460796"/>
          </a:xfrm>
          <a:prstGeom prst="flowChartAlternateProcess">
            <a:avLst/>
          </a:prstGeom>
          <a:solidFill>
            <a:schemeClr val="accent2">
              <a:lumMod val="60000"/>
              <a:lumOff val="40000"/>
            </a:schemeClr>
          </a:solidFill>
        </p:spPr>
        <p:txBody>
          <a:bodyPr wrap="square" rtlCol="0">
            <a:spAutoFit/>
          </a:bodyPr>
          <a:lstStyle/>
          <a:p>
            <a:pPr marL="457200" lvl="0" indent="-457200" algn="just">
              <a:buFont typeface="Arial" panose="020B0604020202020204" pitchFamily="34" charset="0"/>
              <a:buChar char="•"/>
            </a:pPr>
            <a:r>
              <a:rPr lang="vi-VN" sz="3200" dirty="0">
                <a:solidFill>
                  <a:srgbClr val="002060"/>
                </a:solidFill>
                <a:latin typeface="Calibri" panose="020F0502020204030204"/>
              </a:rPr>
              <a:t>Mối quan hệ với gia đình hoặc bạn bè có ảnh hưởng tốt hoặc xấu đến trạng thái cảm xúc </a:t>
            </a:r>
            <a:r>
              <a:rPr lang="en-US" sz="3200" dirty="0">
                <a:solidFill>
                  <a:srgbClr val="002060"/>
                </a:solidFill>
              </a:rPr>
              <a:t>(</a:t>
            </a:r>
            <a:r>
              <a:rPr lang="vi-VN" sz="3200" dirty="0">
                <a:solidFill>
                  <a:srgbClr val="002060"/>
                </a:solidFill>
                <a:latin typeface="Calibri" panose="020F0502020204030204"/>
              </a:rPr>
              <a:t>hoặc sức khỏe tinh thần) của mỗi chúng ta.</a:t>
            </a:r>
            <a:endParaRPr lang="en-US" sz="3200" dirty="0">
              <a:solidFill>
                <a:srgbClr val="002060"/>
              </a:solidFill>
            </a:endParaRPr>
          </a:p>
          <a:p>
            <a:pPr marL="457200" lvl="0" indent="-457200" algn="just">
              <a:buFont typeface="Arial" panose="020B0604020202020204" pitchFamily="34" charset="0"/>
              <a:buChar char="•"/>
            </a:pPr>
            <a:r>
              <a:rPr lang="vi-VN" sz="3200" dirty="0">
                <a:solidFill>
                  <a:srgbClr val="002060"/>
                </a:solidFill>
                <a:latin typeface="Calibri" panose="020F0502020204030204"/>
              </a:rPr>
              <a:t>Chúng ta hãy tăng cường những hoạt động vui chơi bên gia đình, người thân để tinh thần chúng ta luôn lạc quan, vui tươi</a:t>
            </a:r>
            <a:r>
              <a:rPr lang="en-US" sz="3200" dirty="0">
                <a:solidFill>
                  <a:srgbClr val="002060"/>
                </a:solidFill>
              </a:rPr>
              <a:t>.</a:t>
            </a:r>
          </a:p>
          <a:p>
            <a:pPr marL="457200" lvl="0" indent="-457200" algn="just">
              <a:buFont typeface="Arial" panose="020B0604020202020204" pitchFamily="34" charset="0"/>
              <a:buChar char="•"/>
            </a:pPr>
            <a:r>
              <a:rPr lang="en-US" sz="3200" dirty="0">
                <a:solidFill>
                  <a:srgbClr val="002060"/>
                </a:solidFill>
              </a:rPr>
              <a:t>C</a:t>
            </a:r>
            <a:r>
              <a:rPr lang="vi-VN" sz="3200" dirty="0">
                <a:solidFill>
                  <a:srgbClr val="002060"/>
                </a:solidFill>
                <a:latin typeface="Calibri" panose="020F0502020204030204"/>
              </a:rPr>
              <a:t>ần tránh những hoạt động ảnh hưởng đến hệ thần kinh như ngủ muộn, chơi điện tử nhiều,... sẽ làm cơ quan thần kinh bị căng thẳng, m</a:t>
            </a:r>
            <a:r>
              <a:rPr lang="en-US" sz="3200" dirty="0">
                <a:solidFill>
                  <a:srgbClr val="002060"/>
                </a:solidFill>
                <a:latin typeface="Calibri" panose="020F0502020204030204"/>
              </a:rPr>
              <a:t>ệ</a:t>
            </a:r>
            <a:r>
              <a:rPr lang="vi-VN" sz="3200" dirty="0">
                <a:solidFill>
                  <a:srgbClr val="002060"/>
                </a:solidFill>
                <a:latin typeface="Calibri" panose="020F0502020204030204"/>
              </a:rPr>
              <a:t>t mỏi.</a:t>
            </a:r>
            <a:endParaRPr lang="en-US" sz="3200" dirty="0">
              <a:solidFill>
                <a:srgbClr val="002060"/>
              </a:solidFill>
            </a:endParaRPr>
          </a:p>
        </p:txBody>
      </p:sp>
      <p:sp>
        <p:nvSpPr>
          <p:cNvPr id="6" name="TextBox 5">
            <a:extLst>
              <a:ext uri="{FF2B5EF4-FFF2-40B4-BE49-F238E27FC236}">
                <a16:creationId xmlns:a16="http://schemas.microsoft.com/office/drawing/2014/main" id="{965F19CF-2AAB-0091-BB2E-2703A4613684}"/>
              </a:ext>
            </a:extLst>
          </p:cNvPr>
          <p:cNvSpPr txBox="1"/>
          <p:nvPr/>
        </p:nvSpPr>
        <p:spPr>
          <a:xfrm>
            <a:off x="4557932" y="530959"/>
            <a:ext cx="51769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0"/>
                <a:ea typeface="+mn-ea"/>
                <a:cs typeface="+mn-cs"/>
              </a:rPr>
              <a:t>KẾT LUẬN</a:t>
            </a:r>
          </a:p>
        </p:txBody>
      </p:sp>
    </p:spTree>
    <p:extLst>
      <p:ext uri="{BB962C8B-B14F-4D97-AF65-F5344CB8AC3E}">
        <p14:creationId xmlns:p14="http://schemas.microsoft.com/office/powerpoint/2010/main" val="11339981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thành viên trong gia đình đang ngồi </a:t>
            </a:r>
            <a:r>
              <a:rPr lang="vi-VN" sz="3200" dirty="0" smtClean="0">
                <a:solidFill>
                  <a:srgbClr val="002060"/>
                </a:solidFill>
                <a:latin typeface="Calibri" panose="020F0502020204030204" pitchFamily="34" charset="0"/>
                <a:cs typeface="Calibri" panose="020F0502020204030204" pitchFamily="34" charset="0"/>
              </a:rPr>
              <a:t>chơi</a:t>
            </a:r>
            <a:r>
              <a:rPr lang="en-US" sz="3200" dirty="0" smtClean="0">
                <a:solidFill>
                  <a:srgbClr val="002060"/>
                </a:solidFill>
                <a:latin typeface="Calibri" panose="020F0502020204030204" pitchFamily="34" charset="0"/>
                <a:cs typeface="Calibri" panose="020F0502020204030204" pitchFamily="34" charset="0"/>
              </a:rPr>
              <a:t>,</a:t>
            </a:r>
            <a:r>
              <a:rPr lang="vi-VN" sz="3200" dirty="0" smtClean="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nói chuyện rất vui.</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noProof="0" dirty="0">
                <a:solidFill>
                  <a:srgbClr val="FF0000"/>
                </a:solidFill>
                <a:latin typeface="Calibri" panose="020F0502020204030204" pitchFamily="34" charset="0"/>
                <a:cs typeface="Calibri" panose="020F0502020204030204" pitchFamily="34" charset="0"/>
              </a:rPr>
              <a:t>=&gt; </a:t>
            </a:r>
            <a:r>
              <a:rPr lang="en-US" sz="3200" noProof="0" dirty="0" err="1">
                <a:solidFill>
                  <a:srgbClr val="FF0000"/>
                </a:solidFill>
                <a:latin typeface="Calibri" panose="020F0502020204030204" pitchFamily="34" charset="0"/>
                <a:cs typeface="Calibri" panose="020F0502020204030204" pitchFamily="34" charset="0"/>
              </a:rPr>
              <a:t>Đây</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là</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việc</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làm</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có</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lợi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vì</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điều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đó</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khiến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em thấy </a:t>
            </a:r>
            <a:r>
              <a:rPr lang="en-US" sz="3200" dirty="0" err="1">
                <a:solidFill>
                  <a:srgbClr val="FF0000"/>
                </a:solidFill>
                <a:latin typeface="Calibri" panose="020F0502020204030204" pitchFamily="34" charset="0"/>
                <a:cs typeface="Calibri" panose="020F0502020204030204" pitchFamily="34" charset="0"/>
              </a:rPr>
              <a:t>rất</a:t>
            </a:r>
            <a:r>
              <a:rPr lang="vi-VN" sz="3200" dirty="0">
                <a:solidFill>
                  <a:srgbClr val="FF0000"/>
                </a:solidFill>
                <a:latin typeface="Calibri" panose="020F0502020204030204" pitchFamily="34" charset="0"/>
                <a:cs typeface="Calibri" panose="020F0502020204030204" pitchFamily="34" charset="0"/>
              </a:rPr>
              <a:t> vui vẻ, thoải mái khi được </a:t>
            </a:r>
            <a:r>
              <a:rPr lang="nl-NL" sz="3200"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900</Words>
  <Application>Microsoft Office PowerPoint</Application>
  <PresentationFormat>Widescreen</PresentationFormat>
  <Paragraphs>62</Paragraphs>
  <Slides>27</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微软雅黑</vt:lpstr>
      <vt:lpstr>#9Slide03 BoosterNextFYBlack</vt:lpstr>
      <vt:lpstr>Arial</vt:lpstr>
      <vt:lpstr>Calibri</vt:lpstr>
      <vt:lpstr>Calibri Light</vt:lpstr>
      <vt:lpstr>Cambria</vt:lpstr>
      <vt:lpstr>等线</vt:lpstr>
      <vt:lpstr>Times New Roman</vt:lpstr>
      <vt:lpstr>Wingdings</vt:lpstr>
      <vt:lpstr>字魂43号-国潮手书</vt:lpstr>
      <vt:lpstr>思源黑体 CN Bold</vt:lpstr>
      <vt:lpstr>视觉坊免费素材shijuef.com(龚帆免费体)</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Mai</cp:lastModifiedBy>
  <cp:revision>48</cp:revision>
  <dcterms:created xsi:type="dcterms:W3CDTF">2022-12-30T00:51:50Z</dcterms:created>
  <dcterms:modified xsi:type="dcterms:W3CDTF">2024-03-15T14:49:49Z</dcterms:modified>
</cp:coreProperties>
</file>