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338" r:id="rId3"/>
    <p:sldId id="318" r:id="rId4"/>
    <p:sldId id="257" r:id="rId5"/>
    <p:sldId id="339" r:id="rId6"/>
    <p:sldId id="319" r:id="rId7"/>
    <p:sldId id="347" r:id="rId8"/>
    <p:sldId id="322" r:id="rId9"/>
    <p:sldId id="340" r:id="rId10"/>
    <p:sldId id="323" r:id="rId11"/>
    <p:sldId id="343" r:id="rId12"/>
    <p:sldId id="325" r:id="rId13"/>
    <p:sldId id="344" r:id="rId14"/>
    <p:sldId id="345" r:id="rId15"/>
    <p:sldId id="346"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1903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2024/2/23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2024/2/23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2024/2/23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745A46A-C41D-4A7F-9252-FCD987A9E52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2024/2/23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5.png"/><Relationship Id="rId7"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5.png"/><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
        <p:nvSpPr>
          <p:cNvPr id="2" name="Rectangle 1">
            <a:extLst>
              <a:ext uri="{FF2B5EF4-FFF2-40B4-BE49-F238E27FC236}">
                <a16:creationId xmlns:a16="http://schemas.microsoft.com/office/drawing/2014/main" id="{DEFA10FD-A90A-5DF5-3859-4D8B89C2706F}"/>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
        <p:nvSpPr>
          <p:cNvPr id="4" name="Rectangle 3">
            <a:extLst>
              <a:ext uri="{FF2B5EF4-FFF2-40B4-BE49-F238E27FC236}">
                <a16:creationId xmlns:a16="http://schemas.microsoft.com/office/drawing/2014/main" id="{D1019C6F-E8DF-04F4-7338-FC19FB05302D}"/>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84BB593-D74F-1509-8BE9-3B9194A67CA0}"/>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
        <p:nvSpPr>
          <p:cNvPr id="4" name="Rectangle 3">
            <a:extLst>
              <a:ext uri="{FF2B5EF4-FFF2-40B4-BE49-F238E27FC236}">
                <a16:creationId xmlns:a16="http://schemas.microsoft.com/office/drawing/2014/main" id="{40BE40FB-CDDC-AF6E-5A09-94466F642488}"/>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
        <p:nvSpPr>
          <p:cNvPr id="2" name="Rectangle 1">
            <a:extLst>
              <a:ext uri="{FF2B5EF4-FFF2-40B4-BE49-F238E27FC236}">
                <a16:creationId xmlns:a16="http://schemas.microsoft.com/office/drawing/2014/main" id="{0E2181D7-291E-E255-BC9B-68C3CD0B0F71}"/>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754326"/>
          </a:xfrm>
          <a:prstGeom prst="rect">
            <a:avLst/>
          </a:prstGeom>
          <a:noFill/>
        </p:spPr>
        <p:txBody>
          <a:bodyPr wrap="square">
            <a:spAutoFit/>
          </a:bodyPr>
          <a:lstStyle/>
          <a:p>
            <a:pPr algn="just"/>
            <a:r>
              <a:rPr lang="en-US" sz="3600" b="1" dirty="0" err="1">
                <a:latin typeface="Calibri" panose="020F0502020204030204" pitchFamily="34" charset="0"/>
                <a:ea typeface="Calibri" panose="020F0502020204030204" pitchFamily="34" charset="0"/>
                <a:cs typeface="Calibri" panose="020F0502020204030204" pitchFamily="34" charset="0"/>
              </a:rPr>
              <a:t>Em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hãy</a:t>
            </a:r>
            <a:r>
              <a:rPr lang="en-US" sz="3600" b="1"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nêu lại các bộ phận của cơ quan tuần hoàn.</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
        <p:nvSpPr>
          <p:cNvPr id="4" name="Rectangle 3">
            <a:extLst>
              <a:ext uri="{FF2B5EF4-FFF2-40B4-BE49-F238E27FC236}">
                <a16:creationId xmlns:a16="http://schemas.microsoft.com/office/drawing/2014/main" id="{6FA8AA49-269D-1F70-7E2E-3268B08D6B1E}"/>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
        <p:nvSpPr>
          <p:cNvPr id="4" name="Rectangle 3">
            <a:extLst>
              <a:ext uri="{FF2B5EF4-FFF2-40B4-BE49-F238E27FC236}">
                <a16:creationId xmlns:a16="http://schemas.microsoft.com/office/drawing/2014/main" id="{195DD0D2-F1C3-5B14-B308-268456F25E1A}"/>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2308324"/>
          </a:xfrm>
          <a:prstGeom prst="rect">
            <a:avLst/>
          </a:prstGeom>
          <a:noFill/>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Em hãy đặt tay lên ngực trái hoặc lên cổ và ấn nhẹ</a:t>
            </a:r>
            <a:r>
              <a:rPr lang="en-US" sz="3600" b="1" dirty="0">
                <a:latin typeface="Calibri" panose="020F0502020204030204" pitchFamily="34" charset="0"/>
                <a:ea typeface="Calibri" panose="020F0502020204030204" pitchFamily="34" charset="0"/>
                <a:cs typeface="Calibri" panose="020F0502020204030204" pitchFamily="34" charset="0"/>
              </a:rPr>
              <a:t>,</a:t>
            </a:r>
            <a:r>
              <a:rPr lang="vi-VN" sz="3600" b="1" dirty="0">
                <a:latin typeface="Calibri" panose="020F0502020204030204" pitchFamily="34" charset="0"/>
                <a:ea typeface="Calibri" panose="020F0502020204030204" pitchFamily="34" charset="0"/>
                <a:cs typeface="Calibri" panose="020F0502020204030204" pitchFamily="34" charset="0"/>
              </a:rPr>
              <a:t> em cảm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nhận</a:t>
            </a:r>
            <a:r>
              <a:rPr lang="vi-VN" sz="3600" b="1" dirty="0">
                <a:latin typeface="Calibri" panose="020F0502020204030204" pitchFamily="34" charset="0"/>
                <a:ea typeface="Calibri" panose="020F0502020204030204" pitchFamily="34" charset="0"/>
                <a:cs typeface="Calibri" panose="020F0502020204030204" pitchFamily="34" charset="0"/>
              </a:rPr>
              <a:t> thấy </a:t>
            </a:r>
            <a:r>
              <a:rPr lang="en-US" sz="3600" b="1" dirty="0" err="1">
                <a:latin typeface="Calibri" panose="020F0502020204030204" pitchFamily="34" charset="0"/>
                <a:ea typeface="Calibri" panose="020F0502020204030204" pitchFamily="34" charset="0"/>
                <a:cs typeface="Calibri" panose="020F0502020204030204" pitchFamily="34" charset="0"/>
              </a:rPr>
              <a:t>gì</a:t>
            </a:r>
            <a:r>
              <a:rPr lang="vi-VN" sz="3600" b="1" dirty="0">
                <a:latin typeface="Calibri" panose="020F0502020204030204" pitchFamily="34" charset="0"/>
                <a:ea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
        <p:nvSpPr>
          <p:cNvPr id="4" name="Rectangle 3">
            <a:extLst>
              <a:ext uri="{FF2B5EF4-FFF2-40B4-BE49-F238E27FC236}">
                <a16:creationId xmlns:a16="http://schemas.microsoft.com/office/drawing/2014/main" id="{3EF52514-98A0-810A-1439-532F5D4C6D26}"/>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pic>
        <p:nvPicPr>
          <p:cNvPr id="6" name="Picture 5">
            <a:extLst>
              <a:ext uri="{FF2B5EF4-FFF2-40B4-BE49-F238E27FC236}">
                <a16:creationId xmlns:a16="http://schemas.microsoft.com/office/drawing/2014/main" id="{E840B6E3-909B-41D9-B050-26B7CA178057}"/>
              </a:ext>
            </a:extLst>
          </p:cNvPr>
          <p:cNvPicPr>
            <a:picLocks noChangeAspect="1"/>
          </p:cNvPicPr>
          <p:nvPr/>
        </p:nvPicPr>
        <p:blipFill>
          <a:blip r:embed="rId8"/>
          <a:stretch>
            <a:fillRect/>
          </a:stretch>
        </p:blipFill>
        <p:spPr>
          <a:xfrm>
            <a:off x="1841370" y="2681434"/>
            <a:ext cx="8852159" cy="9998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4674032" y="3985516"/>
            <a:ext cx="2952752" cy="923330"/>
          </a:xfrm>
          <a:prstGeom prst="rect">
            <a:avLst/>
          </a:prstGeom>
          <a:noFill/>
        </p:spPr>
        <p:txBody>
          <a:bodyPr wrap="square" rtlCol="0">
            <a:spAutoFit/>
          </a:bodyPr>
          <a:lstStyle/>
          <a:p>
            <a:r>
              <a:rPr lang="en-US" sz="5400" b="1" dirty="0">
                <a:latin typeface="Calibri" panose="020F0502020204030204" pitchFamily="34" charset="0"/>
                <a:cs typeface="Calibri" panose="020F0502020204030204" pitchFamily="34" charset="0"/>
              </a:rPr>
              <a:t>(</a:t>
            </a:r>
            <a:r>
              <a:rPr lang="en-US" sz="5400" b="1" dirty="0" err="1">
                <a:latin typeface="Calibri" panose="020F0502020204030204" pitchFamily="34" charset="0"/>
                <a:cs typeface="Calibri" panose="020F0502020204030204" pitchFamily="34" charset="0"/>
              </a:rPr>
              <a:t>Tiết</a:t>
            </a:r>
            <a:r>
              <a:rPr lang="en-US" sz="5400" b="1" dirty="0">
                <a:latin typeface="Calibri" panose="020F0502020204030204" pitchFamily="34" charset="0"/>
                <a:cs typeface="Calibri" panose="020F0502020204030204" pitchFamily="34" charset="0"/>
              </a:rPr>
              <a:t> 1)</a:t>
            </a:r>
          </a:p>
        </p:txBody>
      </p:sp>
      <p:sp>
        <p:nvSpPr>
          <p:cNvPr id="2" name="Rectangle 1">
            <a:extLst>
              <a:ext uri="{FF2B5EF4-FFF2-40B4-BE49-F238E27FC236}">
                <a16:creationId xmlns:a16="http://schemas.microsoft.com/office/drawing/2014/main" id="{3CA00CA5-CA75-2E0D-381F-ECB9E44C73AA}"/>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
        <p:nvSpPr>
          <p:cNvPr id="2" name="Rectangle 1">
            <a:extLst>
              <a:ext uri="{FF2B5EF4-FFF2-40B4-BE49-F238E27FC236}">
                <a16:creationId xmlns:a16="http://schemas.microsoft.com/office/drawing/2014/main" id="{C0EBF1DB-D6D2-1117-A6BA-06213272528C}"/>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447357" y="46314"/>
            <a:ext cx="11347479" cy="1191816"/>
          </a:xfrm>
          <a:prstGeom prst="roundRect">
            <a:avLst/>
          </a:prstGeom>
          <a:solidFill>
            <a:srgbClr val="FFFF00"/>
          </a:solidFill>
          <a:ln w="28575">
            <a:prstDash val="dash"/>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vi-VN" sz="3200" b="1" dirty="0">
                <a:solidFill>
                  <a:srgbClr val="C00000"/>
                </a:solidFill>
                <a:latin typeface="Calibri" panose="020F0502020204030204" pitchFamily="34" charset="0"/>
                <a:cs typeface="Calibri" panose="020F0502020204030204" pitchFamily="34" charset="0"/>
              </a:rPr>
              <a:t>1</a:t>
            </a:r>
            <a:r>
              <a:rPr lang="en-US" sz="3200" b="1" dirty="0">
                <a:solidFill>
                  <a:srgbClr val="C00000"/>
                </a:solidFill>
                <a:latin typeface="Calibri" panose="020F0502020204030204" pitchFamily="34" charset="0"/>
                <a:cs typeface="Calibri" panose="020F0502020204030204" pitchFamily="34" charset="0"/>
              </a:rPr>
              <a:t>.</a:t>
            </a:r>
            <a:r>
              <a:rPr lang="vi-VN" sz="3200" b="1" dirty="0">
                <a:solidFill>
                  <a:srgbClr val="C00000"/>
                </a:solidFill>
                <a:latin typeface="Calibri" panose="020F0502020204030204" pitchFamily="34" charset="0"/>
                <a:cs typeface="Calibri" panose="020F0502020204030204" pitchFamily="34" charset="0"/>
              </a:rPr>
              <a:t> Quan sát hình, chỉ và nói tên các bộ phận chính của cơ quan tuần hoàn.</a:t>
            </a:r>
            <a:endParaRPr lang="en-GB" sz="3200" b="1" dirty="0">
              <a:solidFill>
                <a:srgbClr val="C00000"/>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
        <p:nvSpPr>
          <p:cNvPr id="6" name="Rounded Rectangle 5"/>
          <p:cNvSpPr/>
          <p:nvPr/>
        </p:nvSpPr>
        <p:spPr>
          <a:xfrm>
            <a:off x="1099531" y="2344237"/>
            <a:ext cx="536517" cy="2356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1099532" y="4110002"/>
            <a:ext cx="756978" cy="452763"/>
          </a:xfrm>
          <a:prstGeom prst="round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3" name="Picture 22">
            <a:extLst>
              <a:ext uri="{FF2B5EF4-FFF2-40B4-BE49-F238E27FC236}">
                <a16:creationId xmlns:a16="http://schemas.microsoft.com/office/drawing/2014/main" id="{D6FECF74-69A8-4318-866A-3750CEB978E5}"/>
              </a:ext>
            </a:extLst>
          </p:cNvPr>
          <p:cNvPicPr>
            <a:picLocks noChangeAspect="1"/>
          </p:cNvPicPr>
          <p:nvPr/>
        </p:nvPicPr>
        <p:blipFill>
          <a:blip r:embed="rId8"/>
          <a:stretch>
            <a:fillRect/>
          </a:stretch>
        </p:blipFill>
        <p:spPr>
          <a:xfrm>
            <a:off x="733796" y="4836924"/>
            <a:ext cx="2938285" cy="2385839"/>
          </a:xfrm>
          <a:prstGeom prst="rect">
            <a:avLst/>
          </a:prstGeom>
        </p:spPr>
      </p:pic>
      <p:sp>
        <p:nvSpPr>
          <p:cNvPr id="4" name="Rectangle 3">
            <a:extLst>
              <a:ext uri="{FF2B5EF4-FFF2-40B4-BE49-F238E27FC236}">
                <a16:creationId xmlns:a16="http://schemas.microsoft.com/office/drawing/2014/main" id="{43CBEF98-63D7-7D76-31F2-7F0ACE86875F}"/>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1211792" cy="119181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1</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r>
              <a:rPr kumimoji="0" lang="vi-VN"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Quan sát hình, chỉ và nói tên các bộ phận chính của cơ quan tuần hoàn.</a:t>
            </a:r>
            <a:endParaRPr kumimoji="0" lang="en-GB"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213850" cy="1485807"/>
            <a:chOff x="1988817" y="5635299"/>
            <a:chExt cx="8092253"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5" y="5729730"/>
              <a:ext cx="7896635" cy="825969"/>
            </a:xfrm>
            <a:prstGeom prst="rect">
              <a:avLst/>
            </a:prstGeom>
            <a:noFill/>
          </p:spPr>
          <p:txBody>
            <a:bodyPr wrap="square" rtlCol="0">
              <a:spAutoFit/>
            </a:bodyPr>
            <a:lstStyle/>
            <a:p>
              <a:pPr lvl="0" algn="just"/>
              <a:r>
                <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Cơ quan tuần hoàn gồm</a:t>
              </a:r>
              <a:r>
                <a:rPr lang="nl-NL" sz="3600" b="1" dirty="0">
                  <a:solidFill>
                    <a:srgbClr val="FF0000"/>
                  </a:solidFill>
                  <a:latin typeface="Calibri" panose="020F0502020204030204" pitchFamily="34" charset="0"/>
                  <a:cs typeface="Calibri" panose="020F0502020204030204" pitchFamily="34" charset="0"/>
                </a:rPr>
                <a:t>: Tim và các mạch máu.</a:t>
              </a:r>
              <a:endPar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2"/>
            <a:ext cx="5448300" cy="2787041"/>
            <a:chOff x="1988817" y="5635299"/>
            <a:chExt cx="8456135" cy="1131983"/>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5" y="5729730"/>
              <a:ext cx="8260517" cy="1037552"/>
            </a:xfrm>
            <a:prstGeom prst="rect">
              <a:avLst/>
            </a:prstGeom>
            <a:noFill/>
          </p:spPr>
          <p:txBody>
            <a:bodyPr wrap="square" rtlCol="0">
              <a:spAutoFit/>
            </a:bodyPr>
            <a:lstStyle/>
            <a:p>
              <a:r>
                <a:rPr kumimoji="0" lang="vi-VN"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Các mạch máu tạo thành hệ mạch kín trong cơ thể người bao gồm: </a:t>
              </a:r>
              <a:r>
                <a:rPr lang="nl-NL" sz="3200" b="1" dirty="0">
                  <a:solidFill>
                    <a:srgbClr val="FF0000"/>
                  </a:solidFill>
                  <a:latin typeface="Calibri" panose="020F0502020204030204" pitchFamily="34" charset="0"/>
                  <a:cs typeface="Calibri" panose="020F0502020204030204" pitchFamily="34" charset="0"/>
                </a:rPr>
                <a:t>động mạch, tĩnh mạch và mao mạch.</a:t>
              </a:r>
              <a:endParaRPr lang="en-US" sz="3200" b="1" dirty="0">
                <a:solidFill>
                  <a:srgbClr val="FF0000"/>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grpSp>
      <p:sp>
        <p:nvSpPr>
          <p:cNvPr id="6" name="Rounded Rectangle 5"/>
          <p:cNvSpPr/>
          <p:nvPr/>
        </p:nvSpPr>
        <p:spPr>
          <a:xfrm>
            <a:off x="1099531" y="2344237"/>
            <a:ext cx="536517" cy="2356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7" name="Rounded Rectangle 6"/>
          <p:cNvSpPr/>
          <p:nvPr/>
        </p:nvSpPr>
        <p:spPr>
          <a:xfrm>
            <a:off x="1099532" y="4110002"/>
            <a:ext cx="756978" cy="452763"/>
          </a:xfrm>
          <a:prstGeom prst="round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4" name="Rectangle 3">
            <a:extLst>
              <a:ext uri="{FF2B5EF4-FFF2-40B4-BE49-F238E27FC236}">
                <a16:creationId xmlns:a16="http://schemas.microsoft.com/office/drawing/2014/main" id="{80D096A1-F50F-3FD7-40C1-D85C2EEE8BB4}"/>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0688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6" presetClass="entr" presetSubtype="2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inVertical)">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4986466" y="1874728"/>
            <a:ext cx="6435914" cy="3915966"/>
          </a:xfrm>
          <a:prstGeom prst="roundRect">
            <a:avLst/>
          </a:prstGeom>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dirty="0">
                <a:solidFill>
                  <a:srgbClr val="002060"/>
                </a:solidFill>
                <a:latin typeface="Barlow Condensed SemiBold" panose="00000706000000000000" pitchFamily="2" charset="0"/>
                <a:ea typeface="LNTH-LuoLuoNotangYuanTi 1" pitchFamily="2" charset="-128"/>
                <a:cs typeface="Calibri" panose="020F0502020204030204" pitchFamily="34" charset="0"/>
              </a:rPr>
              <a:t>+ Cơ quan tuần hoàn gồm tim và các mạch máu. </a:t>
            </a:r>
          </a:p>
          <a:p>
            <a:pPr algn="just"/>
            <a:r>
              <a:rPr lang="vi-VN" sz="3200" dirty="0">
                <a:solidFill>
                  <a:srgbClr val="002060"/>
                </a:solidFill>
                <a:latin typeface="Barlow Condensed SemiBold" panose="00000706000000000000" pitchFamily="2" charset="0"/>
                <a:ea typeface="LNTH-LuoLuoNotangYuanTi 1" pitchFamily="2" charset="-128"/>
                <a:cs typeface="Calibri" panose="020F0502020204030204" pitchFamily="34" charset="0"/>
              </a:rPr>
              <a:t>+ Các mạch máu tạo thành hệ mạch kín trong cơ thể người bao gồm: động mạch, tĩnh mạch và mao mạch. </a:t>
            </a:r>
          </a:p>
          <a:p>
            <a:pPr algn="just"/>
            <a:r>
              <a:rPr lang="vi-VN" sz="3200" dirty="0">
                <a:solidFill>
                  <a:srgbClr val="002060"/>
                </a:solidFill>
                <a:latin typeface="Barlow Condensed SemiBold" panose="00000706000000000000" pitchFamily="2" charset="0"/>
                <a:ea typeface="LNTH-LuoLuoNotangYuanTi 1" pitchFamily="2" charset="-128"/>
                <a:cs typeface="Calibri" panose="020F0502020204030204" pitchFamily="34" charset="0"/>
              </a:rPr>
              <a:t>+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1947347" y="0"/>
            <a:ext cx="6078239" cy="2234153"/>
          </a:xfrm>
          <a:prstGeom prst="rect">
            <a:avLst/>
          </a:prstGeom>
        </p:spPr>
      </p:pic>
      <p:sp>
        <p:nvSpPr>
          <p:cNvPr id="4" name="Rectangle 3">
            <a:extLst>
              <a:ext uri="{FF2B5EF4-FFF2-40B4-BE49-F238E27FC236}">
                <a16:creationId xmlns:a16="http://schemas.microsoft.com/office/drawing/2014/main" id="{2887B6E5-9433-D6E0-48ED-D6AB1D5F4902}"/>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4514" y="34839"/>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1265981" cy="1123712"/>
          </a:xfrm>
          <a:prstGeom prst="roundRect">
            <a:avLst/>
          </a:prstGeom>
          <a:solidFill>
            <a:srgbClr val="FFFF00"/>
          </a:solidFill>
          <a:ln w="28575">
            <a:solidFill>
              <a:srgbClr val="FF0000"/>
            </a:solidFill>
            <a:prstDash val="dash"/>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7117106" y="2082679"/>
            <a:ext cx="2952750" cy="3351771"/>
          </a:xfrm>
          <a:prstGeom prst="rect">
            <a:avLst/>
          </a:prstGeom>
        </p:spPr>
      </p:pic>
      <p:sp>
        <p:nvSpPr>
          <p:cNvPr id="4" name="Rectangle 3">
            <a:extLst>
              <a:ext uri="{FF2B5EF4-FFF2-40B4-BE49-F238E27FC236}">
                <a16:creationId xmlns:a16="http://schemas.microsoft.com/office/drawing/2014/main" id="{80C9407F-DE22-61B8-FC7D-8FAA7B2A044A}"/>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4154984"/>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Động mạch: đưa máu từ tim đến các cơ quan.</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Tĩnh mạch: đưa máu từ các cơ quan của cơ thể về tim.</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Mao mạch: nối động mạch với tĩnh mạch.</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a:extLst>
              <a:ext uri="{FF2B5EF4-FFF2-40B4-BE49-F238E27FC236}">
                <a16:creationId xmlns:a16="http://schemas.microsoft.com/office/drawing/2014/main" id="{1D32A107-0B20-2A8F-DFF1-DA99548A5F64}"/>
              </a:ext>
            </a:extLst>
          </p:cNvPr>
          <p:cNvSpPr/>
          <p:nvPr/>
        </p:nvSpPr>
        <p:spPr>
          <a:xfrm>
            <a:off x="-1474839" y="0"/>
            <a:ext cx="1371600" cy="16370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345</Words>
  <Application>Microsoft Office PowerPoint</Application>
  <PresentationFormat>Widescreen</PresentationFormat>
  <Paragraphs>36</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等线</vt:lpstr>
      <vt:lpstr>微软雅黑</vt:lpstr>
      <vt:lpstr>黑体</vt:lpstr>
      <vt:lpstr>Arial</vt:lpstr>
      <vt:lpstr>Barlow Condensed SemiBold</vt:lpstr>
      <vt:lpstr>Calibri</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2022-11-13T11:16:52Z</dcterms:created>
  <dcterms:modified xsi:type="dcterms:W3CDTF">2024-02-23T09:20:09Z</dcterms:modified>
</cp:coreProperties>
</file>