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6"/>
  </p:notesMasterIdLst>
  <p:sldIdLst>
    <p:sldId id="257" r:id="rId3"/>
    <p:sldId id="258" r:id="rId4"/>
    <p:sldId id="296" r:id="rId5"/>
    <p:sldId id="268" r:id="rId6"/>
    <p:sldId id="297" r:id="rId7"/>
    <p:sldId id="265" r:id="rId8"/>
    <p:sldId id="272" r:id="rId9"/>
    <p:sldId id="284" r:id="rId10"/>
    <p:sldId id="299" r:id="rId11"/>
    <p:sldId id="300" r:id="rId12"/>
    <p:sldId id="281" r:id="rId13"/>
    <p:sldId id="301" r:id="rId14"/>
    <p:sldId id="302" r:id="rId15"/>
    <p:sldId id="303" r:id="rId16"/>
    <p:sldId id="304" r:id="rId17"/>
    <p:sldId id="288" r:id="rId18"/>
    <p:sldId id="305" r:id="rId19"/>
    <p:sldId id="306" r:id="rId20"/>
    <p:sldId id="312" r:id="rId21"/>
    <p:sldId id="307" r:id="rId22"/>
    <p:sldId id="313" r:id="rId23"/>
    <p:sldId id="289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618" y="-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018EC-3D17-4A18-B146-FAF38E112CF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5A943-35F4-41FF-B896-648EE48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5A943-35F4-41FF-B896-648EE48055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5A943-35F4-41FF-B896-648EE48055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08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75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537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285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1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6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10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98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9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02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57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7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70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80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46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97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05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65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9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219200"/>
            <a:ext cx="4924425" cy="4924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0411A-5EEF-4F6B-9017-2CBBA18D3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165" y="1336874"/>
            <a:ext cx="6419644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5163B4-E5DA-451E-A0AF-0182AA8CB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0578" y="2418308"/>
            <a:ext cx="8163252" cy="25300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6325" y="4362894"/>
            <a:ext cx="28831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(TIẾT 1)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Úp lồng bàn vào thức ăn sau khi nấu xong mà chưa ăn ngay: Nên làm để tránh ruồi bọ đậu gây nhiễm vi khuẩn..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24307-996F-4EA8-82DA-C33DC1976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49" y="1990724"/>
            <a:ext cx="5095875" cy="3924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43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181600" y="1524001"/>
            <a:ext cx="7105340" cy="46577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5772151" y="2267056"/>
            <a:ext cx="5915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giờ tối còn ăn gà rán rồi mới đi ngủ: Không nên, vì thức ăn đó chứa nhiều dầu mỡ lâu tiêu, khiến </a:t>
            </a:r>
            <a:r>
              <a:rPr lang="vi-VN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cơ quan tiêu hóa phải hoạt động nhiều không được nghỉ ngơi, mình sẽ khó ngủ và có hại cho sức khỏe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1F4A6-2BC0-4B11-8059-F7707EEAA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9" y="2114550"/>
            <a:ext cx="4706679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13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8" y="1715282"/>
            <a:ext cx="6819591" cy="3466318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hứa với bạn đợi ăn xong mới đi đá bóng vì ăn no chạy sẽ ảnh hưởng đến sức khỏe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0D823-1E3B-4994-880A-B24E316DB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87" y="2090737"/>
            <a:ext cx="4598147" cy="3557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517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ăn nhanh để đi xem ti vi , vì không nhai kỹ sẽ có hại cho tiêu </a:t>
            </a:r>
            <a:r>
              <a:rPr lang="vi-VN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tiết được nhiều </a:t>
            </a:r>
            <a:r>
              <a:rPr lang="vi-VN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bọt, dịch </a:t>
            </a:r>
            <a:r>
              <a:rPr lang="vi-VN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vị,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tốt cho việc tiêu hóa thức 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7779" y="415368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E08A2-9430-40B9-B5AE-41775F86F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" y="1995487"/>
            <a:ext cx="4803744" cy="371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672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505982" y="1886341"/>
            <a:ext cx="6819591" cy="3085318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096000" y="2524227"/>
            <a:ext cx="5639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 r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tay ngay sau khi đi vệ sinh sẽ tránh được nhiễm vi khuẩn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hại cho sức khỏe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2CB7C-0181-4029-B371-62D38AB80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12" y="2147887"/>
            <a:ext cx="4610941" cy="3595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366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4895850" y="1715281"/>
            <a:ext cx="7391090" cy="4435147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5534506" y="2258249"/>
            <a:ext cx="62491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uống nước mía ở vệ đường khi có ruồi bay đến đậu mà không có biện pháp loại bỏ hay ngăn chặn ruồi </a:t>
            </a:r>
            <a:r>
              <a:rPr lang="vi-VN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như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sẽ dễ bị nhiễm khuẩn từ ruồi bọ vào đồ </a:t>
            </a:r>
            <a:r>
              <a:rPr lang="vi-VN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uống,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đến sức khỏe.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707669"/>
            <a:ext cx="1310930" cy="2473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592C6-516E-4DE1-9714-233DAA6E8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37" y="2062162"/>
            <a:ext cx="4517569" cy="371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779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E3E05C-CCBC-4CB5-80E3-6B1DC3A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98" y="1993681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CDC8C9DB-685A-EE2F-9FD2-AA1B1DB6B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0" y="3151631"/>
            <a:ext cx="12213229" cy="229155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E9CEB1F-1E76-4BCB-C46E-770AF9DD3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16" y="2046839"/>
            <a:ext cx="4842812" cy="4052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64C497-89C2-4DB5-75D5-E9098FA40161}"/>
              </a:ext>
            </a:extLst>
          </p:cNvPr>
          <p:cNvSpPr txBox="1"/>
          <p:nvPr/>
        </p:nvSpPr>
        <p:spPr>
          <a:xfrm>
            <a:off x="4034259" y="424624"/>
            <a:ext cx="378052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30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30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8000" b="1" i="0" u="none" strike="noStrike" kern="1200" cap="none" spc="30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8DB6DD2-274B-2D5C-B77B-23EFAA096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3" b="45285"/>
          <a:stretch/>
        </p:blipFill>
        <p:spPr>
          <a:xfrm>
            <a:off x="3223264" y="3457867"/>
            <a:ext cx="1971703" cy="2016414"/>
          </a:xfrm>
          <a:prstGeom prst="rect">
            <a:avLst/>
          </a:prstGeom>
        </p:spPr>
      </p:pic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F3BF379-5766-8C9F-8BA5-46BA3F33FB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37819" r="47451"/>
          <a:stretch/>
        </p:blipFill>
        <p:spPr>
          <a:xfrm>
            <a:off x="-296918" y="1349494"/>
            <a:ext cx="2045769" cy="2291554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662D012-F178-4366-0905-50B88F3B0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10439804" y="3291132"/>
            <a:ext cx="1783345" cy="2012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2E9BD6-2C03-13C6-440C-7C0D97093107}"/>
              </a:ext>
            </a:extLst>
          </p:cNvPr>
          <p:cNvSpPr txBox="1"/>
          <p:nvPr/>
        </p:nvSpPr>
        <p:spPr>
          <a:xfrm>
            <a:off x="1814250" y="3460196"/>
            <a:ext cx="13007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Ai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B2D5A-216D-F133-9B06-969F394EB2C1}"/>
              </a:ext>
            </a:extLst>
          </p:cNvPr>
          <p:cNvSpPr txBox="1"/>
          <p:nvPr/>
        </p:nvSpPr>
        <p:spPr>
          <a:xfrm>
            <a:off x="4836583" y="3213139"/>
            <a:ext cx="218693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hô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35209-36EE-CD59-C63F-9272FABCF3DE}"/>
              </a:ext>
            </a:extLst>
          </p:cNvPr>
          <p:cNvSpPr txBox="1"/>
          <p:nvPr/>
        </p:nvSpPr>
        <p:spPr>
          <a:xfrm>
            <a:off x="7793502" y="3460733"/>
            <a:ext cx="28270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đúng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8" y="3964904"/>
            <a:ext cx="2996202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27072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ép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257175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741190" y="69877"/>
            <a:ext cx="6172199" cy="4143375"/>
            <a:chOff x="4431538" y="784292"/>
            <a:chExt cx="4069177" cy="3797391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38" y="784292"/>
              <a:ext cx="4069177" cy="37973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920107" y="2582192"/>
              <a:ext cx="3195326" cy="110009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45548" y="514341"/>
            <a:ext cx="41303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3407035" y="4096001"/>
            <a:ext cx="2630560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579818" y="5510470"/>
              <a:ext cx="2401803" cy="67710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ngọt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6282270" y="4058188"/>
            <a:ext cx="2770145" cy="2578616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630596" y="5394281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ia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9297091" y="3964904"/>
            <a:ext cx="2662935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Rượu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3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8" y="3964904"/>
            <a:ext cx="2996202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27072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Gà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8821667" y="54555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905250" y="114300"/>
            <a:ext cx="5600700" cy="4124325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891967" y="2377183"/>
              <a:ext cx="3178628" cy="81068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tốt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34662" y="590475"/>
            <a:ext cx="381074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hợp</a:t>
            </a:r>
            <a:endParaRPr lang="en-US" sz="4000" b="1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3407035" y="4096001"/>
            <a:ext cx="2630560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579818" y="5510470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6282270" y="3943350"/>
            <a:ext cx="3023655" cy="2693454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630596" y="5394281"/>
              <a:ext cx="2401803" cy="1200329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Khoai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9297091" y="3964904"/>
            <a:ext cx="2662935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bim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2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5C510-0582-4F48-9E3C-3E494DA6AC18}"/>
              </a:ext>
            </a:extLst>
          </p:cNvPr>
          <p:cNvSpPr txBox="1"/>
          <p:nvPr/>
        </p:nvSpPr>
        <p:spPr>
          <a:xfrm>
            <a:off x="2155371" y="2078507"/>
            <a:ext cx="8829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Trình bày được một số việc cần làm hoặc cần tránh để giữ gìn bảo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ệ các cơ quan tiêu hóa.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8D08F-4EBF-453B-A70B-8AC737DD76C1}"/>
              </a:ext>
            </a:extLst>
          </p:cNvPr>
          <p:cNvSpPr txBox="1"/>
          <p:nvPr/>
        </p:nvSpPr>
        <p:spPr>
          <a:xfrm>
            <a:off x="1570525" y="3734156"/>
            <a:ext cx="9920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 được tên một số thức ăn, đồ uống và hoạt động có hại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đối với các cơ quan tiêu hóa và cách phòng tránh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76045B-2E74-45CB-B796-2E750A12E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3" y="307313"/>
            <a:ext cx="9248434" cy="1609483"/>
          </a:xfrm>
          <a:prstGeom prst="rect">
            <a:avLst/>
          </a:prstGeom>
        </p:spPr>
      </p:pic>
      <p:sp>
        <p:nvSpPr>
          <p:cNvPr id="23" name="วงรี 33">
            <a:extLst>
              <a:ext uri="{FF2B5EF4-FFF2-40B4-BE49-F238E27FC236}">
                <a16:creationId xmlns:a16="http://schemas.microsoft.com/office/drawing/2014/main" id="{BF8C6D32-C37B-490A-A559-1672C4F40317}"/>
              </a:ext>
            </a:extLst>
          </p:cNvPr>
          <p:cNvSpPr/>
          <p:nvPr/>
        </p:nvSpPr>
        <p:spPr>
          <a:xfrm>
            <a:off x="522772" y="1916796"/>
            <a:ext cx="1047753" cy="954107"/>
          </a:xfrm>
          <a:prstGeom prst="ellipse">
            <a:avLst/>
          </a:prstGeom>
          <a:solidFill>
            <a:srgbClr val="A8BC64">
              <a:alpha val="8902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300" normalizeH="0" baseline="0" noProof="0" dirty="0">
                <a:ln>
                  <a:noFill/>
                </a:ln>
                <a:solidFill>
                  <a:srgbClr val="D09268">
                    <a:lumMod val="20000"/>
                    <a:lumOff val="80000"/>
                  </a:srgbClr>
                </a:solidFill>
                <a:effectLst/>
                <a:uLnTx/>
                <a:uFillTx/>
                <a:latin typeface="FC Onigiri Outline" pitchFamily="34" charset="-34"/>
                <a:ea typeface="+mn-ea"/>
                <a:cs typeface="FC Onigiri Outline" pitchFamily="34" charset="-34"/>
              </a:rPr>
              <a:t>1</a:t>
            </a:r>
            <a:endParaRPr kumimoji="0" lang="th-TH" sz="7200" b="0" i="0" u="none" strike="noStrike" kern="0" cap="none" spc="0" normalizeH="0" baseline="0" noProof="0" dirty="0">
              <a:ln>
                <a:noFill/>
              </a:ln>
              <a:solidFill>
                <a:srgbClr val="FCF6E8"/>
              </a:solidFill>
              <a:effectLst/>
              <a:uLnTx/>
              <a:uFillTx/>
              <a:latin typeface="Amatic SC"/>
              <a:ea typeface="+mn-ea"/>
              <a:cs typeface="Surafont Sanukchang"/>
            </a:endParaRPr>
          </a:p>
        </p:txBody>
      </p:sp>
      <p:sp>
        <p:nvSpPr>
          <p:cNvPr id="25" name="วงรี 75">
            <a:extLst>
              <a:ext uri="{FF2B5EF4-FFF2-40B4-BE49-F238E27FC236}">
                <a16:creationId xmlns:a16="http://schemas.microsoft.com/office/drawing/2014/main" id="{884750B5-DAAF-435C-82F1-B7F30A76EF29}"/>
              </a:ext>
            </a:extLst>
          </p:cNvPr>
          <p:cNvSpPr/>
          <p:nvPr/>
        </p:nvSpPr>
        <p:spPr>
          <a:xfrm>
            <a:off x="516511" y="3622584"/>
            <a:ext cx="1047753" cy="954107"/>
          </a:xfrm>
          <a:prstGeom prst="ellipse">
            <a:avLst/>
          </a:prstGeom>
          <a:solidFill>
            <a:srgbClr val="FFB466">
              <a:alpha val="8902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300" normalizeH="0" baseline="0" noProof="0">
                <a:ln>
                  <a:noFill/>
                </a:ln>
                <a:solidFill>
                  <a:srgbClr val="D09268">
                    <a:lumMod val="20000"/>
                    <a:lumOff val="80000"/>
                  </a:srgbClr>
                </a:solidFill>
                <a:effectLst/>
                <a:uLnTx/>
                <a:uFillTx/>
                <a:latin typeface="FC Onigiri Outline" pitchFamily="34" charset="-34"/>
                <a:ea typeface="+mn-ea"/>
                <a:cs typeface="FC Onigiri Outline" pitchFamily="34" charset="-34"/>
              </a:rPr>
              <a:t>2</a:t>
            </a:r>
            <a:endParaRPr kumimoji="0" lang="th-TH" sz="7200" b="0" i="0" u="none" strike="noStrike" kern="0" cap="none" spc="0" normalizeH="0" baseline="0" noProof="0">
              <a:ln>
                <a:noFill/>
              </a:ln>
              <a:solidFill>
                <a:srgbClr val="FCF6E8"/>
              </a:solidFill>
              <a:effectLst/>
              <a:uLnTx/>
              <a:uFillTx/>
              <a:latin typeface="Amatic SC"/>
              <a:ea typeface="+mn-ea"/>
              <a:cs typeface="Surafont Sanukchang"/>
            </a:endParaRPr>
          </a:p>
        </p:txBody>
      </p:sp>
    </p:spTree>
    <p:extLst>
      <p:ext uri="{BB962C8B-B14F-4D97-AF65-F5344CB8AC3E}">
        <p14:creationId xmlns:p14="http://schemas.microsoft.com/office/powerpoint/2010/main" val="24911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7" y="3964904"/>
            <a:ext cx="3881967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04972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nhanh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216480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543300" y="1"/>
            <a:ext cx="6667500" cy="4381500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987340" y="2377183"/>
              <a:ext cx="3055384" cy="763103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42517" y="556089"/>
            <a:ext cx="34773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4215344" y="4096288"/>
            <a:ext cx="4471456" cy="2578616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879813" y="5394281"/>
              <a:ext cx="2152586" cy="83099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Úp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lồng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bàn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khi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nấu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mà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chưa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ngay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8705851" y="3848100"/>
            <a:ext cx="3254176" cy="2881988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91543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ngọt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ngủ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9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7" y="3964904"/>
            <a:ext cx="3500967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49171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Rửa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tau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83130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219451" y="-95250"/>
            <a:ext cx="6962774" cy="4276725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835165" y="2377183"/>
              <a:ext cx="3280129" cy="78179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hại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368457" y="401655"/>
            <a:ext cx="30963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7798059" y="4000751"/>
            <a:ext cx="4136765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727742" y="5500945"/>
              <a:ext cx="2175139" cy="83099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gà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rán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ngủ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3810691" y="3892791"/>
            <a:ext cx="3790259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461665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6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5813C-70C2-1682-CC4C-BFF4C1905AA2}"/>
              </a:ext>
            </a:extLst>
          </p:cNvPr>
          <p:cNvGrpSpPr/>
          <p:nvPr/>
        </p:nvGrpSpPr>
        <p:grpSpPr>
          <a:xfrm>
            <a:off x="3101461" y="2359244"/>
            <a:ext cx="6795013" cy="2869981"/>
            <a:chOff x="7968916" y="736870"/>
            <a:chExt cx="5085471" cy="302553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AC5F3BA-2F9B-2B5D-F585-653F790B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968916" y="736870"/>
              <a:ext cx="5085471" cy="3025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E4CC3-9EA6-9825-B128-C9A4C9E8B519}"/>
                </a:ext>
              </a:extLst>
            </p:cNvPr>
            <p:cNvSpPr txBox="1"/>
            <p:nvPr/>
          </p:nvSpPr>
          <p:spPr>
            <a:xfrm>
              <a:off x="8045243" y="1023157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691DEE-463A-2686-53E7-9D011EB0B66A}"/>
              </a:ext>
            </a:extLst>
          </p:cNvPr>
          <p:cNvSpPr txBox="1"/>
          <p:nvPr/>
        </p:nvSpPr>
        <p:spPr>
          <a:xfrm>
            <a:off x="3419475" y="2903509"/>
            <a:ext cx="6067425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 defTabSz="457200">
              <a:defRPr/>
            </a:pPr>
            <a:r>
              <a:rPr lang="en-US" sz="4400" dirty="0" err="1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kĩ và viết các bộ phận của cơ quan tiêu hóa vào vở.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A7492-99B7-DEEF-BA07-B21B717A73B4}"/>
              </a:ext>
            </a:extLst>
          </p:cNvPr>
          <p:cNvSpPr txBox="1"/>
          <p:nvPr/>
        </p:nvSpPr>
        <p:spPr>
          <a:xfrm>
            <a:off x="2874793" y="644879"/>
            <a:ext cx="714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Nhiệm</a:t>
            </a:r>
            <a:r>
              <a:rPr kumimoji="0" lang="en-US" sz="96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vụ</a:t>
            </a:r>
            <a:endParaRPr kumimoji="0" lang="en-US" sz="96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3467100"/>
            <a:ext cx="3162300" cy="316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667FFF-7E94-4E3C-9509-AC7786784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091" y="1471287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CD269-82D4-428E-A7A8-8F7F2633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92" y="4125654"/>
            <a:ext cx="6419644" cy="156071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DA452-93AF-45F6-AC15-34AA2DECB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031" y="621582"/>
            <a:ext cx="5132697" cy="3136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C0649-7225-646C-D096-1A4039B514A6}"/>
              </a:ext>
            </a:extLst>
          </p:cNvPr>
          <p:cNvSpPr txBox="1"/>
          <p:nvPr/>
        </p:nvSpPr>
        <p:spPr>
          <a:xfrm>
            <a:off x="6879574" y="1728832"/>
            <a:ext cx="409573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2540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</a:rPr>
              <a:t>Cùng</a:t>
            </a:r>
            <a:r>
              <a:rPr kumimoji="0" lang="en-US" sz="6000" b="0" i="0" u="none" strike="noStrike" kern="1200" cap="none" spc="0" normalizeH="0" noProof="0" dirty="0">
                <a:ln w="2540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</a:rPr>
              <a:t> chia </a:t>
            </a:r>
            <a:r>
              <a:rPr kumimoji="0" lang="en-US" sz="6000" b="0" i="0" u="none" strike="noStrike" kern="1200" cap="none" spc="0" normalizeH="0" noProof="0" dirty="0" err="1">
                <a:ln w="2540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</a:rPr>
              <a:t>sẻ</a:t>
            </a:r>
            <a:endParaRPr kumimoji="0" lang="en-US" sz="6000" b="0" i="0" u="none" strike="noStrike" kern="1200" cap="none" spc="0" normalizeH="0" baseline="0" noProof="0" dirty="0">
              <a:ln w="25400">
                <a:solidFill>
                  <a:srgbClr val="70AD47">
                    <a:lumMod val="75000"/>
                  </a:srgbClr>
                </a:solidFill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E9539D-97C0-2598-813E-86C42952397A}"/>
              </a:ext>
            </a:extLst>
          </p:cNvPr>
          <p:cNvGrpSpPr/>
          <p:nvPr/>
        </p:nvGrpSpPr>
        <p:grpSpPr>
          <a:xfrm>
            <a:off x="5229036" y="3057156"/>
            <a:ext cx="6648484" cy="2178220"/>
            <a:chOff x="5229036" y="3057156"/>
            <a:chExt cx="6648484" cy="2178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32326C-2BBF-6070-A8F4-545AF8EFA82C}"/>
                </a:ext>
              </a:extLst>
            </p:cNvPr>
            <p:cNvGrpSpPr/>
            <p:nvPr/>
          </p:nvGrpSpPr>
          <p:grpSpPr>
            <a:xfrm>
              <a:off x="5229036" y="3057156"/>
              <a:ext cx="6648484" cy="2163967"/>
              <a:chOff x="5931837" y="1903257"/>
              <a:chExt cx="6085194" cy="216396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7FAC1DB-75CA-7FC0-6486-2E1C591FCCB1}"/>
                  </a:ext>
                </a:extLst>
              </p:cNvPr>
              <p:cNvGrpSpPr/>
              <p:nvPr/>
            </p:nvGrpSpPr>
            <p:grpSpPr>
              <a:xfrm>
                <a:off x="6481255" y="2609987"/>
                <a:ext cx="5535776" cy="1457237"/>
                <a:chOff x="1650124" y="2144110"/>
                <a:chExt cx="9727324" cy="2017987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3F28A15-D6EA-B33E-8D4D-EC50228EF171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D0FCE5F-8ECA-F26D-107C-448FB46527C9}"/>
                    </a:ext>
                  </a:extLst>
                </p:cNvPr>
                <p:cNvSpPr/>
                <p:nvPr/>
              </p:nvSpPr>
              <p:spPr>
                <a:xfrm>
                  <a:off x="1765737" y="2228193"/>
                  <a:ext cx="9532884" cy="1828799"/>
                </a:xfrm>
                <a:prstGeom prst="roundRect">
                  <a:avLst/>
                </a:prstGeom>
                <a:noFill/>
                <a:ln w="57150">
                  <a:solidFill>
                    <a:schemeClr val="accent4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1B99BF3-4AA4-2907-617E-3A9546B7CE25}"/>
                  </a:ext>
                </a:extLst>
              </p:cNvPr>
              <p:cNvGrpSpPr/>
              <p:nvPr/>
            </p:nvGrpSpPr>
            <p:grpSpPr>
              <a:xfrm>
                <a:off x="5931837" y="1903257"/>
                <a:ext cx="1326576" cy="1224496"/>
                <a:chOff x="506434" y="2684807"/>
                <a:chExt cx="2897551" cy="289755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4028C10-6001-705B-3021-032900293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2500" l="10000" r="90000">
                              <a14:foregroundMark x1="63438" y1="88906" x2="63438" y2="9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434" y="2684807"/>
                  <a:ext cx="2897551" cy="289755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6D59CF-55AF-1055-01C3-FE4EACC98873}"/>
                    </a:ext>
                  </a:extLst>
                </p:cNvPr>
                <p:cNvSpPr txBox="1"/>
                <p:nvPr/>
              </p:nvSpPr>
              <p:spPr>
                <a:xfrm>
                  <a:off x="1491993" y="3483691"/>
                  <a:ext cx="515005" cy="1675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8D63A7-B70C-F3C4-ABD0-592226903F9C}"/>
                </a:ext>
              </a:extLst>
            </p:cNvPr>
            <p:cNvSpPr txBox="1"/>
            <p:nvPr/>
          </p:nvSpPr>
          <p:spPr>
            <a:xfrm>
              <a:off x="6105526" y="3911937"/>
              <a:ext cx="5619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 bao giờ bạn bị đau bụng chưa?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1448498" y="5017901"/>
            <a:ext cx="7181152" cy="1639810"/>
            <a:chOff x="1448498" y="5017901"/>
            <a:chExt cx="7181152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7019228" cy="1639810"/>
              <a:chOff x="1448498" y="5017901"/>
              <a:chExt cx="7019228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6478909" cy="1022412"/>
                <a:chOff x="1650124" y="2144110"/>
                <a:chExt cx="7817448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780595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7" y="2228194"/>
                  <a:ext cx="7701835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2"/>
                  <a:ext cx="515007" cy="91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800083" y="5713239"/>
              <a:ext cx="5829567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Tại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bị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đau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bụng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93AE4-94F2-47C1-A356-7ABDE484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849" y="4244655"/>
            <a:ext cx="684640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Rectangle: Rounded Corners 8">
            <a:extLst>
              <a:ext uri="{FF2B5EF4-FFF2-40B4-BE49-F238E27FC236}">
                <a16:creationId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383753" y="5592959"/>
            <a:ext cx="11492185" cy="1014924"/>
          </a:xfrm>
          <a:custGeom>
            <a:avLst/>
            <a:gdLst>
              <a:gd name="connsiteX0" fmla="*/ 0 w 11492185"/>
              <a:gd name="connsiteY0" fmla="*/ 101593 h 1014924"/>
              <a:gd name="connsiteX1" fmla="*/ 492431 w 11492185"/>
              <a:gd name="connsiteY1" fmla="*/ 0 h 1014924"/>
              <a:gd name="connsiteX2" fmla="*/ 10999753 w 11492185"/>
              <a:gd name="connsiteY2" fmla="*/ 0 h 1014924"/>
              <a:gd name="connsiteX3" fmla="*/ 11492185 w 11492185"/>
              <a:gd name="connsiteY3" fmla="*/ 101593 h 1014924"/>
              <a:gd name="connsiteX4" fmla="*/ 11492185 w 11492185"/>
              <a:gd name="connsiteY4" fmla="*/ 913329 h 1014924"/>
              <a:gd name="connsiteX5" fmla="*/ 10999753 w 11492185"/>
              <a:gd name="connsiteY5" fmla="*/ 1014924 h 1014924"/>
              <a:gd name="connsiteX6" fmla="*/ 492431 w 11492185"/>
              <a:gd name="connsiteY6" fmla="*/ 1014924 h 1014924"/>
              <a:gd name="connsiteX7" fmla="*/ 0 w 11492185"/>
              <a:gd name="connsiteY7" fmla="*/ 913329 h 1014924"/>
              <a:gd name="connsiteX8" fmla="*/ 0 w 11492185"/>
              <a:gd name="connsiteY8" fmla="*/ 101593 h 1014924"/>
              <a:gd name="connsiteX0" fmla="*/ 0 w 11492185"/>
              <a:gd name="connsiteY0" fmla="*/ 101593 h 1014924"/>
              <a:gd name="connsiteX1" fmla="*/ 492431 w 11492185"/>
              <a:gd name="connsiteY1" fmla="*/ 0 h 1014924"/>
              <a:gd name="connsiteX2" fmla="*/ 10999753 w 11492185"/>
              <a:gd name="connsiteY2" fmla="*/ 0 h 1014924"/>
              <a:gd name="connsiteX3" fmla="*/ 11492185 w 11492185"/>
              <a:gd name="connsiteY3" fmla="*/ 101593 h 1014924"/>
              <a:gd name="connsiteX4" fmla="*/ 11492185 w 11492185"/>
              <a:gd name="connsiteY4" fmla="*/ 913329 h 1014924"/>
              <a:gd name="connsiteX5" fmla="*/ 10999753 w 11492185"/>
              <a:gd name="connsiteY5" fmla="*/ 1014924 h 1014924"/>
              <a:gd name="connsiteX6" fmla="*/ 492431 w 11492185"/>
              <a:gd name="connsiteY6" fmla="*/ 1014924 h 1014924"/>
              <a:gd name="connsiteX7" fmla="*/ 0 w 11492185"/>
              <a:gd name="connsiteY7" fmla="*/ 913329 h 1014924"/>
              <a:gd name="connsiteX8" fmla="*/ 0 w 11492185"/>
              <a:gd name="connsiteY8" fmla="*/ 101593 h 1014924"/>
              <a:gd name="connsiteX0" fmla="*/ 0 w 11492185"/>
              <a:gd name="connsiteY0" fmla="*/ 101593 h 1014924"/>
              <a:gd name="connsiteX1" fmla="*/ 492431 w 11492185"/>
              <a:gd name="connsiteY1" fmla="*/ 0 h 1014924"/>
              <a:gd name="connsiteX2" fmla="*/ 10999753 w 11492185"/>
              <a:gd name="connsiteY2" fmla="*/ 0 h 1014924"/>
              <a:gd name="connsiteX3" fmla="*/ 11492185 w 11492185"/>
              <a:gd name="connsiteY3" fmla="*/ 101593 h 1014924"/>
              <a:gd name="connsiteX4" fmla="*/ 11492185 w 11492185"/>
              <a:gd name="connsiteY4" fmla="*/ 913329 h 1014924"/>
              <a:gd name="connsiteX5" fmla="*/ 10999753 w 11492185"/>
              <a:gd name="connsiteY5" fmla="*/ 1014924 h 1014924"/>
              <a:gd name="connsiteX6" fmla="*/ 492431 w 11492185"/>
              <a:gd name="connsiteY6" fmla="*/ 1014924 h 1014924"/>
              <a:gd name="connsiteX7" fmla="*/ 0 w 11492185"/>
              <a:gd name="connsiteY7" fmla="*/ 913329 h 1014924"/>
              <a:gd name="connsiteX8" fmla="*/ 0 w 11492185"/>
              <a:gd name="connsiteY8" fmla="*/ 101593 h 101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2185" h="1014924" fill="none" extrusionOk="0">
                <a:moveTo>
                  <a:pt x="0" y="101593"/>
                </a:moveTo>
                <a:cubicBezTo>
                  <a:pt x="4721" y="82261"/>
                  <a:pt x="295388" y="-28975"/>
                  <a:pt x="492431" y="0"/>
                </a:cubicBezTo>
                <a:cubicBezTo>
                  <a:pt x="4011962" y="46706"/>
                  <a:pt x="8703773" y="-495389"/>
                  <a:pt x="10999753" y="0"/>
                </a:cubicBezTo>
                <a:cubicBezTo>
                  <a:pt x="11232599" y="-3473"/>
                  <a:pt x="11531890" y="27924"/>
                  <a:pt x="11492185" y="101593"/>
                </a:cubicBezTo>
                <a:cubicBezTo>
                  <a:pt x="11507009" y="423177"/>
                  <a:pt x="11683602" y="607527"/>
                  <a:pt x="11492185" y="913329"/>
                </a:cubicBezTo>
                <a:cubicBezTo>
                  <a:pt x="11439798" y="1002603"/>
                  <a:pt x="11326355" y="1013514"/>
                  <a:pt x="10999753" y="1014924"/>
                </a:cubicBezTo>
                <a:cubicBezTo>
                  <a:pt x="6735966" y="902970"/>
                  <a:pt x="4274134" y="988691"/>
                  <a:pt x="492431" y="1014924"/>
                </a:cubicBezTo>
                <a:cubicBezTo>
                  <a:pt x="211227" y="993694"/>
                  <a:pt x="721" y="986130"/>
                  <a:pt x="0" y="913329"/>
                </a:cubicBezTo>
                <a:cubicBezTo>
                  <a:pt x="-252422" y="556088"/>
                  <a:pt x="-14191" y="363002"/>
                  <a:pt x="0" y="101593"/>
                </a:cubicBezTo>
                <a:close/>
              </a:path>
              <a:path w="11492185" h="1014924" stroke="0" extrusionOk="0">
                <a:moveTo>
                  <a:pt x="0" y="101593"/>
                </a:moveTo>
                <a:cubicBezTo>
                  <a:pt x="-68143" y="84175"/>
                  <a:pt x="266583" y="-44228"/>
                  <a:pt x="492431" y="0"/>
                </a:cubicBezTo>
                <a:cubicBezTo>
                  <a:pt x="3905601" y="-575538"/>
                  <a:pt x="5810108" y="229961"/>
                  <a:pt x="10999753" y="0"/>
                </a:cubicBezTo>
                <a:cubicBezTo>
                  <a:pt x="11226135" y="-1597"/>
                  <a:pt x="11507932" y="56262"/>
                  <a:pt x="11492185" y="101593"/>
                </a:cubicBezTo>
                <a:cubicBezTo>
                  <a:pt x="11492303" y="345789"/>
                  <a:pt x="11792230" y="676227"/>
                  <a:pt x="11492185" y="913329"/>
                </a:cubicBezTo>
                <a:cubicBezTo>
                  <a:pt x="11514931" y="987103"/>
                  <a:pt x="11199360" y="1002189"/>
                  <a:pt x="10999753" y="1014924"/>
                </a:cubicBezTo>
                <a:cubicBezTo>
                  <a:pt x="7971586" y="1037497"/>
                  <a:pt x="5065145" y="1352481"/>
                  <a:pt x="492431" y="1014924"/>
                </a:cubicBezTo>
                <a:cubicBezTo>
                  <a:pt x="206822" y="995805"/>
                  <a:pt x="3921" y="958846"/>
                  <a:pt x="0" y="913329"/>
                </a:cubicBezTo>
                <a:cubicBezTo>
                  <a:pt x="-240825" y="634974"/>
                  <a:pt x="-208403" y="423608"/>
                  <a:pt x="0" y="101593"/>
                </a:cubicBezTo>
                <a:close/>
              </a:path>
              <a:path w="11492185" h="1014924" fill="none" stroke="0" extrusionOk="0">
                <a:moveTo>
                  <a:pt x="0" y="101593"/>
                </a:moveTo>
                <a:cubicBezTo>
                  <a:pt x="-29152" y="-7288"/>
                  <a:pt x="246226" y="5992"/>
                  <a:pt x="492431" y="0"/>
                </a:cubicBezTo>
                <a:cubicBezTo>
                  <a:pt x="3824502" y="10639"/>
                  <a:pt x="8544846" y="177695"/>
                  <a:pt x="10999753" y="0"/>
                </a:cubicBezTo>
                <a:cubicBezTo>
                  <a:pt x="11241418" y="3096"/>
                  <a:pt x="11525172" y="46770"/>
                  <a:pt x="11492185" y="101593"/>
                </a:cubicBezTo>
                <a:cubicBezTo>
                  <a:pt x="11459947" y="498060"/>
                  <a:pt x="11716181" y="606331"/>
                  <a:pt x="11492185" y="913329"/>
                </a:cubicBezTo>
                <a:cubicBezTo>
                  <a:pt x="11473022" y="1020980"/>
                  <a:pt x="11290722" y="988403"/>
                  <a:pt x="10999753" y="1014924"/>
                </a:cubicBezTo>
                <a:cubicBezTo>
                  <a:pt x="7861021" y="962806"/>
                  <a:pt x="5740140" y="1069180"/>
                  <a:pt x="492431" y="1014924"/>
                </a:cubicBezTo>
                <a:cubicBezTo>
                  <a:pt x="214823" y="1010160"/>
                  <a:pt x="14749" y="974062"/>
                  <a:pt x="0" y="913329"/>
                </a:cubicBezTo>
                <a:cubicBezTo>
                  <a:pt x="-203721" y="636576"/>
                  <a:pt x="-29480" y="409154"/>
                  <a:pt x="0" y="101593"/>
                </a:cubicBezTo>
                <a:close/>
              </a:path>
              <a:path w="11492185" h="1014924" fill="none" stroke="0" extrusionOk="0">
                <a:moveTo>
                  <a:pt x="0" y="101593"/>
                </a:moveTo>
                <a:cubicBezTo>
                  <a:pt x="1820" y="52983"/>
                  <a:pt x="281044" y="-10779"/>
                  <a:pt x="492431" y="0"/>
                </a:cubicBezTo>
                <a:cubicBezTo>
                  <a:pt x="3639454" y="254420"/>
                  <a:pt x="8760562" y="-362808"/>
                  <a:pt x="10999753" y="0"/>
                </a:cubicBezTo>
                <a:cubicBezTo>
                  <a:pt x="11237495" y="-606"/>
                  <a:pt x="11524288" y="39134"/>
                  <a:pt x="11492185" y="101593"/>
                </a:cubicBezTo>
                <a:cubicBezTo>
                  <a:pt x="11463590" y="460865"/>
                  <a:pt x="11694696" y="602551"/>
                  <a:pt x="11492185" y="913329"/>
                </a:cubicBezTo>
                <a:cubicBezTo>
                  <a:pt x="11449020" y="998169"/>
                  <a:pt x="11279669" y="994244"/>
                  <a:pt x="10999753" y="1014924"/>
                </a:cubicBezTo>
                <a:cubicBezTo>
                  <a:pt x="6730124" y="951655"/>
                  <a:pt x="3632028" y="877098"/>
                  <a:pt x="492431" y="1014924"/>
                </a:cubicBezTo>
                <a:cubicBezTo>
                  <a:pt x="211653" y="999754"/>
                  <a:pt x="9460" y="985144"/>
                  <a:pt x="0" y="913329"/>
                </a:cubicBezTo>
                <a:cubicBezTo>
                  <a:pt x="-269387" y="584266"/>
                  <a:pt x="-15541" y="365359"/>
                  <a:pt x="0" y="1015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757890" y="5575039"/>
            <a:ext cx="102778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Quan sát hình 2 và cho biết những thức ăn, đồ uống nào có lợi, không có lợi cho cơ quan tiêu hoá?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Vì sao?</a:t>
            </a:r>
            <a:endParaRPr lang="vi-VN" sz="3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69994" y="4710825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71" name="Picture 3">
            <a:extLst>
              <a:ext uri="{FF2B5EF4-FFF2-40B4-BE49-F238E27FC236}">
                <a16:creationId xmlns:a16="http://schemas.microsoft.com/office/drawing/2014/main" id="{9D1D2D64-83C9-48AF-BEFD-9F6464384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2031" y="1485836"/>
            <a:ext cx="2099837" cy="2148171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E45CDCF-F1ED-44E1-9867-3DAF545CCFBA}"/>
              </a:ext>
            </a:extLst>
          </p:cNvPr>
          <p:cNvGrpSpPr/>
          <p:nvPr/>
        </p:nvGrpSpPr>
        <p:grpSpPr>
          <a:xfrm>
            <a:off x="1128546" y="2867344"/>
            <a:ext cx="2829776" cy="1841147"/>
            <a:chOff x="6533573" y="3124125"/>
            <a:chExt cx="3313941" cy="2240206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5783D944-CA5C-4876-BAEC-2CE99553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533573" y="3124125"/>
              <a:ext cx="3313941" cy="2240206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9982D45-B8D4-4CF1-A4CC-8C4FDFDF30F6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D3ED15D7-7B64-4366-BF64-2F767348AEB5}"/>
              </a:ext>
            </a:extLst>
          </p:cNvPr>
          <p:cNvSpPr txBox="1"/>
          <p:nvPr/>
        </p:nvSpPr>
        <p:spPr>
          <a:xfrm>
            <a:off x="646072" y="3158178"/>
            <a:ext cx="3693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cặp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C20B9-D4C0-14A7-9E72-4569DBEA3EA1}"/>
              </a:ext>
            </a:extLst>
          </p:cNvPr>
          <p:cNvSpPr txBox="1"/>
          <p:nvPr/>
        </p:nvSpPr>
        <p:spPr>
          <a:xfrm>
            <a:off x="0" y="-15020"/>
            <a:ext cx="12191999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75C8BE-F7E1-4761-9B7C-A049A7154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4755372" y="1138417"/>
            <a:ext cx="6790556" cy="4230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2" y="116131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961445B2-692B-3CDB-C362-EC0F5A9F98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AF38F6-26A7-4AD0-BB61-EB92EA16A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623698" y="1534016"/>
            <a:ext cx="5335373" cy="3323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B41E1F-1B9E-4F1B-93DB-9DC9ECDDE507}"/>
              </a:ext>
            </a:extLst>
          </p:cNvPr>
          <p:cNvGrpSpPr/>
          <p:nvPr/>
        </p:nvGrpSpPr>
        <p:grpSpPr>
          <a:xfrm>
            <a:off x="6289840" y="209643"/>
            <a:ext cx="5194208" cy="2762157"/>
            <a:chOff x="1988817" y="5635299"/>
            <a:chExt cx="8061767" cy="10224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CD9C33-7299-4808-9DF6-71C3F1B3A0A9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15BE03F-9411-4AEB-BFD6-5249E2607F59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82374C7-2AB7-44E8-B7A9-00934CB6D919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14C53D-AAE0-47C9-B1CB-42D16C6079AA}"/>
                </a:ext>
              </a:extLst>
            </p:cNvPr>
            <p:cNvSpPr txBox="1"/>
            <p:nvPr/>
          </p:nvSpPr>
          <p:spPr>
            <a:xfrm>
              <a:off x="2480106" y="5730762"/>
              <a:ext cx="7196647" cy="894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Thức ăn đồ uống có lợi: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lọc , nước đã đun sôi , sữa, ngũ cốc, cá thịt, hoa quả tươi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756FC6-BB05-4758-9984-62127644A054}"/>
              </a:ext>
            </a:extLst>
          </p:cNvPr>
          <p:cNvGrpSpPr/>
          <p:nvPr/>
        </p:nvGrpSpPr>
        <p:grpSpPr>
          <a:xfrm>
            <a:off x="6366040" y="3362324"/>
            <a:ext cx="5194208" cy="3366494"/>
            <a:chOff x="1988817" y="5635299"/>
            <a:chExt cx="8061767" cy="102241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53BAA-ECFB-4F46-B4DC-9982F6B2C4DA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14DC649-C25B-4FFB-8C13-D299241210E2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89FC00A-4180-40A5-BE1C-26D2CE1E915C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C3C95A-EFD0-4A67-B7C1-5D6D8D1FD0BE}"/>
                </a:ext>
              </a:extLst>
            </p:cNvPr>
            <p:cNvSpPr txBox="1"/>
            <p:nvPr/>
          </p:nvSpPr>
          <p:spPr>
            <a:xfrm>
              <a:off x="2480106" y="5730762"/>
              <a:ext cx="7196647" cy="925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Thức ăn không có lợi: 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 uống có ga có cồn,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 chiên 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án, đồ ăn nhanh, chế biến sắn để đông </a:t>
              </a:r>
              <a:r>
                <a:rPr lang="vi-VN" sz="3200" b="1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lang="en-US" sz="3200" b="1" dirty="0" smtClean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ạ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 để lâu…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4798959" y="1333500"/>
            <a:ext cx="6290485" cy="20234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4989660" y="1667043"/>
            <a:ext cx="5993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Em hãy kể thêm những thức ăn có lợi, không có lợi cho cơ quan tiêu hóa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4574353" y="1403658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776949" y="2944635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123825" y="252248"/>
            <a:ext cx="11637251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01F37-4FE1-408F-97E6-717429727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40" y="968336"/>
            <a:ext cx="5176838" cy="199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81E06-7037-4A75-9949-FA3AF0B37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27" y="2897149"/>
            <a:ext cx="5276850" cy="187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624640-E0E9-4B65-BE71-6D7CBAA62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15" y="4835486"/>
            <a:ext cx="5057252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D0B616-C541-4A7B-8A95-FE9B32887DD6}"/>
              </a:ext>
            </a:extLst>
          </p:cNvPr>
          <p:cNvGrpSpPr/>
          <p:nvPr/>
        </p:nvGrpSpPr>
        <p:grpSpPr>
          <a:xfrm>
            <a:off x="5291849" y="1237947"/>
            <a:ext cx="6738227" cy="5122029"/>
            <a:chOff x="5291849" y="1183518"/>
            <a:chExt cx="6738227" cy="512202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D32D58-72ED-C885-9260-6D67F7DBA393}"/>
                </a:ext>
              </a:extLst>
            </p:cNvPr>
            <p:cNvGrpSpPr/>
            <p:nvPr/>
          </p:nvGrpSpPr>
          <p:grpSpPr>
            <a:xfrm>
              <a:off x="5551167" y="4437592"/>
              <a:ext cx="6478909" cy="1867955"/>
              <a:chOff x="1988817" y="5635299"/>
              <a:chExt cx="6478909" cy="102241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6478909" cy="1022412"/>
                <a:chOff x="1650124" y="2144110"/>
                <a:chExt cx="7817448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780595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7" y="2228194"/>
                  <a:ext cx="7701835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91D50B-7E9B-F38D-87A4-E2F17EC88D0D}"/>
                  </a:ext>
                </a:extLst>
              </p:cNvPr>
              <p:cNvSpPr txBox="1"/>
              <p:nvPr/>
            </p:nvSpPr>
            <p:spPr>
              <a:xfrm>
                <a:off x="2619376" y="5645464"/>
                <a:ext cx="5505449" cy="960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Em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hãy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nêu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những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việc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nên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vi-VN" sz="3000" b="1" dirty="0" smtClean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3000" b="1" dirty="0" smtClean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việc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cần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tránh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để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bảo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vệ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cho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cơ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quan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tiêu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hóa</a:t>
                </a:r>
                <a:r>
                  <a:rPr lang="en-US" sz="3000" b="1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B6FD5AD-B311-4F60-B648-9A1D21866A16}"/>
                </a:ext>
              </a:extLst>
            </p:cNvPr>
            <p:cNvGrpSpPr/>
            <p:nvPr/>
          </p:nvGrpSpPr>
          <p:grpSpPr>
            <a:xfrm>
              <a:off x="5533701" y="1183518"/>
              <a:ext cx="6448594" cy="2550282"/>
              <a:chOff x="5533701" y="1183518"/>
              <a:chExt cx="6448594" cy="255028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9E9539D-97C0-2598-813E-86C42952397A}"/>
                  </a:ext>
                </a:extLst>
              </p:cNvPr>
              <p:cNvGrpSpPr/>
              <p:nvPr/>
            </p:nvGrpSpPr>
            <p:grpSpPr>
              <a:xfrm>
                <a:off x="5934087" y="1496936"/>
                <a:ext cx="6048208" cy="2236864"/>
                <a:chOff x="5829312" y="3763886"/>
                <a:chExt cx="6048208" cy="223686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7FAC1DB-75CA-7FC0-6486-2E1C591FCCB1}"/>
                    </a:ext>
                  </a:extLst>
                </p:cNvPr>
                <p:cNvGrpSpPr/>
                <p:nvPr/>
              </p:nvGrpSpPr>
              <p:grpSpPr>
                <a:xfrm>
                  <a:off x="5829312" y="3763886"/>
                  <a:ext cx="6048208" cy="2236864"/>
                  <a:chOff x="1650124" y="2144110"/>
                  <a:chExt cx="9727324" cy="3097617"/>
                </a:xfrm>
              </p:grpSpPr>
              <p:sp>
                <p:nvSpPr>
                  <p:cNvPr id="10" name="Rectangle: Rounded Corners 9">
                    <a:extLst>
                      <a:ext uri="{FF2B5EF4-FFF2-40B4-BE49-F238E27FC236}">
                        <a16:creationId xmlns:a16="http://schemas.microsoft.com/office/drawing/2014/main" id="{A3F28A15-D6EA-B33E-8D4D-EC50228EF171}"/>
                      </a:ext>
                    </a:extLst>
                  </p:cNvPr>
                  <p:cNvSpPr/>
                  <p:nvPr/>
                </p:nvSpPr>
                <p:spPr>
                  <a:xfrm>
                    <a:off x="1650124" y="2144110"/>
                    <a:ext cx="9727324" cy="3097617"/>
                  </a:xfrm>
                  <a:prstGeom prst="roundRect">
                    <a:avLst/>
                  </a:prstGeom>
                  <a:solidFill>
                    <a:srgbClr val="FFFDF7"/>
                  </a:solidFill>
                  <a:ln w="5715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" name="Rectangle: Rounded Corners 10">
                    <a:extLst>
                      <a:ext uri="{FF2B5EF4-FFF2-40B4-BE49-F238E27FC236}">
                        <a16:creationId xmlns:a16="http://schemas.microsoft.com/office/drawing/2014/main" id="{BD0FCE5F-8ECA-F26D-107C-448FB46527C9}"/>
                      </a:ext>
                    </a:extLst>
                  </p:cNvPr>
                  <p:cNvSpPr/>
                  <p:nvPr/>
                </p:nvSpPr>
                <p:spPr>
                  <a:xfrm>
                    <a:off x="1765737" y="2228192"/>
                    <a:ext cx="9532884" cy="2776110"/>
                  </a:xfrm>
                  <a:prstGeom prst="roundRect">
                    <a:avLst/>
                  </a:prstGeom>
                  <a:noFill/>
                  <a:ln w="57150">
                    <a:solidFill>
                      <a:schemeClr val="accent4">
                        <a:lumMod val="7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88D63A7-B70C-F3C4-ABD0-592226903F9C}"/>
                    </a:ext>
                  </a:extLst>
                </p:cNvPr>
                <p:cNvSpPr txBox="1"/>
                <p:nvPr/>
              </p:nvSpPr>
              <p:spPr>
                <a:xfrm>
                  <a:off x="6143626" y="3997662"/>
                  <a:ext cx="5619750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Các bạn trong hình đang làm gì? Nó có lợi hay có hại gì cho cơ thể?</a:t>
                  </a:r>
                  <a:r>
                    <a:rPr kumimoji="0" lang="en-US" sz="3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0" lang="vi-VN" sz="3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Tại sao?</a:t>
                  </a:r>
                </a:p>
              </p:txBody>
            </p:sp>
          </p:grpSp>
          <p:sp>
            <p:nvSpPr>
              <p:cNvPr id="31" name="วงรี 33">
                <a:extLst>
                  <a:ext uri="{FF2B5EF4-FFF2-40B4-BE49-F238E27FC236}">
                    <a16:creationId xmlns:a16="http://schemas.microsoft.com/office/drawing/2014/main" id="{84B2999A-E05A-4103-9FF8-AE08F82A2528}"/>
                  </a:ext>
                </a:extLst>
              </p:cNvPr>
              <p:cNvSpPr/>
              <p:nvPr/>
            </p:nvSpPr>
            <p:spPr>
              <a:xfrm>
                <a:off x="5533701" y="1183518"/>
                <a:ext cx="905513" cy="899809"/>
              </a:xfrm>
              <a:prstGeom prst="ellipse">
                <a:avLst/>
              </a:prstGeom>
              <a:solidFill>
                <a:srgbClr val="A8BC64">
                  <a:alpha val="8902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300" normalizeH="0" baseline="0" noProof="0" dirty="0">
                    <a:ln>
                      <a:noFill/>
                    </a:ln>
                    <a:solidFill>
                      <a:srgbClr val="D09268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FC Onigiri Outline" pitchFamily="34" charset="-34"/>
                    <a:ea typeface="+mn-ea"/>
                    <a:cs typeface="FC Onigiri Outline" pitchFamily="34" charset="-34"/>
                  </a:rPr>
                  <a:t>1</a:t>
                </a:r>
                <a:endParaRPr kumimoji="0" lang="th-TH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CF6E8"/>
                  </a:solidFill>
                  <a:effectLst/>
                  <a:uLnTx/>
                  <a:uFillTx/>
                  <a:latin typeface="Amatic SC"/>
                  <a:ea typeface="+mn-ea"/>
                  <a:cs typeface="Surafont Sanukchang"/>
                </a:endParaRPr>
              </a:p>
            </p:txBody>
          </p:sp>
        </p:grpSp>
        <p:sp>
          <p:nvSpPr>
            <p:cNvPr id="32" name="วงรี 75">
              <a:extLst>
                <a:ext uri="{FF2B5EF4-FFF2-40B4-BE49-F238E27FC236}">
                  <a16:creationId xmlns:a16="http://schemas.microsoft.com/office/drawing/2014/main" id="{E9728640-FD65-46A4-A59E-28C560CFC049}"/>
                </a:ext>
              </a:extLst>
            </p:cNvPr>
            <p:cNvSpPr/>
            <p:nvPr/>
          </p:nvSpPr>
          <p:spPr>
            <a:xfrm>
              <a:off x="5291849" y="4000128"/>
              <a:ext cx="905513" cy="899809"/>
            </a:xfrm>
            <a:prstGeom prst="ellipse">
              <a:avLst/>
            </a:prstGeom>
            <a:solidFill>
              <a:srgbClr val="FFB466">
                <a:alpha val="8902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300" normalizeH="0" baseline="0" noProof="0" dirty="0">
                  <a:ln>
                    <a:noFill/>
                  </a:ln>
                  <a:solidFill>
                    <a:srgbClr val="D09268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FC Onigiri Outline" pitchFamily="34" charset="-34"/>
                  <a:ea typeface="+mn-ea"/>
                  <a:cs typeface="FC Onigiri Outline" pitchFamily="34" charset="-34"/>
                </a:rPr>
                <a:t>2</a:t>
              </a:r>
              <a:endParaRPr kumimoji="0" lang="th-TH" sz="6000" b="0" i="0" u="none" strike="noStrike" kern="0" cap="none" spc="0" normalizeH="0" baseline="0" noProof="0" dirty="0">
                <a:ln>
                  <a:noFill/>
                </a:ln>
                <a:solidFill>
                  <a:srgbClr val="FCF6E8"/>
                </a:solidFill>
                <a:effectLst/>
                <a:uLnTx/>
                <a:uFillTx/>
                <a:latin typeface="Amatic SC"/>
                <a:ea typeface="+mn-ea"/>
                <a:cs typeface="Surafont Sanukchang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A390CA-5838-0573-CFB1-986E94ACD86A}"/>
              </a:ext>
            </a:extLst>
          </p:cNvPr>
          <p:cNvSpPr txBox="1"/>
          <p:nvPr/>
        </p:nvSpPr>
        <p:spPr>
          <a:xfrm>
            <a:off x="16750" y="3745"/>
            <a:ext cx="1217525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371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618</Words>
  <Application>Microsoft Office PowerPoint</Application>
  <PresentationFormat>Widescreen</PresentationFormat>
  <Paragraphs>59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맑은 고딕</vt:lpstr>
      <vt:lpstr>Amatic SC</vt:lpstr>
      <vt:lpstr>Arial</vt:lpstr>
      <vt:lpstr>Calibri</vt:lpstr>
      <vt:lpstr>Calibri Light</vt:lpstr>
      <vt:lpstr>Cambria</vt:lpstr>
      <vt:lpstr>等线</vt:lpstr>
      <vt:lpstr>FC Onigiri Outline</vt:lpstr>
      <vt:lpstr>LNTH-LuoLuoNotangYuanTi 1</vt:lpstr>
      <vt:lpstr>Surafont Sanukchang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Mai</cp:lastModifiedBy>
  <cp:revision>62</cp:revision>
  <dcterms:created xsi:type="dcterms:W3CDTF">2022-11-07T12:44:30Z</dcterms:created>
  <dcterms:modified xsi:type="dcterms:W3CDTF">2024-02-18T09:51:08Z</dcterms:modified>
</cp:coreProperties>
</file>