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53" r:id="rId2"/>
    <p:sldId id="257" r:id="rId3"/>
    <p:sldId id="352" r:id="rId4"/>
    <p:sldId id="355" r:id="rId5"/>
    <p:sldId id="261" r:id="rId6"/>
    <p:sldId id="338" r:id="rId7"/>
    <p:sldId id="339" r:id="rId8"/>
    <p:sldId id="356" r:id="rId9"/>
    <p:sldId id="357" r:id="rId10"/>
    <p:sldId id="358" r:id="rId11"/>
    <p:sldId id="359" r:id="rId12"/>
    <p:sldId id="360" r:id="rId13"/>
    <p:sldId id="372" r:id="rId14"/>
    <p:sldId id="341" r:id="rId15"/>
    <p:sldId id="368" r:id="rId16"/>
    <p:sldId id="361" r:id="rId17"/>
    <p:sldId id="362" r:id="rId18"/>
    <p:sldId id="363" r:id="rId19"/>
    <p:sldId id="364" r:id="rId20"/>
    <p:sldId id="365" r:id="rId21"/>
    <p:sldId id="366" r:id="rId22"/>
    <p:sldId id="367" r:id="rId23"/>
    <p:sldId id="370" r:id="rId24"/>
    <p:sldId id="371" r:id="rId25"/>
    <p:sldId id="374" r:id="rId26"/>
    <p:sldId id="376"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376528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1CE665B5-3980-4777-95AA-8820A7079545}" type="slidenum">
              <a:rPr lang="en-US" smtClean="0"/>
              <a:t>22</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809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27</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pn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427512" y="3540953"/>
            <a:ext cx="5806890" cy="3050281"/>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6246421" y="2636322"/>
            <a:ext cx="5557652" cy="3963902"/>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238942" y="861165"/>
              <a:ext cx="5814512" cy="9727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8" name="TextBox 7">
            <a:extLst>
              <a:ext uri="{FF2B5EF4-FFF2-40B4-BE49-F238E27FC236}">
                <a16:creationId xmlns:a16="http://schemas.microsoft.com/office/drawing/2014/main" id="{97B51F33-2D65-45C6-84F3-32A4FF275979}"/>
              </a:ext>
            </a:extLst>
          </p:cNvPr>
          <p:cNvSpPr txBox="1"/>
          <p:nvPr/>
        </p:nvSpPr>
        <p:spPr>
          <a:xfrm>
            <a:off x="6792095" y="3236082"/>
            <a:ext cx="4466303" cy="2062103"/>
          </a:xfrm>
          <a:prstGeom prst="rect">
            <a:avLst/>
          </a:prstGeom>
          <a:noFill/>
        </p:spPr>
        <p:txBody>
          <a:bodyPr wrap="square">
            <a:spAutoFit/>
          </a:bodyPr>
          <a:lstStyle/>
          <a:p>
            <a:r>
              <a:rPr lang="en-US" sz="3200" dirty="0">
                <a:solidFill>
                  <a:srgbClr val="000000"/>
                </a:solidFill>
                <a:latin typeface="Times New Roman" panose="02020603050405020304" pitchFamily="18" charset="0"/>
                <a:ea typeface="Calibri" panose="020F0502020204030204" pitchFamily="34" charset="0"/>
              </a:rPr>
              <a:t>C</a:t>
            </a:r>
            <a:r>
              <a:rPr lang="en-US" sz="3200" dirty="0">
                <a:solidFill>
                  <a:srgbClr val="000000"/>
                </a:solidFill>
                <a:effectLst/>
                <a:latin typeface="Times New Roman" panose="02020603050405020304" pitchFamily="18" charset="0"/>
                <a:ea typeface="Calibri" panose="020F0502020204030204" pitchFamily="34" charset="0"/>
              </a:rPr>
              <a:t>hia </a:t>
            </a:r>
            <a:r>
              <a:rPr lang="en-US" sz="3200" dirty="0" err="1">
                <a:solidFill>
                  <a:srgbClr val="000000"/>
                </a:solidFill>
                <a:effectLst/>
                <a:latin typeface="Times New Roman" panose="02020603050405020304" pitchFamily="18" charset="0"/>
                <a:ea typeface="Calibri" panose="020F0502020204030204" pitchFamily="34" charset="0"/>
              </a:rPr>
              <a:t>sẻ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về</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một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tập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vượt</a:t>
            </a:r>
            <a:r>
              <a:rPr lang="en-US" sz="3200" dirty="0">
                <a:solidFill>
                  <a:srgbClr val="000000"/>
                </a:solidFill>
                <a:effectLst/>
                <a:latin typeface="Times New Roman" panose="02020603050405020304" pitchFamily="18" charset="0"/>
                <a:ea typeface="Calibri" panose="020F0502020204030204" pitchFamily="34" charset="0"/>
              </a:rPr>
              <a:t> qua </a:t>
            </a:r>
            <a:r>
              <a:rPr lang="en-US" sz="3200" dirty="0" err="1">
                <a:solidFill>
                  <a:srgbClr val="000000"/>
                </a:solidFill>
                <a:effectLst/>
                <a:latin typeface="Times New Roman" panose="02020603050405020304" pitchFamily="18" charset="0"/>
                <a:ea typeface="Calibri" panose="020F0502020204030204" pitchFamily="34" charset="0"/>
              </a:rPr>
              <a:t>những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đó</a:t>
            </a:r>
            <a:r>
              <a:rPr lang="en-US" sz="3200" dirty="0">
                <a:solidFill>
                  <a:srgbClr val="000000"/>
                </a:solidFill>
                <a:effectLst/>
                <a:latin typeface="Times New Roman" panose="02020603050405020304" pitchFamily="18" charset="0"/>
                <a:ea typeface="Calibri" panose="020F0502020204030204" pitchFamily="34" charset="0"/>
              </a:rPr>
              <a:t>.</a:t>
            </a:r>
            <a:endParaRPr lang="en-US" sz="4000" dirty="0"/>
          </a:p>
        </p:txBody>
      </p:sp>
      <p:sp>
        <p:nvSpPr>
          <p:cNvPr id="5" name="TextBox 4">
            <a:extLst>
              <a:ext uri="{FF2B5EF4-FFF2-40B4-BE49-F238E27FC236}">
                <a16:creationId xmlns:a16="http://schemas.microsoft.com/office/drawing/2014/main" id="{69F5D9A3-5A29-4518-89DF-C5CD5EE6D93E}"/>
              </a:ext>
            </a:extLst>
          </p:cNvPr>
          <p:cNvSpPr txBox="1"/>
          <p:nvPr/>
        </p:nvSpPr>
        <p:spPr>
          <a:xfrm>
            <a:off x="1745226" y="826451"/>
            <a:ext cx="8701548" cy="1015663"/>
          </a:xfrm>
          <a:prstGeom prst="rect">
            <a:avLst/>
          </a:prstGeom>
          <a:noFill/>
        </p:spPr>
        <p:txBody>
          <a:bodyPr wrap="square" rtlCol="0">
            <a:spAutoFit/>
          </a:bodyPr>
          <a:lstStyle/>
          <a:p>
            <a:pPr algn="ct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CHIA SẺ TRƯỚC LỚP</a:t>
            </a:r>
          </a:p>
        </p:txBody>
      </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Bạn nữ bị các bạn hiểu lầm, nói</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8D71FDB-2D05-9EDB-BEC3-9FAB25B37A2C}"/>
              </a:ext>
            </a:extLst>
          </p:cNvPr>
          <p:cNvPicPr>
            <a:picLocks noChangeAspect="1"/>
          </p:cNvPicPr>
          <p:nvPr/>
        </p:nvPicPr>
        <p:blipFill>
          <a:blip r:embed="rId3"/>
          <a:stretch>
            <a:fillRect/>
          </a:stretch>
        </p:blipFill>
        <p:spPr>
          <a:xfrm>
            <a:off x="425300" y="2317898"/>
            <a:ext cx="4096054" cy="3310129"/>
          </a:xfrm>
          <a:prstGeom prst="rect">
            <a:avLst/>
          </a:prstGeom>
        </p:spPr>
      </p:pic>
    </p:spTree>
    <p:extLst>
      <p:ext uri="{BB962C8B-B14F-4D97-AF65-F5344CB8AC3E}">
        <p14:creationId xmlns:p14="http://schemas.microsoft.com/office/powerpoint/2010/main" val="235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gặp khó khăn trong việc học tập, sắp tới có bài kiểm tra cuối kì mà bạn lại bị ốm</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3"/>
          <a:stretch>
            <a:fillRect/>
          </a:stretch>
        </p:blipFill>
        <p:spPr>
          <a:xfrm>
            <a:off x="451354" y="2062717"/>
            <a:ext cx="4281357" cy="3095180"/>
          </a:xfrm>
          <a:prstGeom prst="rect">
            <a:avLst/>
          </a:prstGeom>
        </p:spPr>
      </p:pic>
    </p:spTree>
    <p:extLst>
      <p:ext uri="{BB962C8B-B14F-4D97-AF65-F5344CB8AC3E}">
        <p14:creationId xmlns:p14="http://schemas.microsoft.com/office/powerpoint/2010/main" val="13169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84382" y="2635301"/>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3"/>
          <a:stretch>
            <a:fillRect/>
          </a:stretch>
        </p:blipFill>
        <p:spPr>
          <a:xfrm>
            <a:off x="318977" y="2619445"/>
            <a:ext cx="4393209" cy="2473551"/>
          </a:xfrm>
          <a:prstGeom prst="rect">
            <a:avLst/>
          </a:prstGeom>
        </p:spPr>
      </p:pic>
    </p:spTree>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grpSp>
        <p:nvGrpSpPr>
          <p:cNvPr id="13" name="Group 12">
            <a:extLst>
              <a:ext uri="{FF2B5EF4-FFF2-40B4-BE49-F238E27FC236}">
                <a16:creationId xmlns:a16="http://schemas.microsoft.com/office/drawing/2014/main" id="{6871DC54-AB23-5B78-E3AD-EB9772BDA5E8}"/>
              </a:ext>
            </a:extLst>
          </p:cNvPr>
          <p:cNvGrpSpPr/>
          <p:nvPr/>
        </p:nvGrpSpPr>
        <p:grpSpPr>
          <a:xfrm>
            <a:off x="3642714" y="105170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289538"/>
            <a:ext cx="10002445" cy="529881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903717" y="628077"/>
            <a:ext cx="7792635" cy="2200183"/>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4105196" y="2988505"/>
            <a:ext cx="7792635" cy="1551597"/>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roup 24">
            <a:extLst>
              <a:ext uri="{FF2B5EF4-FFF2-40B4-BE49-F238E27FC236}">
                <a16:creationId xmlns:a16="http://schemas.microsoft.com/office/drawing/2014/main" id="{31B285FE-A9AC-A8AE-F7AE-179A2454F714}"/>
              </a:ext>
            </a:extLst>
          </p:cNvPr>
          <p:cNvGrpSpPr/>
          <p:nvPr/>
        </p:nvGrpSpPr>
        <p:grpSpPr>
          <a:xfrm>
            <a:off x="4399365" y="4891732"/>
            <a:ext cx="7792635" cy="1551597"/>
            <a:chOff x="310800" y="1911333"/>
            <a:chExt cx="5650162" cy="3047186"/>
          </a:xfrm>
        </p:grpSpPr>
        <p:sp>
          <p:nvSpPr>
            <p:cNvPr id="26" name="Google Shape;718;p33">
              <a:extLst>
                <a:ext uri="{FF2B5EF4-FFF2-40B4-BE49-F238E27FC236}">
                  <a16:creationId xmlns:a16="http://schemas.microsoft.com/office/drawing/2014/main" id="{A67986B1-195A-F8C6-C8E4-3D6013261FD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18;p33">
              <a:extLst>
                <a:ext uri="{FF2B5EF4-FFF2-40B4-BE49-F238E27FC236}">
                  <a16:creationId xmlns:a16="http://schemas.microsoft.com/office/drawing/2014/main" id="{AA556649-673D-7631-74FC-83E599C17DC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 name="Picture 27">
              <a:extLst>
                <a:ext uri="{FF2B5EF4-FFF2-40B4-BE49-F238E27FC236}">
                  <a16:creationId xmlns:a16="http://schemas.microsoft.com/office/drawing/2014/main" id="{1562B681-FB5F-4B20-8498-C4354E056854}"/>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29" name="Google Shape;724;p33">
              <a:extLst>
                <a:ext uri="{FF2B5EF4-FFF2-40B4-BE49-F238E27FC236}">
                  <a16:creationId xmlns:a16="http://schemas.microsoft.com/office/drawing/2014/main" id="{2CB318F1-6D9D-BA76-9AFD-37DDEFDAD338}"/>
                </a:ext>
              </a:extLst>
            </p:cNvPr>
            <p:cNvGrpSpPr/>
            <p:nvPr/>
          </p:nvGrpSpPr>
          <p:grpSpPr>
            <a:xfrm>
              <a:off x="1906680" y="1911333"/>
              <a:ext cx="1854260" cy="523163"/>
              <a:chOff x="1639601" y="539501"/>
              <a:chExt cx="1091683" cy="548641"/>
            </a:xfrm>
          </p:grpSpPr>
          <p:sp>
            <p:nvSpPr>
              <p:cNvPr id="30" name="Google Shape;725;p33">
                <a:extLst>
                  <a:ext uri="{FF2B5EF4-FFF2-40B4-BE49-F238E27FC236}">
                    <a16:creationId xmlns:a16="http://schemas.microsoft.com/office/drawing/2014/main" id="{55F2549F-20D2-8690-E573-1940F85BD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3">
                <a:extLst>
                  <a:ext uri="{FF2B5EF4-FFF2-40B4-BE49-F238E27FC236}">
                    <a16:creationId xmlns:a16="http://schemas.microsoft.com/office/drawing/2014/main" id="{0C2D9D6D-3327-ABE5-D28E-A9BF08CFA99B}"/>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27;p33">
                <a:extLst>
                  <a:ext uri="{FF2B5EF4-FFF2-40B4-BE49-F238E27FC236}">
                    <a16:creationId xmlns:a16="http://schemas.microsoft.com/office/drawing/2014/main" id="{27FA5E52-4970-393A-7775-C9623543BE97}"/>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2828260"/>
            <a:ext cx="5967080" cy="391278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Bạn Huế gặp nhiều khó khăn cả trong học tập và cuộc sống như: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sống với bố mẹ, bạn sống cùng ông bà trong khi ông bà thì hay đau ốm.</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Kinh tế eo hẹp.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Hằng ngày, bạn phải dành thời gian làm nhiều việc nhà để giúp đỡ ông bà như quét nhà, nấu cơm, nấu cám cho lợn.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Bên cạnh đó, để đến được trường học, bạn phải dậy rất sớm để đi bộ đến trường</a:t>
            </a: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493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sp>
        <p:nvSpPr>
          <p:cNvPr id="4" name="Rectangle 3"/>
          <p:cNvSpPr/>
          <p:nvPr/>
        </p:nvSpPr>
        <p:spPr>
          <a:xfrm>
            <a:off x="5349003" y="3917929"/>
            <a:ext cx="2334293" cy="923330"/>
          </a:xfrm>
          <a:prstGeom prst="rect">
            <a:avLst/>
          </a:prstGeom>
          <a:noFill/>
        </p:spPr>
        <p:txBody>
          <a:bodyPr wrap="none" lIns="91440" tIns="45720" rIns="91440" bIns="45720">
            <a:spAutoFit/>
          </a:bodyPr>
          <a:lstStyle/>
          <a:p>
            <a:pPr algn="ctr"/>
            <a:r>
              <a:rPr lang="en-US" sz="5400" b="1" cap="none" spc="0" dirty="0" smtClean="0">
                <a:ln w="0"/>
                <a:solidFill>
                  <a:srgbClr val="FF0000"/>
                </a:solidFill>
                <a:effectLst>
                  <a:outerShdw blurRad="38100" dist="25400" dir="5400000" algn="ctr" rotWithShape="0">
                    <a:srgbClr val="6E747A">
                      <a:alpha val="43000"/>
                    </a:srgbClr>
                  </a:outerShdw>
                </a:effectLst>
              </a:rPr>
              <a:t>(TIẾT 1)</a:t>
            </a:r>
            <a:endParaRPr lang="en-US" sz="5400" b="1"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001156"/>
            <a:ext cx="5967080" cy="339964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Em rất khâm phục và ngưỡng mộ bạn Huế. Em sẽ noi gương bạn để trở thành một người con ngoan, trò giỏi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890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350238"/>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160644"/>
            <a:ext cx="5967080" cy="272979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Cần biết vượt qua những khó khăn trong học tập và cuộc sống vì khó khăn là điều luôn xảy ra khi sống và làm việc</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2147021"/>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967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390183"/>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6"/>
              <a:ext cx="5814512" cy="10714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
        <p:nvSpPr>
          <p:cNvPr id="2" name="TextBox 1">
            <a:extLst>
              <a:ext uri="{FF2B5EF4-FFF2-40B4-BE49-F238E27FC236}">
                <a16:creationId xmlns:a16="http://schemas.microsoft.com/office/drawing/2014/main" id="{27106BD7-505F-4A77-B95F-7A0B546E986C}"/>
              </a:ext>
            </a:extLst>
          </p:cNvPr>
          <p:cNvSpPr txBox="1"/>
          <p:nvPr/>
        </p:nvSpPr>
        <p:spPr>
          <a:xfrm>
            <a:off x="2306237" y="526136"/>
            <a:ext cx="7433187" cy="923330"/>
          </a:xfrm>
          <a:prstGeom prst="rect">
            <a:avLst/>
          </a:prstGeom>
          <a:noFill/>
        </p:spPr>
        <p:txBody>
          <a:bodyPr wrap="square" rtlCol="0">
            <a:spAutoFit/>
          </a:bodyPr>
          <a:lstStyle/>
          <a:p>
            <a:r>
              <a:rPr lang="en-US" sz="54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 CHƠI TIẾP SỨC</a:t>
            </a:r>
          </a:p>
        </p:txBody>
      </p:sp>
      <p:sp>
        <p:nvSpPr>
          <p:cNvPr id="11" name="TextBox 10">
            <a:extLst>
              <a:ext uri="{FF2B5EF4-FFF2-40B4-BE49-F238E27FC236}">
                <a16:creationId xmlns:a16="http://schemas.microsoft.com/office/drawing/2014/main" id="{18D4C979-2658-4E9A-BE70-81D948E3CC2A}"/>
              </a:ext>
            </a:extLst>
          </p:cNvPr>
          <p:cNvSpPr txBox="1"/>
          <p:nvPr/>
        </p:nvSpPr>
        <p:spPr>
          <a:xfrm>
            <a:off x="292436" y="1747117"/>
            <a:ext cx="9175596" cy="3871188"/>
          </a:xfrm>
          <a:prstGeom prst="rect">
            <a:avLst/>
          </a:prstGeom>
          <a:noFill/>
        </p:spPr>
        <p:txBody>
          <a:bodyPr wrap="square">
            <a:spAutoFit/>
          </a:bodyPr>
          <a:lstStyle/>
          <a:p>
            <a:pPr marL="0" marR="0" algn="just">
              <a:lnSpc>
                <a:spcPct val="107000"/>
              </a:lnSpc>
              <a:spcBef>
                <a:spcPts val="0"/>
              </a:spcBef>
              <a:spcAft>
                <a:spcPts val="800"/>
              </a:spcAft>
            </a:pPr>
            <a:endParaRPr lang="nl-NL"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800"/>
              </a:spcAft>
            </a:pPr>
            <a:r>
              <a:rPr lang="nl-NL" sz="4400" dirty="0">
                <a:latin typeface="Times New Roman" panose="02020603050405020304" pitchFamily="18" charset="0"/>
                <a:ea typeface="Times New Roman" panose="02020603050405020304" pitchFamily="18" charset="0"/>
                <a:cs typeface="Times New Roman" panose="02020603050405020304" pitchFamily="18" charset="0"/>
              </a:rPr>
              <a:t>Luật chơi: Lớp</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chia thành 2 đội, mỗi đội từ 3-5 thành viên. </a:t>
            </a:r>
          </a:p>
          <a:p>
            <a:pPr algn="just">
              <a:lnSpc>
                <a:spcPct val="107000"/>
              </a:lnSpc>
              <a:spcAft>
                <a:spcPts val="800"/>
              </a:spcAft>
            </a:pP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“Tiếp sức” kể thêm những khó khăn và cách vượt qua khó khăn.</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933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95489CA-7E2D-59E5-9C2F-03A8FE98CDD3}"/>
              </a:ext>
            </a:extLst>
          </p:cNvPr>
          <p:cNvSpPr txBox="1"/>
          <p:nvPr/>
        </p:nvSpPr>
        <p:spPr>
          <a:xfrm>
            <a:off x="851314" y="2161191"/>
            <a:ext cx="10916885" cy="3447098"/>
          </a:xfrm>
          <a:prstGeom prst="rect">
            <a:avLst/>
          </a:prstGeom>
        </p:spPr>
        <p:txBody>
          <a:bodyPr lIns="0" tIns="0" rIns="0" bIns="0" rtlCol="0" anchor="t">
            <a:spAutoFit/>
          </a:bodyPr>
          <a:lstStyle/>
          <a:p>
            <a:pPr algn="just" defTabSz="609630"/>
            <a:r>
              <a:rPr lang="vi-VN" sz="3200" dirty="0">
                <a:solidFill>
                  <a:srgbClr val="000000"/>
                </a:solidFill>
                <a:latin typeface="Cambria"/>
              </a:rPr>
              <a:t>– Nhận biết được những khó khăn cần phải vượt qua trong học tập và trong cuộc sống.</a:t>
            </a:r>
          </a:p>
          <a:p>
            <a:pPr algn="just" defTabSz="609630"/>
            <a:r>
              <a:rPr lang="vi-VN" sz="3200" dirty="0">
                <a:solidFill>
                  <a:srgbClr val="000000"/>
                </a:solidFill>
                <a:latin typeface="Cambria"/>
              </a:rPr>
              <a:t>– Kể được một số biểu hiện của vượt qua khó khăn.</a:t>
            </a:r>
          </a:p>
          <a:p>
            <a:pPr algn="just" defTabSz="609630"/>
            <a:r>
              <a:rPr lang="vi-VN" sz="3200" dirty="0">
                <a:solidFill>
                  <a:srgbClr val="000000"/>
                </a:solidFill>
                <a:latin typeface="Cambria"/>
              </a:rPr>
              <a:t>– Biết vì sao phải vượt qua khó khăn.</a:t>
            </a:r>
          </a:p>
          <a:p>
            <a:pPr algn="just" defTabSz="609630"/>
            <a:r>
              <a:rPr lang="vi-VN" sz="3200" dirty="0">
                <a:solidFill>
                  <a:srgbClr val="000000"/>
                </a:solidFill>
                <a:latin typeface="Cambria"/>
              </a:rPr>
              <a:t>– Biết vượt qua một số khó khăn của bản thân trong học tập và sinh hoạt.</a:t>
            </a:r>
          </a:p>
          <a:p>
            <a:pPr algn="just" defTabSz="609630"/>
            <a:r>
              <a:rPr lang="vi-VN" sz="3200" dirty="0">
                <a:solidFill>
                  <a:srgbClr val="000000"/>
                </a:solidFill>
                <a:latin typeface="Cambria"/>
              </a:rPr>
              <a:t>– Quý trọng gương vượt khó trong học tập và cuộc sống</a:t>
            </a:r>
            <a:endParaRPr lang="en-US" sz="3200" dirty="0">
              <a:solidFill>
                <a:srgbClr val="000000"/>
              </a:solidFill>
              <a:latin typeface="Cambria"/>
            </a:endParaRPr>
          </a:p>
        </p:txBody>
      </p:sp>
      <p:pic>
        <p:nvPicPr>
          <p:cNvPr id="3" name="Hình ảnh 8">
            <a:extLst>
              <a:ext uri="{FF2B5EF4-FFF2-40B4-BE49-F238E27FC236}">
                <a16:creationId xmlns:a16="http://schemas.microsoft.com/office/drawing/2014/main" id="{AF377F9D-54DF-91C1-A3F5-AE86AEFB2F67}"/>
              </a:ext>
            </a:extLst>
          </p:cNvPr>
          <p:cNvPicPr>
            <a:picLocks noChangeAspect="1"/>
          </p:cNvPicPr>
          <p:nvPr/>
        </p:nvPicPr>
        <p:blipFill>
          <a:blip r:embed="rId2"/>
          <a:stretch>
            <a:fillRect/>
          </a:stretch>
        </p:blipFill>
        <p:spPr>
          <a:xfrm>
            <a:off x="2245724" y="468291"/>
            <a:ext cx="7724301" cy="1639966"/>
          </a:xfrm>
          <a:prstGeom prst="rect">
            <a:avLst/>
          </a:prstGeom>
        </p:spPr>
      </p:pic>
    </p:spTree>
    <p:extLst>
      <p:ext uri="{BB962C8B-B14F-4D97-AF65-F5344CB8AC3E}">
        <p14:creationId xmlns:p14="http://schemas.microsoft.com/office/powerpoint/2010/main" val="260848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3"/>
          <a:stretch>
            <a:fillRect/>
          </a:stretch>
        </p:blipFill>
        <p:spPr>
          <a:xfrm>
            <a:off x="1005596" y="1338303"/>
            <a:ext cx="6933937" cy="2808396"/>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4"/>
          <a:stretch>
            <a:fillRect/>
          </a:stretch>
        </p:blipFill>
        <p:spPr>
          <a:xfrm>
            <a:off x="7836194" y="1330621"/>
            <a:ext cx="3357340" cy="2713155"/>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5"/>
          <a:stretch>
            <a:fillRect/>
          </a:stretch>
        </p:blipFill>
        <p:spPr>
          <a:xfrm>
            <a:off x="6039293" y="4108002"/>
            <a:ext cx="4270855" cy="2404661"/>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6"/>
          <a:stretch>
            <a:fillRect/>
          </a:stretch>
        </p:blipFill>
        <p:spPr>
          <a:xfrm>
            <a:off x="2588499" y="4167963"/>
            <a:ext cx="3443041" cy="248912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4F3D30-1BF1-2C5B-E893-1C7999CDC313}"/>
              </a:ext>
            </a:extLst>
          </p:cNvPr>
          <p:cNvGrpSpPr/>
          <p:nvPr/>
        </p:nvGrpSpPr>
        <p:grpSpPr>
          <a:xfrm>
            <a:off x="337822" y="2192413"/>
            <a:ext cx="4149118" cy="3697992"/>
            <a:chOff x="337822" y="2192413"/>
            <a:chExt cx="4149118" cy="3697992"/>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4" name="Rectangle 3">
              <a:extLst>
                <a:ext uri="{FF2B5EF4-FFF2-40B4-BE49-F238E27FC236}">
                  <a16:creationId xmlns:a16="http://schemas.microsoft.com/office/drawing/2014/main" id="{D26781AE-DFFD-7C00-4F2C-FF5C4BC43FD9}"/>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20C1C9E7-884F-31E1-4565-89AB3507130C}"/>
              </a:ext>
            </a:extLst>
          </p:cNvPr>
          <p:cNvGrpSpPr/>
          <p:nvPr/>
        </p:nvGrpSpPr>
        <p:grpSpPr>
          <a:xfrm>
            <a:off x="1765004" y="544410"/>
            <a:ext cx="9633433" cy="1401347"/>
            <a:chOff x="453320" y="784778"/>
            <a:chExt cx="10434754" cy="1189049"/>
          </a:xfrm>
        </p:grpSpPr>
        <p:sp>
          <p:nvSpPr>
            <p:cNvPr id="9" name="Speech Bubble: Rectangle with Corners Rounded 8">
              <a:extLst>
                <a:ext uri="{FF2B5EF4-FFF2-40B4-BE49-F238E27FC236}">
                  <a16:creationId xmlns:a16="http://schemas.microsoft.com/office/drawing/2014/main" id="{CAAA9FBF-B748-A88A-B98E-9EA30973547A}"/>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120FF05B-8DEE-0E7B-AB1B-99134925EEBB}"/>
                </a:ext>
              </a:extLst>
            </p:cNvPr>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6871DC54-AB23-5B78-E3AD-EB9772BDA5E8}"/>
              </a:ext>
            </a:extLst>
          </p:cNvPr>
          <p:cNvGrpSpPr/>
          <p:nvPr/>
        </p:nvGrpSpPr>
        <p:grpSpPr>
          <a:xfrm>
            <a:off x="4008474" y="258586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pic>
        <p:nvPicPr>
          <p:cNvPr id="5" name="Picture 4">
            <a:extLst>
              <a:ext uri="{FF2B5EF4-FFF2-40B4-BE49-F238E27FC236}">
                <a16:creationId xmlns:a16="http://schemas.microsoft.com/office/drawing/2014/main" id="{9881A3B3-A2EF-6ACA-B61F-B24F066123B7}"/>
              </a:ext>
            </a:extLst>
          </p:cNvPr>
          <p:cNvPicPr>
            <a:picLocks noChangeAspect="1"/>
          </p:cNvPicPr>
          <p:nvPr/>
        </p:nvPicPr>
        <p:blipFill>
          <a:blip r:embed="rId3"/>
          <a:stretch>
            <a:fillRect/>
          </a:stretch>
        </p:blipFill>
        <p:spPr>
          <a:xfrm>
            <a:off x="680926" y="1790035"/>
            <a:ext cx="4152900" cy="3448050"/>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Bạn nam gặp khó khăn trong việc nhớ lại kiến thức đã được học từ học kì trước</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hay bị mất bình tĩnh và</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quên hết những điều định nói mỗi khi phát biểu trước lớp</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3"/>
          <a:stretch>
            <a:fillRect/>
          </a:stretch>
        </p:blipFill>
        <p:spPr>
          <a:xfrm>
            <a:off x="530299" y="1931139"/>
            <a:ext cx="4305300" cy="3314700"/>
          </a:xfrm>
          <a:prstGeom prst="rect">
            <a:avLst/>
          </a:prstGeom>
        </p:spPr>
      </p:pic>
    </p:spTree>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1290</Words>
  <Application>Microsoft Office PowerPoint</Application>
  <PresentationFormat>Widescreen</PresentationFormat>
  <Paragraphs>73</Paragraphs>
  <Slides>27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#9Slide04 SFU Fenice Regular</vt:lpstr>
      <vt:lpstr>Arial</vt:lpstr>
      <vt:lpstr>Calibri</vt:lpstr>
      <vt:lpstr>Cambria</vt:lpstr>
      <vt:lpstr>等线</vt:lpstr>
      <vt:lpstr>等线 Light</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34</cp:revision>
  <dcterms:created xsi:type="dcterms:W3CDTF">2024-07-25T04:00:23Z</dcterms:created>
  <dcterms:modified xsi:type="dcterms:W3CDTF">2024-11-07T05:43:02Z</dcterms:modified>
</cp:coreProperties>
</file>