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24"/>
  </p:notesMasterIdLst>
  <p:sldIdLst>
    <p:sldId id="259" r:id="rId5"/>
    <p:sldId id="262" r:id="rId6"/>
    <p:sldId id="256" r:id="rId7"/>
    <p:sldId id="380" r:id="rId8"/>
    <p:sldId id="267" r:id="rId9"/>
    <p:sldId id="258" r:id="rId10"/>
    <p:sldId id="261" r:id="rId11"/>
    <p:sldId id="367" r:id="rId12"/>
    <p:sldId id="263" r:id="rId13"/>
    <p:sldId id="357" r:id="rId14"/>
    <p:sldId id="368" r:id="rId15"/>
    <p:sldId id="369" r:id="rId16"/>
    <p:sldId id="370" r:id="rId17"/>
    <p:sldId id="265" r:id="rId18"/>
    <p:sldId id="371" r:id="rId19"/>
    <p:sldId id="372" r:id="rId20"/>
    <p:sldId id="373" r:id="rId21"/>
    <p:sldId id="294" r:id="rId22"/>
    <p:sldId id="266" r:id="rId2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BF644-CC2B-438D-B878-879C4B0018B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A93D1-A3E8-4D7B-8326-EB731597C9D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Mỗi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bức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vẽ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lên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cơ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giống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nhưng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tưởng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tạo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bức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nghĩa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dạng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phong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phú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chính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hoạt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kế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Ngày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hôm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nay,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lớp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sẽ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cùng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đến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3 –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hiểu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kế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-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1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  <p:sp>
        <p:nvSpPr>
          <p:cNvPr id="7" name="矩形: 圆角 6"/>
          <p:cNvSpPr/>
          <p:nvPr userDrawn="1"/>
        </p:nvSpPr>
        <p:spPr>
          <a:xfrm>
            <a:off x="328613" y="300038"/>
            <a:ext cx="17630775" cy="9686925"/>
          </a:xfrm>
          <a:prstGeom prst="roundRect">
            <a:avLst>
              <a:gd name="adj" fmla="val 3098"/>
            </a:avLst>
          </a:prstGeom>
          <a:solidFill>
            <a:srgbClr val="FFF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23417" y="1489151"/>
            <a:ext cx="17041200" cy="410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980501" y="900300"/>
            <a:ext cx="12735600" cy="81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9144000" y="-251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531000" y="2466350"/>
            <a:ext cx="8090400" cy="296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531000" y="5606149"/>
            <a:ext cx="8090400" cy="24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9879000" y="1448150"/>
            <a:ext cx="7674000" cy="73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685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623400" y="8461151"/>
            <a:ext cx="11997600" cy="12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623400" y="6304451"/>
            <a:ext cx="17041200" cy="26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 algn="ctr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2000">
                <a:solidFill>
                  <a:schemeClr val="dk2"/>
                </a:solidFill>
              </a:defRPr>
            </a:lvl1pPr>
            <a:lvl2pPr lvl="1" algn="r">
              <a:buNone/>
              <a:defRPr sz="2000">
                <a:solidFill>
                  <a:schemeClr val="dk2"/>
                </a:solidFill>
              </a:defRPr>
            </a:lvl2pPr>
            <a:lvl3pPr lvl="2" algn="r">
              <a:buNone/>
              <a:defRPr sz="2000">
                <a:solidFill>
                  <a:schemeClr val="dk2"/>
                </a:solidFill>
              </a:defRPr>
            </a:lvl3pPr>
            <a:lvl4pPr lvl="3" algn="r">
              <a:buNone/>
              <a:defRPr sz="2000">
                <a:solidFill>
                  <a:schemeClr val="dk2"/>
                </a:solidFill>
              </a:defRPr>
            </a:lvl4pPr>
            <a:lvl5pPr lvl="4" algn="r">
              <a:buNone/>
              <a:defRPr sz="2000">
                <a:solidFill>
                  <a:schemeClr val="dk2"/>
                </a:solidFill>
              </a:defRPr>
            </a:lvl5pPr>
            <a:lvl6pPr lvl="5" algn="r">
              <a:buNone/>
              <a:defRPr sz="2000">
                <a:solidFill>
                  <a:schemeClr val="dk2"/>
                </a:solidFill>
              </a:defRPr>
            </a:lvl6pPr>
            <a:lvl7pPr lvl="6" algn="r">
              <a:buNone/>
              <a:defRPr sz="2000">
                <a:solidFill>
                  <a:schemeClr val="dk2"/>
                </a:solidFill>
              </a:defRPr>
            </a:lvl7pPr>
            <a:lvl8pPr lvl="7" algn="r">
              <a:buNone/>
              <a:defRPr sz="2000">
                <a:solidFill>
                  <a:schemeClr val="dk2"/>
                </a:solidFill>
              </a:defRPr>
            </a:lvl8pPr>
            <a:lvl9pPr lvl="8" algn="r">
              <a:buNone/>
              <a:defRPr sz="2000">
                <a:solidFill>
                  <a:schemeClr val="dk2"/>
                </a:solidFill>
              </a:defRPr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Relationship Id="rId1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73.svg"/><Relationship Id="rId3" Type="http://schemas.openxmlformats.org/officeDocument/2006/relationships/image" Target="../media/image63.svg"/><Relationship Id="rId7" Type="http://schemas.openxmlformats.org/officeDocument/2006/relationships/image" Target="../media/image67.svg"/><Relationship Id="rId12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71.svg"/><Relationship Id="rId5" Type="http://schemas.openxmlformats.org/officeDocument/2006/relationships/image" Target="../media/image65.svg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image" Target="../media/image6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11.sv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17.png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028700"/>
            <a:ext cx="10364561" cy="79862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00" y="4152900"/>
            <a:ext cx="9699483" cy="33143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 tròn, thiết kế chuông và búa gõ mang tiếng chuông báo thức, màu xanh da trời.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3048000" y="571500"/>
            <a:ext cx="11811000" cy="1676400"/>
            <a:chOff x="0" y="0"/>
            <a:chExt cx="2022212" cy="238271"/>
          </a:xfrm>
        </p:grpSpPr>
        <p:sp>
          <p:nvSpPr>
            <p:cNvPr id="5" name="Freeform 4"/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kiểu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dáng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543300"/>
            <a:ext cx="3352800" cy="4890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39000" y="4305300"/>
            <a:ext cx="10004283" cy="22063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1371600">
              <a:lnSpc>
                <a:spcPct val="120000"/>
              </a:lnSpc>
            </a:pP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 vuông, màu đỏ, dùng để treo tường.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3048000" y="571500"/>
            <a:ext cx="11811000" cy="1676400"/>
            <a:chOff x="0" y="0"/>
            <a:chExt cx="2022212" cy="238271"/>
          </a:xfrm>
        </p:grpSpPr>
        <p:sp>
          <p:nvSpPr>
            <p:cNvPr id="5" name="Freeform 4"/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hồ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kiểu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dáng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3543300"/>
            <a:ext cx="3785881" cy="4200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39000" y="4305300"/>
            <a:ext cx="10004283" cy="33143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1371600">
              <a:lnSpc>
                <a:spcPct val="120000"/>
              </a:lnSpc>
            </a:pP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đeo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đeo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da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3048000" y="571500"/>
            <a:ext cx="11811000" cy="1676400"/>
            <a:chOff x="0" y="0"/>
            <a:chExt cx="2022212" cy="238271"/>
          </a:xfrm>
        </p:grpSpPr>
        <p:sp>
          <p:nvSpPr>
            <p:cNvPr id="5" name="Freeform 4"/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hồ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kiểu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dáng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009900"/>
            <a:ext cx="4191000" cy="55233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39000" y="3543300"/>
            <a:ext cx="10004283" cy="44223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1371600">
              <a:lnSpc>
                <a:spcPct val="120000"/>
              </a:lnSpc>
            </a:pP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ồng hồ cát, gồm hai bình thủy tinh được kết nối bằng một eo nhỏ ở giữa, chứa vật liệu cát mịn.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3048000" y="571500"/>
            <a:ext cx="11811000" cy="1676400"/>
            <a:chOff x="0" y="0"/>
            <a:chExt cx="2022212" cy="238271"/>
          </a:xfrm>
        </p:grpSpPr>
        <p:sp>
          <p:nvSpPr>
            <p:cNvPr id="5" name="Freeform 4"/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hồ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kiểu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dáng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933700"/>
            <a:ext cx="3124200" cy="5580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6C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590800" y="876300"/>
            <a:ext cx="12954000" cy="1905000"/>
            <a:chOff x="0" y="0"/>
            <a:chExt cx="2022212" cy="2382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endParaRPr lang="en-US" sz="6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3467100"/>
            <a:ext cx="15582212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447800" y="3924300"/>
            <a:ext cx="11667459" cy="4921033"/>
            <a:chOff x="5080000" y="744289"/>
            <a:chExt cx="6111165" cy="59658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79560" y="1113804"/>
              <a:ext cx="5628287" cy="5037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Thiết kế là quá trình sáng tạo để tạo ra sản phẩm đáp ứng tốt hơn nhu cầu của con người. </a:t>
              </a:r>
              <a:endPara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>
            <a:fillRect/>
          </a:stretch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028700"/>
            <a:ext cx="7422726" cy="2139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67441"/>
            <a:ext cx="11592265" cy="8957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724400" y="647700"/>
            <a:ext cx="13106400" cy="3048000"/>
            <a:chOff x="1594337" y="1602154"/>
            <a:chExt cx="9003323" cy="3477846"/>
          </a:xfrm>
        </p:grpSpPr>
        <p:sp>
          <p:nvSpPr>
            <p:cNvPr id="3" name="Rounded Rectangle 8"/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Rounded Rectangle 9"/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phẩm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nghệ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lớp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mục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So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kế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phẩm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nghệ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giải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Freeform 13"/>
          <p:cNvSpPr/>
          <p:nvPr/>
        </p:nvSpPr>
        <p:spPr>
          <a:xfrm>
            <a:off x="838200" y="3695700"/>
            <a:ext cx="5867400" cy="5996155"/>
          </a:xfrm>
          <a:custGeom>
            <a:avLst/>
            <a:gdLst/>
            <a:ahLst/>
            <a:cxnLst/>
            <a:rect l="l" t="t" r="r" b="b"/>
            <a:pathLst>
              <a:path w="6048000" h="6529555">
                <a:moveTo>
                  <a:pt x="0" y="0"/>
                </a:moveTo>
                <a:lnTo>
                  <a:pt x="6048000" y="0"/>
                </a:lnTo>
                <a:lnTo>
                  <a:pt x="6048000" y="6529554"/>
                </a:lnTo>
                <a:lnTo>
                  <a:pt x="0" y="65295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391400" y="4610100"/>
            <a:ext cx="10004283" cy="39892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1371600">
              <a:lnSpc>
                <a:spcPct val="120000"/>
              </a:lnSpc>
            </a:pP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ợi ý: </a:t>
            </a:r>
            <a:r>
              <a:rPr lang="vi-VN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sánh ghế HS và ghế GV, cốc uống nước và bình nước, bàn HS và bàn GV, thước kẻ HS và thước chỉ bảng của GV,...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4062898" y="3963296"/>
            <a:ext cx="1341401" cy="1788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" y="2"/>
            <a:ext cx="18288002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482157" y="1582627"/>
            <a:ext cx="3175452" cy="3474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13530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379570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021285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414385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8075852" y="-150123"/>
            <a:ext cx="2000999" cy="200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210877" y="5558951"/>
            <a:ext cx="3496100" cy="349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4597670" y="1461995"/>
            <a:ext cx="9557562" cy="5686844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4984289" y="1696116"/>
            <a:ext cx="8784201" cy="48545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endParaRPr sz="7000" b="1" kern="0">
              <a:solidFill>
                <a:srgbClr val="FFFF00"/>
              </a:solidFill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6417445" y="1792286"/>
            <a:ext cx="1636556" cy="1993263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14494884" y="1817454"/>
            <a:ext cx="1636557" cy="204109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2600" y="3162300"/>
            <a:ext cx="7418399" cy="998627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601" y="4261240"/>
            <a:ext cx="5773841" cy="635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50550" y="1215699"/>
            <a:ext cx="12986900" cy="320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05"/>
              </a:lnSpc>
            </a:pPr>
            <a:r>
              <a:rPr lang="en-US" sz="18715" dirty="0">
                <a:solidFill>
                  <a:srgbClr val="E96C07"/>
                </a:solidFill>
                <a:latin typeface="Pagkaki"/>
                <a:ea typeface="Pagkaki"/>
                <a:cs typeface="Pagkaki"/>
                <a:sym typeface="Pagkaki"/>
              </a:rPr>
              <a:t>THANK YOU!</a:t>
            </a:r>
          </a:p>
        </p:txBody>
      </p:sp>
      <p:sp>
        <p:nvSpPr>
          <p:cNvPr id="3" name="Freeform 3"/>
          <p:cNvSpPr/>
          <p:nvPr/>
        </p:nvSpPr>
        <p:spPr>
          <a:xfrm rot="-386524">
            <a:off x="1456695" y="4725758"/>
            <a:ext cx="5953292" cy="7964271"/>
          </a:xfrm>
          <a:custGeom>
            <a:avLst/>
            <a:gdLst/>
            <a:ahLst/>
            <a:cxnLst/>
            <a:rect l="l" t="t" r="r" b="b"/>
            <a:pathLst>
              <a:path w="5953292" h="7964271">
                <a:moveTo>
                  <a:pt x="0" y="0"/>
                </a:moveTo>
                <a:lnTo>
                  <a:pt x="5953292" y="0"/>
                </a:lnTo>
                <a:lnTo>
                  <a:pt x="5953292" y="7964271"/>
                </a:lnTo>
                <a:lnTo>
                  <a:pt x="0" y="7964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208754">
            <a:off x="7449733" y="4033999"/>
            <a:ext cx="1862617" cy="5360049"/>
          </a:xfrm>
          <a:custGeom>
            <a:avLst/>
            <a:gdLst/>
            <a:ahLst/>
            <a:cxnLst/>
            <a:rect l="l" t="t" r="r" b="b"/>
            <a:pathLst>
              <a:path w="1862617" h="5360049">
                <a:moveTo>
                  <a:pt x="0" y="0"/>
                </a:moveTo>
                <a:lnTo>
                  <a:pt x="1862617" y="0"/>
                </a:lnTo>
                <a:lnTo>
                  <a:pt x="1862617" y="5360049"/>
                </a:lnTo>
                <a:lnTo>
                  <a:pt x="0" y="5360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48989">
            <a:off x="10954494" y="4350037"/>
            <a:ext cx="2048768" cy="2622423"/>
          </a:xfrm>
          <a:custGeom>
            <a:avLst/>
            <a:gdLst/>
            <a:ahLst/>
            <a:cxnLst/>
            <a:rect l="l" t="t" r="r" b="b"/>
            <a:pathLst>
              <a:path w="2048768" h="2622423">
                <a:moveTo>
                  <a:pt x="0" y="0"/>
                </a:moveTo>
                <a:lnTo>
                  <a:pt x="2048768" y="0"/>
                </a:lnTo>
                <a:lnTo>
                  <a:pt x="2048768" y="2622423"/>
                </a:lnTo>
                <a:lnTo>
                  <a:pt x="0" y="26224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357697">
            <a:off x="8203543" y="7574844"/>
            <a:ext cx="5246686" cy="1291996"/>
          </a:xfrm>
          <a:custGeom>
            <a:avLst/>
            <a:gdLst/>
            <a:ahLst/>
            <a:cxnLst/>
            <a:rect l="l" t="t" r="r" b="b"/>
            <a:pathLst>
              <a:path w="5246686" h="1291996">
                <a:moveTo>
                  <a:pt x="0" y="0"/>
                </a:moveTo>
                <a:lnTo>
                  <a:pt x="5246686" y="0"/>
                </a:lnTo>
                <a:lnTo>
                  <a:pt x="5246686" y="1291996"/>
                </a:lnTo>
                <a:lnTo>
                  <a:pt x="0" y="1291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865589" y="4252974"/>
            <a:ext cx="2782070" cy="2916981"/>
          </a:xfrm>
          <a:custGeom>
            <a:avLst/>
            <a:gdLst/>
            <a:ahLst/>
            <a:cxnLst/>
            <a:rect l="l" t="t" r="r" b="b"/>
            <a:pathLst>
              <a:path w="2782070" h="2916981">
                <a:moveTo>
                  <a:pt x="0" y="0"/>
                </a:moveTo>
                <a:lnTo>
                  <a:pt x="2782070" y="0"/>
                </a:lnTo>
                <a:lnTo>
                  <a:pt x="2782070" y="2916980"/>
                </a:lnTo>
                <a:lnTo>
                  <a:pt x="0" y="29169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868912">
            <a:off x="13291666" y="7355057"/>
            <a:ext cx="3506976" cy="1731570"/>
          </a:xfrm>
          <a:custGeom>
            <a:avLst/>
            <a:gdLst/>
            <a:ahLst/>
            <a:cxnLst/>
            <a:rect l="l" t="t" r="r" b="b"/>
            <a:pathLst>
              <a:path w="3506976" h="1731570">
                <a:moveTo>
                  <a:pt x="0" y="0"/>
                </a:moveTo>
                <a:lnTo>
                  <a:pt x="3506976" y="0"/>
                </a:lnTo>
                <a:lnTo>
                  <a:pt x="3506976" y="1731570"/>
                </a:lnTo>
                <a:lnTo>
                  <a:pt x="0" y="17315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816327" y="2036375"/>
            <a:ext cx="6440570" cy="6453451"/>
            <a:chOff x="0" y="0"/>
            <a:chExt cx="6350000" cy="6362700"/>
          </a:xfrm>
        </p:grpSpPr>
        <p:sp>
          <p:nvSpPr>
            <p:cNvPr id="4" name="Freeform 4"/>
            <p:cNvSpPr/>
            <p:nvPr/>
          </p:nvSpPr>
          <p:spPr>
            <a:xfrm>
              <a:off x="-48044" y="-37490"/>
              <a:ext cx="6446076" cy="6446076"/>
            </a:xfrm>
            <a:custGeom>
              <a:avLst/>
              <a:gdLst/>
              <a:ahLst/>
              <a:cxnLst/>
              <a:rect l="l" t="t" r="r" b="b"/>
              <a:pathLst>
                <a:path w="6446076" h="6446076">
                  <a:moveTo>
                    <a:pt x="2100046" y="247180"/>
                  </a:moveTo>
                  <a:cubicBezTo>
                    <a:pt x="2245233" y="65951"/>
                    <a:pt x="2491308" y="0"/>
                    <a:pt x="2707665" y="84366"/>
                  </a:cubicBezTo>
                  <a:lnTo>
                    <a:pt x="3030042" y="210083"/>
                  </a:lnTo>
                  <a:cubicBezTo>
                    <a:pt x="3154159" y="258482"/>
                    <a:pt x="3291929" y="258482"/>
                    <a:pt x="3416046" y="210083"/>
                  </a:cubicBezTo>
                  <a:lnTo>
                    <a:pt x="3738423" y="84366"/>
                  </a:lnTo>
                  <a:cubicBezTo>
                    <a:pt x="3954780" y="0"/>
                    <a:pt x="4200855" y="65951"/>
                    <a:pt x="4346041" y="247180"/>
                  </a:cubicBezTo>
                  <a:lnTo>
                    <a:pt x="4562373" y="517233"/>
                  </a:lnTo>
                  <a:cubicBezTo>
                    <a:pt x="4645668" y="621206"/>
                    <a:pt x="4764984" y="690090"/>
                    <a:pt x="4896676" y="710234"/>
                  </a:cubicBezTo>
                  <a:lnTo>
                    <a:pt x="5238712" y="762558"/>
                  </a:lnTo>
                  <a:cubicBezTo>
                    <a:pt x="5468264" y="797674"/>
                    <a:pt x="5648414" y="977823"/>
                    <a:pt x="5683517" y="1207376"/>
                  </a:cubicBezTo>
                  <a:lnTo>
                    <a:pt x="5735841" y="1549412"/>
                  </a:lnTo>
                  <a:cubicBezTo>
                    <a:pt x="5755983" y="1681101"/>
                    <a:pt x="5824869" y="1800414"/>
                    <a:pt x="5928842" y="1883702"/>
                  </a:cubicBezTo>
                  <a:lnTo>
                    <a:pt x="6198895" y="2100033"/>
                  </a:lnTo>
                  <a:cubicBezTo>
                    <a:pt x="6380137" y="2245220"/>
                    <a:pt x="6446076" y="2491308"/>
                    <a:pt x="6361709" y="2707652"/>
                  </a:cubicBezTo>
                  <a:lnTo>
                    <a:pt x="6236005" y="3030029"/>
                  </a:lnTo>
                  <a:cubicBezTo>
                    <a:pt x="6187605" y="3154150"/>
                    <a:pt x="6187605" y="3291925"/>
                    <a:pt x="6236005" y="3416046"/>
                  </a:cubicBezTo>
                  <a:lnTo>
                    <a:pt x="6361709" y="3738423"/>
                  </a:lnTo>
                  <a:cubicBezTo>
                    <a:pt x="6446076" y="3954780"/>
                    <a:pt x="6380137" y="4200855"/>
                    <a:pt x="6198895" y="4346041"/>
                  </a:cubicBezTo>
                  <a:lnTo>
                    <a:pt x="5928842" y="4562373"/>
                  </a:lnTo>
                  <a:cubicBezTo>
                    <a:pt x="5824869" y="4645661"/>
                    <a:pt x="5755983" y="4764974"/>
                    <a:pt x="5735841" y="4896662"/>
                  </a:cubicBezTo>
                  <a:lnTo>
                    <a:pt x="5683517" y="5238699"/>
                  </a:lnTo>
                  <a:cubicBezTo>
                    <a:pt x="5648401" y="5468252"/>
                    <a:pt x="5468264" y="5648401"/>
                    <a:pt x="5238712" y="5683516"/>
                  </a:cubicBezTo>
                  <a:lnTo>
                    <a:pt x="4896663" y="5735840"/>
                  </a:lnTo>
                  <a:cubicBezTo>
                    <a:pt x="4764975" y="5755985"/>
                    <a:pt x="4645663" y="5824870"/>
                    <a:pt x="4562373" y="5928842"/>
                  </a:cubicBezTo>
                  <a:lnTo>
                    <a:pt x="4346041" y="6198895"/>
                  </a:lnTo>
                  <a:cubicBezTo>
                    <a:pt x="4200855" y="6380137"/>
                    <a:pt x="3954780" y="6446075"/>
                    <a:pt x="3738423" y="6361709"/>
                  </a:cubicBezTo>
                  <a:lnTo>
                    <a:pt x="3416046" y="6235992"/>
                  </a:lnTo>
                  <a:cubicBezTo>
                    <a:pt x="3291929" y="6187593"/>
                    <a:pt x="3154159" y="6187593"/>
                    <a:pt x="3030042" y="6235992"/>
                  </a:cubicBezTo>
                  <a:lnTo>
                    <a:pt x="2707665" y="6361709"/>
                  </a:lnTo>
                  <a:cubicBezTo>
                    <a:pt x="2491308" y="6446075"/>
                    <a:pt x="2245233" y="6380137"/>
                    <a:pt x="2100046" y="6198895"/>
                  </a:cubicBezTo>
                  <a:lnTo>
                    <a:pt x="1883715" y="5928842"/>
                  </a:lnTo>
                  <a:cubicBezTo>
                    <a:pt x="1800425" y="5824870"/>
                    <a:pt x="1681113" y="5755985"/>
                    <a:pt x="1549425" y="5735840"/>
                  </a:cubicBezTo>
                  <a:lnTo>
                    <a:pt x="1207376" y="5683516"/>
                  </a:lnTo>
                  <a:cubicBezTo>
                    <a:pt x="977824" y="5648401"/>
                    <a:pt x="797674" y="5468252"/>
                    <a:pt x="762571" y="5238699"/>
                  </a:cubicBezTo>
                  <a:lnTo>
                    <a:pt x="710247" y="4896662"/>
                  </a:lnTo>
                  <a:cubicBezTo>
                    <a:pt x="690104" y="4764975"/>
                    <a:pt x="621219" y="4645662"/>
                    <a:pt x="517245" y="4562373"/>
                  </a:cubicBezTo>
                  <a:lnTo>
                    <a:pt x="247180" y="4346041"/>
                  </a:lnTo>
                  <a:cubicBezTo>
                    <a:pt x="65951" y="4200855"/>
                    <a:pt x="13" y="3954780"/>
                    <a:pt x="84366" y="3738422"/>
                  </a:cubicBezTo>
                  <a:lnTo>
                    <a:pt x="210071" y="3416045"/>
                  </a:lnTo>
                  <a:cubicBezTo>
                    <a:pt x="258469" y="3291924"/>
                    <a:pt x="258469" y="3154150"/>
                    <a:pt x="210071" y="3030029"/>
                  </a:cubicBezTo>
                  <a:lnTo>
                    <a:pt x="84366" y="2707652"/>
                  </a:lnTo>
                  <a:cubicBezTo>
                    <a:pt x="0" y="2491308"/>
                    <a:pt x="65938" y="2245220"/>
                    <a:pt x="247180" y="2100033"/>
                  </a:cubicBezTo>
                  <a:lnTo>
                    <a:pt x="517233" y="1883702"/>
                  </a:lnTo>
                  <a:cubicBezTo>
                    <a:pt x="621206" y="1800413"/>
                    <a:pt x="690091" y="1681100"/>
                    <a:pt x="710235" y="1549412"/>
                  </a:cubicBezTo>
                  <a:lnTo>
                    <a:pt x="762559" y="1207376"/>
                  </a:lnTo>
                  <a:cubicBezTo>
                    <a:pt x="797661" y="977823"/>
                    <a:pt x="977811" y="797674"/>
                    <a:pt x="1207363" y="762558"/>
                  </a:cubicBezTo>
                  <a:lnTo>
                    <a:pt x="1549413" y="710234"/>
                  </a:lnTo>
                  <a:cubicBezTo>
                    <a:pt x="1681100" y="690089"/>
                    <a:pt x="1800412" y="621204"/>
                    <a:pt x="1883702" y="517232"/>
                  </a:cubicBezTo>
                  <a:close/>
                </a:path>
              </a:pathLst>
            </a:custGeom>
            <a:blipFill>
              <a:blip r:embed="rId2"/>
              <a:stretch>
                <a:fillRect r="-5009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-823285">
            <a:off x="1409676" y="5732570"/>
            <a:ext cx="1514801" cy="3394513"/>
          </a:xfrm>
          <a:custGeom>
            <a:avLst/>
            <a:gdLst/>
            <a:ahLst/>
            <a:cxnLst/>
            <a:rect l="l" t="t" r="r" b="b"/>
            <a:pathLst>
              <a:path w="1514801" h="3394513">
                <a:moveTo>
                  <a:pt x="0" y="0"/>
                </a:moveTo>
                <a:lnTo>
                  <a:pt x="1514801" y="0"/>
                </a:lnTo>
                <a:lnTo>
                  <a:pt x="1514801" y="3394512"/>
                </a:lnTo>
                <a:lnTo>
                  <a:pt x="0" y="33945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15773400" y="-1028700"/>
            <a:ext cx="1674777" cy="3374866"/>
          </a:xfrm>
          <a:custGeom>
            <a:avLst/>
            <a:gdLst/>
            <a:ahLst/>
            <a:cxnLst/>
            <a:rect l="l" t="t" r="r" b="b"/>
            <a:pathLst>
              <a:path w="1674777" h="3374866">
                <a:moveTo>
                  <a:pt x="0" y="0"/>
                </a:moveTo>
                <a:lnTo>
                  <a:pt x="1674777" y="0"/>
                </a:lnTo>
                <a:lnTo>
                  <a:pt x="1674777" y="3374866"/>
                </a:lnTo>
                <a:lnTo>
                  <a:pt x="0" y="33748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082047">
            <a:off x="-100967" y="-92803"/>
            <a:ext cx="2486025" cy="4114800"/>
          </a:xfrm>
          <a:custGeom>
            <a:avLst/>
            <a:gdLst/>
            <a:ahLst/>
            <a:cxnLst/>
            <a:rect l="l" t="t" r="r" b="b"/>
            <a:pathLst>
              <a:path w="2486025" h="4114800">
                <a:moveTo>
                  <a:pt x="0" y="0"/>
                </a:moveTo>
                <a:lnTo>
                  <a:pt x="2486025" y="0"/>
                </a:lnTo>
                <a:lnTo>
                  <a:pt x="24860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9200" y="342900"/>
            <a:ext cx="10418967" cy="16765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610600" y="2628900"/>
            <a:ext cx="8839200" cy="73302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Hãy vẽ 1 bức tranh gồm có các hình sau: một hình vuông, một hình tam giác, một hình chữ nhật, hình tròn, sáu đường thẳng.</a:t>
            </a:r>
          </a:p>
          <a:p>
            <a:pPr marL="571500" indent="-5715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Sau 3 phút, HS đi tìm những bạn có bức tranh giống ý tưởng của mình và đứng thành nhóm.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ại diện các nhóm mô tả về ý tưởng bức tranh của nhóm mình.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1340480">
            <a:off x="16251505" y="885836"/>
            <a:ext cx="993356" cy="2001724"/>
          </a:xfrm>
          <a:custGeom>
            <a:avLst/>
            <a:gdLst/>
            <a:ahLst/>
            <a:cxnLst/>
            <a:rect l="l" t="t" r="r" b="b"/>
            <a:pathLst>
              <a:path w="993356" h="2001724">
                <a:moveTo>
                  <a:pt x="0" y="0"/>
                </a:moveTo>
                <a:lnTo>
                  <a:pt x="993356" y="0"/>
                </a:lnTo>
                <a:lnTo>
                  <a:pt x="993356" y="2001724"/>
                </a:lnTo>
                <a:lnTo>
                  <a:pt x="0" y="2001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0" y="5981700"/>
            <a:ext cx="4022217" cy="4114800"/>
          </a:xfrm>
          <a:custGeom>
            <a:avLst/>
            <a:gdLst/>
            <a:ahLst/>
            <a:cxnLst/>
            <a:rect l="l" t="t" r="r" b="b"/>
            <a:pathLst>
              <a:path w="4022217" h="4114800">
                <a:moveTo>
                  <a:pt x="0" y="0"/>
                </a:moveTo>
                <a:lnTo>
                  <a:pt x="4022217" y="0"/>
                </a:lnTo>
                <a:lnTo>
                  <a:pt x="40222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639800" y="6009132"/>
            <a:ext cx="4632960" cy="37063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5200" y="190500"/>
            <a:ext cx="4377307" cy="16033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81300"/>
            <a:ext cx="14554200" cy="338271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" y="419100"/>
            <a:ext cx="3426249" cy="3883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-10800000">
            <a:off x="15773400" y="-1028700"/>
            <a:ext cx="1674777" cy="3374866"/>
          </a:xfrm>
          <a:custGeom>
            <a:avLst/>
            <a:gdLst/>
            <a:ahLst/>
            <a:cxnLst/>
            <a:rect l="l" t="t" r="r" b="b"/>
            <a:pathLst>
              <a:path w="1674777" h="3374866">
                <a:moveTo>
                  <a:pt x="0" y="0"/>
                </a:moveTo>
                <a:lnTo>
                  <a:pt x="1674777" y="0"/>
                </a:lnTo>
                <a:lnTo>
                  <a:pt x="1674777" y="3374866"/>
                </a:lnTo>
                <a:lnTo>
                  <a:pt x="0" y="3374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28700" y="2628900"/>
            <a:ext cx="16231235" cy="49657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indent="0" algn="ctr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 CẦU CẦN ĐẠT </a:t>
            </a:r>
          </a:p>
          <a:p>
            <a:pPr indent="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- Nhận thức được muốn tạo ra sản phẩm công nghệ cần phải thiết kế, thiết kế là quá trình sáng tạo.</a:t>
            </a:r>
          </a:p>
          <a:p>
            <a:pPr indent="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- Kể được tên các công việc chính khi thiết kế.</a:t>
            </a:r>
          </a:p>
          <a:p>
            <a:pPr indent="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- Vẽ phác thảo, nêu được ý tưởng thiết kế một sản phẩm công nghệ đơn giản.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638299"/>
            <a:ext cx="10591800" cy="7933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4"/>
          <p:cNvSpPr/>
          <p:nvPr/>
        </p:nvSpPr>
        <p:spPr>
          <a:xfrm>
            <a:off x="2514600" y="1866900"/>
            <a:ext cx="13411200" cy="3886200"/>
          </a:xfrm>
          <a:custGeom>
            <a:avLst/>
            <a:gdLst/>
            <a:ahLst/>
            <a:cxnLst/>
            <a:rect l="l" t="t" r="r" b="b"/>
            <a:pathLst>
              <a:path w="8958177" h="2182538">
                <a:moveTo>
                  <a:pt x="0" y="0"/>
                </a:moveTo>
                <a:lnTo>
                  <a:pt x="8958177" y="0"/>
                </a:lnTo>
                <a:lnTo>
                  <a:pt x="8958177" y="2182538"/>
                </a:lnTo>
                <a:lnTo>
                  <a:pt x="0" y="2182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81200" y="5753100"/>
            <a:ext cx="5013960" cy="401116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505200" y="2476500"/>
            <a:ext cx="10591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/>
              <a:t>1. THIẾT KẾ TRONG CUỘC SỐNG</a:t>
            </a:r>
          </a:p>
        </p:txBody>
      </p:sp>
      <p:sp>
        <p:nvSpPr>
          <p:cNvPr id="22" name="Freeform 10"/>
          <p:cNvSpPr/>
          <p:nvPr/>
        </p:nvSpPr>
        <p:spPr>
          <a:xfrm>
            <a:off x="12344400" y="4206240"/>
            <a:ext cx="5784742" cy="6057900"/>
          </a:xfrm>
          <a:custGeom>
            <a:avLst/>
            <a:gdLst/>
            <a:ahLst/>
            <a:cxnLst/>
            <a:rect l="l" t="t" r="r" b="b"/>
            <a:pathLst>
              <a:path w="4184542" h="4114800">
                <a:moveTo>
                  <a:pt x="0" y="0"/>
                </a:moveTo>
                <a:lnTo>
                  <a:pt x="4184543" y="0"/>
                </a:lnTo>
                <a:lnTo>
                  <a:pt x="41845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59063" y="-387579"/>
            <a:ext cx="22704840" cy="2102079"/>
            <a:chOff x="0" y="0"/>
            <a:chExt cx="7087847" cy="1100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87846" cy="1100800"/>
            </a:xfrm>
            <a:custGeom>
              <a:avLst/>
              <a:gdLst/>
              <a:ahLst/>
              <a:cxnLst/>
              <a:rect l="l" t="t" r="r" b="b"/>
              <a:pathLst>
                <a:path w="7087846" h="1100800">
                  <a:moveTo>
                    <a:pt x="34098" y="0"/>
                  </a:moveTo>
                  <a:lnTo>
                    <a:pt x="7053749" y="0"/>
                  </a:lnTo>
                  <a:cubicBezTo>
                    <a:pt x="7072580" y="0"/>
                    <a:pt x="7087846" y="15266"/>
                    <a:pt x="7087846" y="34098"/>
                  </a:cubicBezTo>
                  <a:lnTo>
                    <a:pt x="7087846" y="1066702"/>
                  </a:lnTo>
                  <a:cubicBezTo>
                    <a:pt x="7087846" y="1075745"/>
                    <a:pt x="7084254" y="1084418"/>
                    <a:pt x="7077859" y="1090813"/>
                  </a:cubicBezTo>
                  <a:cubicBezTo>
                    <a:pt x="7071464" y="1097208"/>
                    <a:pt x="7062791" y="1100800"/>
                    <a:pt x="7053749" y="1100800"/>
                  </a:cubicBezTo>
                  <a:lnTo>
                    <a:pt x="34098" y="1100800"/>
                  </a:lnTo>
                  <a:cubicBezTo>
                    <a:pt x="15266" y="1100800"/>
                    <a:pt x="0" y="1085534"/>
                    <a:pt x="0" y="1066702"/>
                  </a:cubicBezTo>
                  <a:lnTo>
                    <a:pt x="0" y="34098"/>
                  </a:lnTo>
                  <a:cubicBezTo>
                    <a:pt x="0" y="15266"/>
                    <a:pt x="15266" y="0"/>
                    <a:pt x="34098" y="0"/>
                  </a:cubicBezTo>
                  <a:close/>
                </a:path>
              </a:pathLst>
            </a:custGeom>
            <a:solidFill>
              <a:srgbClr val="89D2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087847" cy="1138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295400" y="-342900"/>
            <a:ext cx="15925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ghép thẻ tên hoạt động với hình mô tả hoạt động ở Hình 1 cho phù hợp. Hoạt động nào được thực hiện đầu tiên để tạo ra sản phẩm công nghệ?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0" y="2247900"/>
            <a:ext cx="8115300" cy="7484110"/>
          </a:xfrm>
          <a:prstGeom prst="rect">
            <a:avLst/>
          </a:prstGeom>
        </p:spPr>
      </p:pic>
      <p:sp>
        <p:nvSpPr>
          <p:cNvPr id="43" name="Rectangle: Rounded Corners 42"/>
          <p:cNvSpPr/>
          <p:nvPr/>
        </p:nvSpPr>
        <p:spPr>
          <a:xfrm>
            <a:off x="1905000" y="2476500"/>
            <a:ext cx="4648200" cy="1219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chữa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2667000" y="4305300"/>
            <a:ext cx="3429000" cy="1219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Rectangle: Rounded Corners 44"/>
          <p:cNvSpPr/>
          <p:nvPr/>
        </p:nvSpPr>
        <p:spPr>
          <a:xfrm>
            <a:off x="1981200" y="6134100"/>
            <a:ext cx="4648200" cy="12192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Rectangle: Rounded Corners 45"/>
          <p:cNvSpPr/>
          <p:nvPr/>
        </p:nvSpPr>
        <p:spPr>
          <a:xfrm>
            <a:off x="2514600" y="8343900"/>
            <a:ext cx="3276600" cy="1219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5.55112E-17 L 0.63125 0.5925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63" y="2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39792 0.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96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61875 -0.1333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37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40209 -0.3555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04" y="-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447800" y="3924300"/>
            <a:ext cx="11667459" cy="4921033"/>
            <a:chOff x="5080000" y="744289"/>
            <a:chExt cx="6111165" cy="59658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38942" y="861166"/>
              <a:ext cx="5628287" cy="5484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371600">
                <a:defRPr/>
              </a:pPr>
              <a:r>
                <a:rPr lang="vi-VN" sz="7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 tạo ra sản phẩm công nghệ cần phải bắt đầu từ việc thiết kế sản phẩm. </a:t>
              </a:r>
              <a:endParaRPr lang="en-GB" sz="88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>
            <a:fillRect/>
          </a:stretch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028700"/>
            <a:ext cx="7422726" cy="2139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59063" y="-387579"/>
            <a:ext cx="22704840" cy="3526246"/>
            <a:chOff x="0" y="0"/>
            <a:chExt cx="7087847" cy="1100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87846" cy="1100800"/>
            </a:xfrm>
            <a:custGeom>
              <a:avLst/>
              <a:gdLst/>
              <a:ahLst/>
              <a:cxnLst/>
              <a:rect l="l" t="t" r="r" b="b"/>
              <a:pathLst>
                <a:path w="7087846" h="1100800">
                  <a:moveTo>
                    <a:pt x="34098" y="0"/>
                  </a:moveTo>
                  <a:lnTo>
                    <a:pt x="7053749" y="0"/>
                  </a:lnTo>
                  <a:cubicBezTo>
                    <a:pt x="7072580" y="0"/>
                    <a:pt x="7087846" y="15266"/>
                    <a:pt x="7087846" y="34098"/>
                  </a:cubicBezTo>
                  <a:lnTo>
                    <a:pt x="7087846" y="1066702"/>
                  </a:lnTo>
                  <a:cubicBezTo>
                    <a:pt x="7087846" y="1075745"/>
                    <a:pt x="7084254" y="1084418"/>
                    <a:pt x="7077859" y="1090813"/>
                  </a:cubicBezTo>
                  <a:cubicBezTo>
                    <a:pt x="7071464" y="1097208"/>
                    <a:pt x="7062791" y="1100800"/>
                    <a:pt x="7053749" y="1100800"/>
                  </a:cubicBezTo>
                  <a:lnTo>
                    <a:pt x="34098" y="1100800"/>
                  </a:lnTo>
                  <a:cubicBezTo>
                    <a:pt x="15266" y="1100800"/>
                    <a:pt x="0" y="1085534"/>
                    <a:pt x="0" y="1066702"/>
                  </a:cubicBezTo>
                  <a:lnTo>
                    <a:pt x="0" y="34098"/>
                  </a:lnTo>
                  <a:cubicBezTo>
                    <a:pt x="0" y="15266"/>
                    <a:pt x="15266" y="0"/>
                    <a:pt x="34098" y="0"/>
                  </a:cubicBezTo>
                  <a:close/>
                </a:path>
              </a:pathLst>
            </a:custGeom>
            <a:solidFill>
              <a:srgbClr val="FFCE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087847" cy="1138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609600" y="419100"/>
            <a:ext cx="17068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kiểu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4000500"/>
            <a:ext cx="15582212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574</Words>
  <Application>Microsoft Office PowerPoint</Application>
  <PresentationFormat>Custom</PresentationFormat>
  <Paragraphs>35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SimSun</vt:lpstr>
      <vt:lpstr>Arial</vt:lpstr>
      <vt:lpstr>Calibri</vt:lpstr>
      <vt:lpstr>Calibri Light</vt:lpstr>
      <vt:lpstr>Cambria</vt:lpstr>
      <vt:lpstr>等线</vt:lpstr>
      <vt:lpstr>等线 Light</vt:lpstr>
      <vt:lpstr>Georgia</vt:lpstr>
      <vt:lpstr>Pagkaki</vt:lpstr>
      <vt:lpstr>Times New Roman</vt:lpstr>
      <vt:lpstr>UTM Avo</vt:lpstr>
      <vt:lpstr>Office Theme</vt:lpstr>
      <vt:lpstr>Office 主题​​</vt:lpstr>
      <vt:lpstr>1_Simple Light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keywords>Hương Thảo - 0972115126</cp:keywords>
  <cp:lastModifiedBy>Administrator</cp:lastModifiedBy>
  <cp:revision>21</cp:revision>
  <dcterms:created xsi:type="dcterms:W3CDTF">2006-08-16T00:00:00Z</dcterms:created>
  <dcterms:modified xsi:type="dcterms:W3CDTF">2024-10-03T02:10:25Z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9ECB414877824DDA9E9D166B844A1B8F_12</vt:lpwstr>
  </property>
  <property fmtid="{D5CDD505-2E9C-101B-9397-08002B2CF9AE}" pid="3" name="KSOProductBuildVer">
    <vt:lpwstr>1033-12.2.0.18283</vt:lpwstr>
  </property>
</Properties>
</file>