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62" r:id="rId2"/>
    <p:sldId id="264" r:id="rId3"/>
    <p:sldId id="263" r:id="rId4"/>
    <p:sldId id="319" r:id="rId5"/>
    <p:sldId id="266" r:id="rId6"/>
    <p:sldId id="306" r:id="rId7"/>
    <p:sldId id="267" r:id="rId8"/>
    <p:sldId id="268" r:id="rId9"/>
    <p:sldId id="320" r:id="rId10"/>
    <p:sldId id="323" r:id="rId11"/>
    <p:sldId id="321" r:id="rId12"/>
    <p:sldId id="324" r:id="rId13"/>
    <p:sldId id="322" r:id="rId14"/>
    <p:sldId id="272" r:id="rId15"/>
    <p:sldId id="325" r:id="rId16"/>
    <p:sldId id="326" r:id="rId17"/>
    <p:sldId id="327" r:id="rId18"/>
    <p:sldId id="328" r:id="rId19"/>
    <p:sldId id="329" r:id="rId20"/>
    <p:sldId id="330" r:id="rId21"/>
    <p:sldId id="331" r:id="rId22"/>
    <p:sldId id="332" r:id="rId23"/>
    <p:sldId id="283" r:id="rId24"/>
    <p:sldId id="284" r:id="rId25"/>
    <p:sldId id="285" r:id="rId26"/>
    <p:sldId id="333" r:id="rId27"/>
    <p:sldId id="286" r:id="rId28"/>
  </p:sldIdLst>
  <p:sldSz cx="12192000" cy="6858000"/>
  <p:notesSz cx="6858000" cy="9144000"/>
  <p:embeddedFontLst>
    <p:embeddedFont>
      <p:font typeface="UTM Showcard" panose="02040603050506020204" pitchFamily="18" charset="0"/>
      <p:regular r:id="rId30"/>
    </p:embeddedFont>
    <p:embeddedFont>
      <p:font typeface="UTM Avo" panose="0204060305050602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UTM Avo" panose="02040603050506020204" pitchFamily="18" charset="0"/>
      <p:regular r:id="rId31"/>
      <p:bold r:id="rId32"/>
      <p:italic r:id="rId33"/>
      <p:boldItalic r:id="rId34"/>
    </p:embeddedFont>
    <p:embeddedFont>
      <p:font typeface="UTM Cookies" panose="02040603050506020204" pitchFamily="18" charset="0"/>
      <p:regular r:id="rId39"/>
    </p:embeddedFont>
    <p:embeddedFont>
      <p:font typeface="UTM Wedding K&amp;T" panose="02040603050506020204" pitchFamily="18" charset="0"/>
      <p:regular r:id="rId40"/>
    </p:embeddedFont>
    <p:embeddedFont>
      <p:font typeface="SVN-Poky's" panose="020B0604020202020204" charset="0"/>
      <p:regular r:id="rId41"/>
    </p:embeddedFont>
    <p:embeddedFont>
      <p:font typeface="Cambria" panose="02040503050406030204" pitchFamily="18" charset="0"/>
      <p:regular r:id="rId42"/>
      <p:bold r:id="rId43"/>
      <p:italic r:id="rId44"/>
      <p:boldItalic r:id="rId45"/>
    </p:embeddedFont>
    <p:embeddedFont>
      <p:font typeface="Arial-Rounded" panose="020B0500000000000000" pitchFamily="34" charset="0"/>
      <p:regular r:id="rId46"/>
    </p:embeddedFont>
    <p:embeddedFont>
      <p:font typeface="Calibri Light" panose="020F0302020204030204" pitchFamily="34"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00"/>
    <a:srgbClr val="FF99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106" autoAdjust="0"/>
  </p:normalViewPr>
  <p:slideViewPr>
    <p:cSldViewPr snapToGrid="0">
      <p:cViewPr varScale="1">
        <p:scale>
          <a:sx n="55" d="100"/>
          <a:sy n="55" d="100"/>
        </p:scale>
        <p:origin x="46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8A752-4DD9-4654-BC96-59BA2600C438}" type="datetimeFigureOut">
              <a:rPr lang="en-US" smtClean="0"/>
              <a:t>23/9/2024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DE8EF-AFE9-46D8-B1D7-07A936DA8768}" type="slidenum">
              <a:rPr lang="en-US" smtClean="0"/>
              <a:t>‹#›</a:t>
            </a:fld>
            <a:endParaRPr lang="en-US"/>
          </a:p>
        </p:txBody>
      </p:sp>
    </p:spTree>
    <p:extLst>
      <p:ext uri="{BB962C8B-B14F-4D97-AF65-F5344CB8AC3E}">
        <p14:creationId xmlns:p14="http://schemas.microsoft.com/office/powerpoint/2010/main" val="1476575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4</a:t>
            </a:fld>
            <a:endParaRPr lang="en-US"/>
          </a:p>
        </p:txBody>
      </p:sp>
    </p:spTree>
    <p:extLst>
      <p:ext uri="{BB962C8B-B14F-4D97-AF65-F5344CB8AC3E}">
        <p14:creationId xmlns:p14="http://schemas.microsoft.com/office/powerpoint/2010/main" val="22095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14</a:t>
            </a:fld>
            <a:endParaRPr lang="en-US"/>
          </a:p>
        </p:txBody>
      </p:sp>
    </p:spTree>
    <p:extLst>
      <p:ext uri="{BB962C8B-B14F-4D97-AF65-F5344CB8AC3E}">
        <p14:creationId xmlns:p14="http://schemas.microsoft.com/office/powerpoint/2010/main" val="4276167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38487-C24C-4966-9DA1-EB22F3644958}" type="slidenum">
              <a:rPr lang="en-US" smtClean="0"/>
              <a:t>15</a:t>
            </a:fld>
            <a:endParaRPr lang="en-US"/>
          </a:p>
        </p:txBody>
      </p:sp>
    </p:spTree>
    <p:extLst>
      <p:ext uri="{BB962C8B-B14F-4D97-AF65-F5344CB8AC3E}">
        <p14:creationId xmlns:p14="http://schemas.microsoft.com/office/powerpoint/2010/main" val="389404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38487-C24C-4966-9DA1-EB22F3644958}" type="slidenum">
              <a:rPr lang="en-US" smtClean="0"/>
              <a:t>16</a:t>
            </a:fld>
            <a:endParaRPr lang="en-US"/>
          </a:p>
        </p:txBody>
      </p:sp>
    </p:spTree>
    <p:extLst>
      <p:ext uri="{BB962C8B-B14F-4D97-AF65-F5344CB8AC3E}">
        <p14:creationId xmlns:p14="http://schemas.microsoft.com/office/powerpoint/2010/main" val="187877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38487-C24C-4966-9DA1-EB22F3644958}" type="slidenum">
              <a:rPr lang="en-US" smtClean="0"/>
              <a:t>17</a:t>
            </a:fld>
            <a:endParaRPr lang="en-US"/>
          </a:p>
        </p:txBody>
      </p:sp>
    </p:spTree>
    <p:extLst>
      <p:ext uri="{BB962C8B-B14F-4D97-AF65-F5344CB8AC3E}">
        <p14:creationId xmlns:p14="http://schemas.microsoft.com/office/powerpoint/2010/main" val="1676386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38487-C24C-4966-9DA1-EB22F3644958}" type="slidenum">
              <a:rPr lang="en-US" smtClean="0"/>
              <a:t>18</a:t>
            </a:fld>
            <a:endParaRPr lang="en-US"/>
          </a:p>
        </p:txBody>
      </p:sp>
    </p:spTree>
    <p:extLst>
      <p:ext uri="{BB962C8B-B14F-4D97-AF65-F5344CB8AC3E}">
        <p14:creationId xmlns:p14="http://schemas.microsoft.com/office/powerpoint/2010/main" val="4285271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38487-C24C-4966-9DA1-EB22F3644958}" type="slidenum">
              <a:rPr lang="en-US" smtClean="0"/>
              <a:t>19</a:t>
            </a:fld>
            <a:endParaRPr lang="en-US"/>
          </a:p>
        </p:txBody>
      </p:sp>
    </p:spTree>
    <p:extLst>
      <p:ext uri="{BB962C8B-B14F-4D97-AF65-F5344CB8AC3E}">
        <p14:creationId xmlns:p14="http://schemas.microsoft.com/office/powerpoint/2010/main" val="32675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20</a:t>
            </a:fld>
            <a:endParaRPr lang="en-US"/>
          </a:p>
        </p:txBody>
      </p:sp>
    </p:spTree>
    <p:extLst>
      <p:ext uri="{BB962C8B-B14F-4D97-AF65-F5344CB8AC3E}">
        <p14:creationId xmlns:p14="http://schemas.microsoft.com/office/powerpoint/2010/main" val="215659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21</a:t>
            </a:fld>
            <a:endParaRPr lang="en-US"/>
          </a:p>
        </p:txBody>
      </p:sp>
    </p:spTree>
    <p:extLst>
      <p:ext uri="{BB962C8B-B14F-4D97-AF65-F5344CB8AC3E}">
        <p14:creationId xmlns:p14="http://schemas.microsoft.com/office/powerpoint/2010/main" val="4092254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22</a:t>
            </a:fld>
            <a:endParaRPr lang="en-US"/>
          </a:p>
        </p:txBody>
      </p:sp>
    </p:spTree>
    <p:extLst>
      <p:ext uri="{BB962C8B-B14F-4D97-AF65-F5344CB8AC3E}">
        <p14:creationId xmlns:p14="http://schemas.microsoft.com/office/powerpoint/2010/main" val="139002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23</a:t>
            </a:fld>
            <a:endParaRPr lang="en-US"/>
          </a:p>
        </p:txBody>
      </p:sp>
    </p:spTree>
    <p:extLst>
      <p:ext uri="{BB962C8B-B14F-4D97-AF65-F5344CB8AC3E}">
        <p14:creationId xmlns:p14="http://schemas.microsoft.com/office/powerpoint/2010/main" val="3273195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5</a:t>
            </a:fld>
            <a:endParaRPr lang="en-US"/>
          </a:p>
        </p:txBody>
      </p:sp>
    </p:spTree>
    <p:extLst>
      <p:ext uri="{BB962C8B-B14F-4D97-AF65-F5344CB8AC3E}">
        <p14:creationId xmlns:p14="http://schemas.microsoft.com/office/powerpoint/2010/main" val="4196016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24</a:t>
            </a:fld>
            <a:endParaRPr lang="en-US"/>
          </a:p>
        </p:txBody>
      </p:sp>
    </p:spTree>
    <p:extLst>
      <p:ext uri="{BB962C8B-B14F-4D97-AF65-F5344CB8AC3E}">
        <p14:creationId xmlns:p14="http://schemas.microsoft.com/office/powerpoint/2010/main" val="4275486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25</a:t>
            </a:fld>
            <a:endParaRPr lang="en-US"/>
          </a:p>
        </p:txBody>
      </p:sp>
    </p:spTree>
    <p:extLst>
      <p:ext uri="{BB962C8B-B14F-4D97-AF65-F5344CB8AC3E}">
        <p14:creationId xmlns:p14="http://schemas.microsoft.com/office/powerpoint/2010/main" val="85029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7</a:t>
            </a:fld>
            <a:endParaRPr lang="en-US"/>
          </a:p>
        </p:txBody>
      </p:sp>
    </p:spTree>
    <p:extLst>
      <p:ext uri="{BB962C8B-B14F-4D97-AF65-F5344CB8AC3E}">
        <p14:creationId xmlns:p14="http://schemas.microsoft.com/office/powerpoint/2010/main" val="218160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8</a:t>
            </a:fld>
            <a:endParaRPr lang="en-US"/>
          </a:p>
        </p:txBody>
      </p:sp>
    </p:spTree>
    <p:extLst>
      <p:ext uri="{BB962C8B-B14F-4D97-AF65-F5344CB8AC3E}">
        <p14:creationId xmlns:p14="http://schemas.microsoft.com/office/powerpoint/2010/main" val="339453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9</a:t>
            </a:fld>
            <a:endParaRPr lang="en-US"/>
          </a:p>
        </p:txBody>
      </p:sp>
    </p:spTree>
    <p:extLst>
      <p:ext uri="{BB962C8B-B14F-4D97-AF65-F5344CB8AC3E}">
        <p14:creationId xmlns:p14="http://schemas.microsoft.com/office/powerpoint/2010/main" val="407271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10</a:t>
            </a:fld>
            <a:endParaRPr lang="en-US"/>
          </a:p>
        </p:txBody>
      </p:sp>
    </p:spTree>
    <p:extLst>
      <p:ext uri="{BB962C8B-B14F-4D97-AF65-F5344CB8AC3E}">
        <p14:creationId xmlns:p14="http://schemas.microsoft.com/office/powerpoint/2010/main" val="463629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11</a:t>
            </a:fld>
            <a:endParaRPr lang="en-US"/>
          </a:p>
        </p:txBody>
      </p:sp>
    </p:spTree>
    <p:extLst>
      <p:ext uri="{BB962C8B-B14F-4D97-AF65-F5344CB8AC3E}">
        <p14:creationId xmlns:p14="http://schemas.microsoft.com/office/powerpoint/2010/main" val="80756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12</a:t>
            </a:fld>
            <a:endParaRPr lang="en-US"/>
          </a:p>
        </p:txBody>
      </p:sp>
    </p:spTree>
    <p:extLst>
      <p:ext uri="{BB962C8B-B14F-4D97-AF65-F5344CB8AC3E}">
        <p14:creationId xmlns:p14="http://schemas.microsoft.com/office/powerpoint/2010/main" val="2379499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DE8EF-AFE9-46D8-B1D7-07A936DA8768}" type="slidenum">
              <a:rPr lang="en-US" smtClean="0"/>
              <a:t>13</a:t>
            </a:fld>
            <a:endParaRPr lang="en-US"/>
          </a:p>
        </p:txBody>
      </p:sp>
    </p:spTree>
    <p:extLst>
      <p:ext uri="{BB962C8B-B14F-4D97-AF65-F5344CB8AC3E}">
        <p14:creationId xmlns:p14="http://schemas.microsoft.com/office/powerpoint/2010/main" val="909144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42688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302349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1000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2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189785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23/9/2024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385780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23/9/2024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41195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 id="214748366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microsoft.com/office/2007/relationships/hdphoto" Target="../media/hdphoto1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6.wdp"/><Relationship Id="rId3" Type="http://schemas.openxmlformats.org/officeDocument/2006/relationships/image" Target="../media/image25.jpg"/><Relationship Id="rId7" Type="http://schemas.microsoft.com/office/2007/relationships/hdphoto" Target="../media/hdphoto13.wdp"/><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7.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14.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6.wdp"/><Relationship Id="rId3" Type="http://schemas.openxmlformats.org/officeDocument/2006/relationships/image" Target="../media/image25.jpg"/><Relationship Id="rId7" Type="http://schemas.microsoft.com/office/2007/relationships/hdphoto" Target="../media/hdphoto13.wdp"/><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7.png"/><Relationship Id="rId11" Type="http://schemas.microsoft.com/office/2007/relationships/hdphoto" Target="../media/hdphoto15.wdp"/><Relationship Id="rId5" Type="http://schemas.microsoft.com/office/2007/relationships/hdphoto" Target="../media/hdphoto12.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14.wdp"/></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6.wdp"/><Relationship Id="rId3" Type="http://schemas.openxmlformats.org/officeDocument/2006/relationships/image" Target="../media/image25.jpg"/><Relationship Id="rId7" Type="http://schemas.microsoft.com/office/2007/relationships/hdphoto" Target="../media/hdphoto17.wdp"/><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1.png"/><Relationship Id="rId11" Type="http://schemas.microsoft.com/office/2007/relationships/hdphoto" Target="../media/hdphoto19.wdp"/><Relationship Id="rId5" Type="http://schemas.microsoft.com/office/2007/relationships/hdphoto" Target="../media/hdphoto12.wdp"/><Relationship Id="rId15" Type="http://schemas.microsoft.com/office/2007/relationships/hdphoto" Target="../media/hdphoto20.wdp"/><Relationship Id="rId10" Type="http://schemas.openxmlformats.org/officeDocument/2006/relationships/image" Target="../media/image33.png"/><Relationship Id="rId4" Type="http://schemas.openxmlformats.org/officeDocument/2006/relationships/image" Target="../media/image26.png"/><Relationship Id="rId9" Type="http://schemas.microsoft.com/office/2007/relationships/hdphoto" Target="../media/hdphoto18.wdp"/><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6.wdp"/><Relationship Id="rId3" Type="http://schemas.openxmlformats.org/officeDocument/2006/relationships/image" Target="../media/image25.jpg"/><Relationship Id="rId7" Type="http://schemas.microsoft.com/office/2007/relationships/hdphoto" Target="../media/hdphoto17.wdp"/><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1.png"/><Relationship Id="rId11" Type="http://schemas.microsoft.com/office/2007/relationships/hdphoto" Target="../media/hdphoto19.wdp"/><Relationship Id="rId5" Type="http://schemas.microsoft.com/office/2007/relationships/hdphoto" Target="../media/hdphoto12.wdp"/><Relationship Id="rId15" Type="http://schemas.microsoft.com/office/2007/relationships/hdphoto" Target="../media/hdphoto13.wdp"/><Relationship Id="rId10" Type="http://schemas.openxmlformats.org/officeDocument/2006/relationships/image" Target="../media/image33.png"/><Relationship Id="rId4" Type="http://schemas.openxmlformats.org/officeDocument/2006/relationships/image" Target="../media/image26.png"/><Relationship Id="rId9" Type="http://schemas.microsoft.com/office/2007/relationships/hdphoto" Target="../media/hdphoto18.wdp"/><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6.wdp"/><Relationship Id="rId3" Type="http://schemas.openxmlformats.org/officeDocument/2006/relationships/image" Target="../media/image25.jpg"/><Relationship Id="rId7" Type="http://schemas.microsoft.com/office/2007/relationships/hdphoto" Target="../media/hdphoto17.wdp"/><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1.png"/><Relationship Id="rId11" Type="http://schemas.microsoft.com/office/2007/relationships/hdphoto" Target="../media/hdphoto19.wdp"/><Relationship Id="rId5" Type="http://schemas.microsoft.com/office/2007/relationships/hdphoto" Target="../media/hdphoto12.wdp"/><Relationship Id="rId10" Type="http://schemas.openxmlformats.org/officeDocument/2006/relationships/image" Target="../media/image33.png"/><Relationship Id="rId4" Type="http://schemas.openxmlformats.org/officeDocument/2006/relationships/image" Target="../media/image26.png"/><Relationship Id="rId9" Type="http://schemas.microsoft.com/office/2007/relationships/hdphoto" Target="../media/hdphoto18.wdp"/><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21.wdp"/><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microsoft.com/office/2007/relationships/hdphoto" Target="../media/hdphoto22.wdp"/><Relationship Id="rId5" Type="http://schemas.openxmlformats.org/officeDocument/2006/relationships/image" Target="../media/image38.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pn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8511471" y="4151501"/>
            <a:ext cx="1579988" cy="2534186"/>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370982" y="4400588"/>
            <a:ext cx="3029441" cy="2556327"/>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5454384" y="5165558"/>
            <a:ext cx="2192971" cy="1523757"/>
          </a:xfrm>
          <a:prstGeom prst="rect">
            <a:avLst/>
          </a:prstGeom>
        </p:spPr>
      </p:pic>
      <p:grpSp>
        <p:nvGrpSpPr>
          <p:cNvPr id="20" name="Group 19"/>
          <p:cNvGrpSpPr/>
          <p:nvPr/>
        </p:nvGrpSpPr>
        <p:grpSpPr>
          <a:xfrm>
            <a:off x="207866" y="1733502"/>
            <a:ext cx="12265158" cy="1074401"/>
            <a:chOff x="1428565" y="2067328"/>
            <a:chExt cx="9550544" cy="1074401"/>
          </a:xfrm>
        </p:grpSpPr>
        <p:sp>
          <p:nvSpPr>
            <p:cNvPr id="18" name="Google Shape;1910;p31">
              <a:extLst>
                <a:ext uri="{FF2B5EF4-FFF2-40B4-BE49-F238E27FC236}">
                  <a16:creationId xmlns:a16="http://schemas.microsoft.com/office/drawing/2014/main" id="{B4486D36-6C53-75D6-BF08-C59D05FCF23A}"/>
                </a:ext>
              </a:extLst>
            </p:cNvPr>
            <p:cNvSpPr txBox="1">
              <a:spLocks/>
            </p:cNvSpPr>
            <p:nvPr/>
          </p:nvSpPr>
          <p:spPr>
            <a:xfrm>
              <a:off x="1428565" y="2084929"/>
              <a:ext cx="9474746" cy="105680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000" kern="0" dirty="0">
                  <a:ln w="165100">
                    <a:solidFill>
                      <a:schemeClr val="bg1"/>
                    </a:solidFill>
                  </a:ln>
                  <a:solidFill>
                    <a:schemeClr val="bg1"/>
                  </a:solidFill>
                  <a:effectLst>
                    <a:outerShdw blurRad="50800" dist="38100" dir="8100000" algn="tr" rotWithShape="0">
                      <a:prstClr val="black">
                        <a:alpha val="40000"/>
                      </a:prstClr>
                    </a:outerShdw>
                  </a:effectLst>
                  <a:latin typeface="SVN-Poky's" panose="020B0606040200020203" pitchFamily="34" charset="0"/>
                </a:rPr>
                <a:t>CHÀO MỪNG CÁC EM ĐẾN VỚI TIẾT HỌC</a:t>
              </a:r>
            </a:p>
          </p:txBody>
        </p:sp>
        <p:sp>
          <p:nvSpPr>
            <p:cNvPr id="19" name="Google Shape;1910;p31">
              <a:extLst>
                <a:ext uri="{FF2B5EF4-FFF2-40B4-BE49-F238E27FC236}">
                  <a16:creationId xmlns:a16="http://schemas.microsoft.com/office/drawing/2014/main" id="{B4486D36-6C53-75D6-BF08-C59D05FCF23A}"/>
                </a:ext>
              </a:extLst>
            </p:cNvPr>
            <p:cNvSpPr txBox="1">
              <a:spLocks/>
            </p:cNvSpPr>
            <p:nvPr/>
          </p:nvSpPr>
          <p:spPr>
            <a:xfrm>
              <a:off x="1504363" y="2067328"/>
              <a:ext cx="9474746"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000" kern="0" dirty="0">
                  <a:ln>
                    <a:solidFill>
                      <a:srgbClr val="FFCCA9">
                        <a:lumMod val="10000"/>
                      </a:srgbClr>
                    </a:solidFill>
                  </a:ln>
                  <a:solidFill>
                    <a:srgbClr val="00CC00"/>
                  </a:solidFill>
                  <a:effectLst/>
                  <a:latin typeface="SVN-Poky's" panose="020B0606040200020203" pitchFamily="34" charset="0"/>
                </a:rPr>
                <a:t>CHÀO</a:t>
              </a:r>
              <a:r>
                <a:rPr lang="en-US" sz="9000" kern="0" dirty="0">
                  <a:ln>
                    <a:solidFill>
                      <a:srgbClr val="FFCCA9">
                        <a:lumMod val="10000"/>
                      </a:srgbClr>
                    </a:solidFill>
                  </a:ln>
                  <a:solidFill>
                    <a:srgbClr val="A2DF48"/>
                  </a:solidFill>
                  <a:latin typeface="SVN-Poky's" panose="020B0606040200020203" pitchFamily="34" charset="0"/>
                </a:rPr>
                <a:t> </a:t>
              </a:r>
              <a:r>
                <a:rPr lang="en-US" sz="9000" kern="0" dirty="0">
                  <a:ln>
                    <a:solidFill>
                      <a:srgbClr val="FFCCA9">
                        <a:lumMod val="10000"/>
                      </a:srgbClr>
                    </a:solidFill>
                  </a:ln>
                  <a:solidFill>
                    <a:srgbClr val="FF9900"/>
                  </a:solidFill>
                  <a:effectLst/>
                  <a:latin typeface="SVN-Poky's" panose="020B0606040200020203" pitchFamily="34" charset="0"/>
                </a:rPr>
                <a:t>MỪNG</a:t>
              </a:r>
              <a:r>
                <a:rPr lang="en-US" sz="9000" kern="0" dirty="0">
                  <a:ln>
                    <a:solidFill>
                      <a:srgbClr val="FFCCA9">
                        <a:lumMod val="10000"/>
                      </a:srgbClr>
                    </a:solidFill>
                  </a:ln>
                  <a:solidFill>
                    <a:srgbClr val="EC9684">
                      <a:lumMod val="75000"/>
                    </a:srgbClr>
                  </a:solidFill>
                  <a:effectLst/>
                  <a:latin typeface="SVN-Poky's" panose="020B0606040200020203" pitchFamily="34" charset="0"/>
                </a:rPr>
                <a:t> </a:t>
              </a:r>
              <a:r>
                <a:rPr lang="en-US" sz="9000" kern="0" dirty="0">
                  <a:ln>
                    <a:solidFill>
                      <a:srgbClr val="FFCCA9">
                        <a:lumMod val="10000"/>
                      </a:srgbClr>
                    </a:solidFill>
                  </a:ln>
                  <a:solidFill>
                    <a:srgbClr val="00B0F0"/>
                  </a:solidFill>
                  <a:effectLst/>
                  <a:latin typeface="SVN-Poky's" panose="020B0606040200020203" pitchFamily="34" charset="0"/>
                </a:rPr>
                <a:t>CÁC</a:t>
              </a:r>
              <a:r>
                <a:rPr lang="en-US" sz="9000" kern="0" dirty="0">
                  <a:ln>
                    <a:solidFill>
                      <a:srgbClr val="FFCCA9">
                        <a:lumMod val="10000"/>
                      </a:srgbClr>
                    </a:solidFill>
                  </a:ln>
                  <a:solidFill>
                    <a:srgbClr val="0070C0"/>
                  </a:solidFill>
                  <a:effectLst/>
                  <a:latin typeface="SVN-Poky's" panose="020B0606040200020203" pitchFamily="34" charset="0"/>
                </a:rPr>
                <a:t> </a:t>
              </a:r>
              <a:r>
                <a:rPr lang="en-US" sz="9000" kern="0" dirty="0">
                  <a:ln>
                    <a:solidFill>
                      <a:srgbClr val="FFCCA9">
                        <a:lumMod val="10000"/>
                      </a:srgbClr>
                    </a:solidFill>
                  </a:ln>
                  <a:solidFill>
                    <a:srgbClr val="FFFF00"/>
                  </a:solidFill>
                  <a:effectLst/>
                  <a:latin typeface="SVN-Poky's" panose="020B0606040200020203" pitchFamily="34" charset="0"/>
                </a:rPr>
                <a:t>EM</a:t>
              </a:r>
              <a:r>
                <a:rPr lang="en-US" sz="9000" kern="0" dirty="0">
                  <a:ln>
                    <a:solidFill>
                      <a:srgbClr val="FFCCA9">
                        <a:lumMod val="10000"/>
                      </a:srgbClr>
                    </a:solidFill>
                  </a:ln>
                  <a:solidFill>
                    <a:srgbClr val="0070C0"/>
                  </a:solidFill>
                  <a:effectLst/>
                  <a:latin typeface="SVN-Poky's" panose="020B0606040200020203" pitchFamily="34" charset="0"/>
                </a:rPr>
                <a:t> </a:t>
              </a:r>
              <a:r>
                <a:rPr lang="en-US" sz="9000" kern="0" dirty="0">
                  <a:ln>
                    <a:solidFill>
                      <a:srgbClr val="FFCCA9">
                        <a:lumMod val="10000"/>
                      </a:srgbClr>
                    </a:solidFill>
                  </a:ln>
                  <a:solidFill>
                    <a:srgbClr val="FF0000"/>
                  </a:solidFill>
                  <a:latin typeface="SVN-Poky's" panose="020B0606040200020203" pitchFamily="34" charset="0"/>
                </a:rPr>
                <a:t>ĐẾN </a:t>
              </a:r>
              <a:r>
                <a:rPr lang="en-US" sz="9000" kern="0" dirty="0">
                  <a:ln>
                    <a:solidFill>
                      <a:srgbClr val="FFCCA9">
                        <a:lumMod val="10000"/>
                      </a:srgbClr>
                    </a:solidFill>
                  </a:ln>
                  <a:solidFill>
                    <a:srgbClr val="00CC00"/>
                  </a:solidFill>
                  <a:effectLst/>
                  <a:latin typeface="SVN-Poky's" panose="020B0606040200020203" pitchFamily="34" charset="0"/>
                </a:rPr>
                <a:t>VỚI</a:t>
              </a:r>
              <a:r>
                <a:rPr lang="en-US" sz="9000" kern="0" dirty="0">
                  <a:ln>
                    <a:solidFill>
                      <a:srgbClr val="FFCCA9">
                        <a:lumMod val="10000"/>
                      </a:srgbClr>
                    </a:solidFill>
                  </a:ln>
                  <a:solidFill>
                    <a:srgbClr val="A2DF48"/>
                  </a:solidFill>
                  <a:latin typeface="SVN-Poky's" panose="020B0606040200020203" pitchFamily="34" charset="0"/>
                </a:rPr>
                <a:t> </a:t>
              </a:r>
              <a:r>
                <a:rPr lang="en-US" sz="9000" kern="0" dirty="0">
                  <a:ln>
                    <a:solidFill>
                      <a:srgbClr val="FFCCA9">
                        <a:lumMod val="10000"/>
                      </a:srgbClr>
                    </a:solidFill>
                  </a:ln>
                  <a:solidFill>
                    <a:srgbClr val="FF9900"/>
                  </a:solidFill>
                  <a:effectLst/>
                  <a:latin typeface="SVN-Poky's" panose="020B0606040200020203" pitchFamily="34" charset="0"/>
                </a:rPr>
                <a:t>TIẾT</a:t>
              </a:r>
              <a:r>
                <a:rPr lang="en-US" sz="9000" kern="0" dirty="0">
                  <a:ln>
                    <a:solidFill>
                      <a:srgbClr val="FFCCA9">
                        <a:lumMod val="10000"/>
                      </a:srgbClr>
                    </a:solidFill>
                  </a:ln>
                  <a:solidFill>
                    <a:srgbClr val="EC9684">
                      <a:lumMod val="75000"/>
                    </a:srgbClr>
                  </a:solidFill>
                  <a:effectLst/>
                  <a:latin typeface="SVN-Poky's" panose="020B0606040200020203" pitchFamily="34" charset="0"/>
                </a:rPr>
                <a:t> </a:t>
              </a:r>
              <a:r>
                <a:rPr lang="en-US" sz="9000" kern="0" dirty="0">
                  <a:ln>
                    <a:solidFill>
                      <a:srgbClr val="FFCCA9">
                        <a:lumMod val="10000"/>
                      </a:srgbClr>
                    </a:solidFill>
                  </a:ln>
                  <a:solidFill>
                    <a:srgbClr val="00B0F0"/>
                  </a:solidFill>
                  <a:effectLst/>
                  <a:latin typeface="SVN-Poky's" panose="020B0606040200020203" pitchFamily="34" charset="0"/>
                </a:rPr>
                <a:t>HỌC</a:t>
              </a:r>
              <a:r>
                <a:rPr lang="en-US" sz="9000" kern="0" dirty="0">
                  <a:ln>
                    <a:solidFill>
                      <a:srgbClr val="FFCCA9">
                        <a:lumMod val="10000"/>
                      </a:srgbClr>
                    </a:solidFill>
                  </a:ln>
                  <a:solidFill>
                    <a:srgbClr val="0070C0"/>
                  </a:solidFill>
                  <a:effectLst/>
                  <a:latin typeface="SVN-Poky's" panose="020B0606040200020203" pitchFamily="34" charset="0"/>
                </a:rPr>
                <a:t> </a:t>
              </a:r>
              <a:endParaRPr lang="en-US" sz="9000" kern="0" dirty="0">
                <a:ln>
                  <a:solidFill>
                    <a:srgbClr val="FFCCA9">
                      <a:lumMod val="10000"/>
                    </a:srgbClr>
                  </a:solidFill>
                </a:ln>
                <a:solidFill>
                  <a:srgbClr val="FF0000"/>
                </a:solidFill>
                <a:effectLst/>
                <a:latin typeface="SVN-Poky's" panose="020B0606040200020203" pitchFamily="34" charset="0"/>
              </a:endParaRPr>
            </a:p>
          </p:txBody>
        </p:sp>
      </p:gr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7772" y="-74146"/>
            <a:ext cx="1703386" cy="970930"/>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2754" y="200385"/>
            <a:ext cx="1202067" cy="685178"/>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18" name="TextBox 17"/>
          <p:cNvSpPr txBox="1"/>
          <p:nvPr/>
        </p:nvSpPr>
        <p:spPr>
          <a:xfrm>
            <a:off x="529676" y="3617625"/>
            <a:ext cx="11120124" cy="1798777"/>
          </a:xfrm>
          <a:prstGeom prst="rect">
            <a:avLst/>
          </a:prstGeom>
          <a:noFill/>
        </p:spPr>
        <p:txBody>
          <a:bodyPr wrap="square" lIns="91391" tIns="45696" rIns="91391" bIns="45696" rtlCol="0">
            <a:spAutoFit/>
          </a:bodyPr>
          <a:lstStyle/>
          <a:p>
            <a:pPr indent="463550"/>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Chưa</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xinh</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lắm</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vì</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em</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không</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có</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đôi</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sừng</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giống</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anh</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a:t>
            </a:r>
          </a:p>
          <a:p>
            <a:pPr indent="347663">
              <a:lnSpc>
                <a:spcPct val="120000"/>
              </a:lnSpc>
            </a:pPr>
            <a:endParaRPr lang="en-US" sz="3600" b="1" dirty="0">
              <a:solidFill>
                <a:prstClr val="black"/>
              </a:solidFill>
              <a:latin typeface="utm avo" pitchFamily="18" charset="0"/>
              <a:ea typeface="Arial-Rounded" panose="020B0500000000000000" pitchFamily="34" charset="0"/>
              <a:cs typeface="Times New Roman" panose="02020603050405020304" pitchFamily="18" charset="0"/>
            </a:endParaRPr>
          </a:p>
        </p:txBody>
      </p:sp>
      <p:cxnSp>
        <p:nvCxnSpPr>
          <p:cNvPr id="19" name="Straight Connector 18"/>
          <p:cNvCxnSpPr/>
          <p:nvPr/>
        </p:nvCxnSpPr>
        <p:spPr>
          <a:xfrm flipH="1">
            <a:off x="4658871" y="3595821"/>
            <a:ext cx="148281" cy="6970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292139" y="4168510"/>
            <a:ext cx="321275" cy="697005"/>
            <a:chOff x="3863546" y="3051211"/>
            <a:chExt cx="321275" cy="697005"/>
          </a:xfrm>
        </p:grpSpPr>
        <p:cxnSp>
          <p:nvCxnSpPr>
            <p:cNvPr id="21" name="Straight Connector 20"/>
            <p:cNvCxnSpPr/>
            <p:nvPr/>
          </p:nvCxnSpPr>
          <p:spPr>
            <a:xfrm flipH="1">
              <a:off x="4036540" y="3051211"/>
              <a:ext cx="148281" cy="6970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63546" y="3051211"/>
              <a:ext cx="148281" cy="6970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Title 1"/>
          <p:cNvSpPr txBox="1">
            <a:spLocks/>
          </p:cNvSpPr>
          <p:nvPr/>
        </p:nvSpPr>
        <p:spPr>
          <a:xfrm>
            <a:off x="1038233" y="1688701"/>
            <a:ext cx="10515600" cy="13255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prstClr val="black"/>
                </a:solidFill>
                <a:latin typeface="utm avo"/>
                <a:ea typeface="Arial-Rounded" panose="020B0500000000000000" pitchFamily="34" charset="0"/>
                <a:cs typeface="Times New Roman" panose="02020603050405020304" pitchFamily="18" charset="0"/>
              </a:rPr>
              <a:t>Voi em thích mặc đẹp và thích được khen xinh.</a:t>
            </a:r>
            <a:endParaRPr lang="en-US" sz="3600" b="1" dirty="0">
              <a:latin typeface="utm avo"/>
            </a:endParaRPr>
          </a:p>
        </p:txBody>
      </p:sp>
      <p:cxnSp>
        <p:nvCxnSpPr>
          <p:cNvPr id="24" name="Straight Connector 23"/>
          <p:cNvCxnSpPr/>
          <p:nvPr/>
        </p:nvCxnSpPr>
        <p:spPr>
          <a:xfrm flipH="1">
            <a:off x="6361482" y="1644809"/>
            <a:ext cx="148281" cy="6970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2301974" y="2267672"/>
            <a:ext cx="321275" cy="697005"/>
            <a:chOff x="3863546" y="3051211"/>
            <a:chExt cx="321275" cy="697005"/>
          </a:xfrm>
        </p:grpSpPr>
        <p:cxnSp>
          <p:nvCxnSpPr>
            <p:cNvPr id="26" name="Straight Connector 25"/>
            <p:cNvCxnSpPr/>
            <p:nvPr/>
          </p:nvCxnSpPr>
          <p:spPr>
            <a:xfrm flipH="1">
              <a:off x="4036540" y="3051211"/>
              <a:ext cx="148281" cy="6970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63546" y="3051211"/>
              <a:ext cx="148281" cy="6970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7E97EC31-E0CB-B334-BDFB-89D211B08C2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473295" y="4906328"/>
            <a:ext cx="3557337" cy="2134402"/>
          </a:xfrm>
          <a:prstGeom prst="rect">
            <a:avLst/>
          </a:prstGeom>
        </p:spPr>
      </p:pic>
    </p:spTree>
    <p:extLst>
      <p:ext uri="{BB962C8B-B14F-4D97-AF65-F5344CB8AC3E}">
        <p14:creationId xmlns:p14="http://schemas.microsoft.com/office/powerpoint/2010/main" val="424346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346009" y="453405"/>
            <a:ext cx="11533307" cy="4317272"/>
          </a:xfrm>
          <a:prstGeom prst="rect">
            <a:avLst/>
          </a:prstGeom>
          <a:noFill/>
        </p:spPr>
        <p:txBody>
          <a:bodyPr wrap="square" rtlCol="0">
            <a:spAutoFit/>
          </a:bodyPr>
          <a:lstStyle/>
          <a:p>
            <a:pPr algn="just">
              <a:lnSpc>
                <a:spcPct val="110000"/>
              </a:lnSpc>
            </a:pPr>
            <a:r>
              <a:rPr lang="en-US" sz="2800" b="1" dirty="0">
                <a:solidFill>
                  <a:srgbClr val="002060"/>
                </a:solidFill>
                <a:latin typeface="UTM Avo" panose="02040603050506020204" pitchFamily="18" charset="0"/>
              </a:rPr>
              <a:t>     </a:t>
            </a:r>
            <a:r>
              <a:rPr lang="vi-VN" sz="2800" b="1" dirty="0">
                <a:solidFill>
                  <a:srgbClr val="002060"/>
                </a:solidFill>
                <a:latin typeface="UTM Avo" panose="02040603050506020204" pitchFamily="18" charset="0"/>
              </a:rPr>
              <a:t>Voi liền nhổ một khóm cỏ dại bên đường, gắn vào cằm rồi về nhà.</a:t>
            </a:r>
          </a:p>
          <a:p>
            <a:pPr algn="just">
              <a:lnSpc>
                <a:spcPct val="110000"/>
              </a:lnSpc>
            </a:pPr>
            <a:r>
              <a:rPr lang="vi-VN" sz="2800" b="1" dirty="0">
                <a:solidFill>
                  <a:srgbClr val="002060"/>
                </a:solidFill>
                <a:latin typeface="UTM Avo" panose="02040603050506020204" pitchFamily="18" charset="0"/>
              </a:rPr>
              <a:t>      Về nhà với đôi sừng và bộ râu giả, voi em hớn hở hỏi anh:</a:t>
            </a:r>
          </a:p>
          <a:p>
            <a:pPr algn="just">
              <a:lnSpc>
                <a:spcPct val="110000"/>
              </a:lnSpc>
            </a:pPr>
            <a:r>
              <a:rPr lang="vi-VN" sz="2800" b="1" dirty="0">
                <a:solidFill>
                  <a:srgbClr val="002060"/>
                </a:solidFill>
                <a:latin typeface="UTM Avo" panose="02040603050506020204" pitchFamily="18" charset="0"/>
              </a:rPr>
              <a:t>      - Em có xinh hơn không?</a:t>
            </a:r>
          </a:p>
          <a:p>
            <a:pPr algn="just">
              <a:lnSpc>
                <a:spcPct val="110000"/>
              </a:lnSpc>
            </a:pPr>
            <a:r>
              <a:rPr lang="vi-VN" sz="2800" b="1" dirty="0">
                <a:solidFill>
                  <a:srgbClr val="002060"/>
                </a:solidFill>
                <a:latin typeface="UTM Avo" panose="02040603050506020204" pitchFamily="18" charset="0"/>
              </a:rPr>
              <a:t>      Voi anh nói:</a:t>
            </a:r>
          </a:p>
          <a:p>
            <a:pPr algn="just">
              <a:lnSpc>
                <a:spcPct val="110000"/>
              </a:lnSpc>
            </a:pPr>
            <a:r>
              <a:rPr lang="vi-VN" sz="2800" b="1" dirty="0">
                <a:solidFill>
                  <a:srgbClr val="002060"/>
                </a:solidFill>
                <a:latin typeface="UTM Avo" panose="02040603050506020204" pitchFamily="18" charset="0"/>
              </a:rPr>
              <a:t>      - Trời ơi, sao em lại thêm sừng và râu thế này? Xấu lắm!</a:t>
            </a:r>
          </a:p>
          <a:p>
            <a:pPr algn="just">
              <a:lnSpc>
                <a:spcPct val="110000"/>
              </a:lnSpc>
            </a:pPr>
            <a:r>
              <a:rPr lang="vi-VN" sz="2800" b="1" dirty="0">
                <a:solidFill>
                  <a:srgbClr val="002060"/>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p:txBody>
      </p:sp>
      <p:pic>
        <p:nvPicPr>
          <p:cNvPr id="10" name="Picture 9">
            <a:extLst>
              <a:ext uri="{FF2B5EF4-FFF2-40B4-BE49-F238E27FC236}">
                <a16:creationId xmlns:a16="http://schemas.microsoft.com/office/drawing/2014/main" id="{05493CB5-C032-4FD2-BD04-8712C2F9DC29}"/>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12684" y="453405"/>
            <a:ext cx="550991" cy="550991"/>
          </a:xfrm>
          <a:prstGeom prst="rect">
            <a:avLst/>
          </a:prstGeom>
        </p:spPr>
      </p:pic>
      <p:cxnSp>
        <p:nvCxnSpPr>
          <p:cNvPr id="2" name="Straight Connector 1">
            <a:extLst>
              <a:ext uri="{FF2B5EF4-FFF2-40B4-BE49-F238E27FC236}">
                <a16:creationId xmlns:a16="http://schemas.microsoft.com/office/drawing/2014/main" id="{D02D0F96-F469-72C8-D829-0E4EC897CB8B}"/>
              </a:ext>
            </a:extLst>
          </p:cNvPr>
          <p:cNvCxnSpPr>
            <a:cxnSpLocks/>
          </p:cNvCxnSpPr>
          <p:nvPr/>
        </p:nvCxnSpPr>
        <p:spPr>
          <a:xfrm>
            <a:off x="1303111" y="2319671"/>
            <a:ext cx="416724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E4C709EE-DEA9-AFF8-A085-85A2FBFE6BF3}"/>
              </a:ext>
            </a:extLst>
          </p:cNvPr>
          <p:cNvCxnSpPr>
            <a:cxnSpLocks/>
          </p:cNvCxnSpPr>
          <p:nvPr/>
        </p:nvCxnSpPr>
        <p:spPr>
          <a:xfrm>
            <a:off x="1190816" y="3240437"/>
            <a:ext cx="10183037" cy="0"/>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26318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2" name="TextBox 1"/>
          <p:cNvSpPr txBox="1"/>
          <p:nvPr/>
        </p:nvSpPr>
        <p:spPr>
          <a:xfrm>
            <a:off x="1061516" y="1830122"/>
            <a:ext cx="10068968" cy="1798777"/>
          </a:xfrm>
          <a:prstGeom prst="rect">
            <a:avLst/>
          </a:prstGeom>
          <a:noFill/>
        </p:spPr>
        <p:txBody>
          <a:bodyPr wrap="square" lIns="91391" tIns="45696" rIns="91391" bIns="45696" rtlCol="0">
            <a:spAutoFit/>
          </a:bodyPr>
          <a:lstStyle/>
          <a:p>
            <a:pPr indent="463550"/>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Giờ</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đây</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voi</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em</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hiểu</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rằng</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mình</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chỉ</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xinh</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đẹp</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khi</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đúng</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là</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utm avo" pitchFamily="18" charset="0"/>
                <a:ea typeface="Arial-Rounded" panose="020B0500000000000000" pitchFamily="34" charset="0"/>
                <a:cs typeface="Times New Roman" panose="02020603050405020304" pitchFamily="18" charset="0"/>
              </a:rPr>
              <a:t>voi</a:t>
            </a:r>
            <a:r>
              <a:rPr lang="en-US" sz="3600" b="1" dirty="0">
                <a:solidFill>
                  <a:prstClr val="black"/>
                </a:solidFill>
                <a:latin typeface="utm avo" pitchFamily="18" charset="0"/>
                <a:ea typeface="Arial-Rounded" panose="020B0500000000000000" pitchFamily="34" charset="0"/>
                <a:cs typeface="Times New Roman" panose="02020603050405020304" pitchFamily="18" charset="0"/>
              </a:rPr>
              <a:t>.</a:t>
            </a:r>
          </a:p>
          <a:p>
            <a:pPr indent="347663">
              <a:lnSpc>
                <a:spcPct val="120000"/>
              </a:lnSpc>
            </a:pPr>
            <a:endParaRPr lang="en-US" sz="3600" b="1" dirty="0">
              <a:solidFill>
                <a:prstClr val="black"/>
              </a:solidFill>
              <a:latin typeface="utm avo"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F3C08D1-1AB8-E34D-453E-75E726B96F2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375611" y="3429000"/>
            <a:ext cx="6459417" cy="3875650"/>
          </a:xfrm>
          <a:prstGeom prst="rect">
            <a:avLst/>
          </a:prstGeom>
        </p:spPr>
      </p:pic>
    </p:spTree>
    <p:extLst>
      <p:ext uri="{BB962C8B-B14F-4D97-AF65-F5344CB8AC3E}">
        <p14:creationId xmlns:p14="http://schemas.microsoft.com/office/powerpoint/2010/main" val="243174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a:t>
            </a:r>
            <a:r>
              <a:rPr lang="vi-VN" sz="2000" b="1" dirty="0">
                <a:solidFill>
                  <a:schemeClr val="accent6">
                    <a:lumMod val="50000"/>
                  </a:schemeClr>
                </a:solidFill>
                <a:latin typeface="UTM Avo" panose="02040603050506020204" pitchFamily="18"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a:t>
            </a:r>
            <a:r>
              <a:rPr lang="vi-VN" sz="2000" b="1" dirty="0">
                <a:solidFill>
                  <a:srgbClr val="FF0066"/>
                </a:solidFill>
                <a:latin typeface="UTM Avo" panose="02040603050506020204" pitchFamily="18" charset="0"/>
              </a:rPr>
              <a:t>Voi liền nhổ một khóm cỏ dại bên đường, gắn vào cằm rồi về nhà.</a:t>
            </a:r>
          </a:p>
          <a:p>
            <a:pPr algn="just">
              <a:lnSpc>
                <a:spcPct val="110000"/>
              </a:lnSpc>
            </a:pPr>
            <a:r>
              <a:rPr lang="vi-VN" sz="2000" b="1" dirty="0">
                <a:solidFill>
                  <a:srgbClr val="FF0066"/>
                </a:solidFill>
                <a:latin typeface="UTM Avo" panose="02040603050506020204" pitchFamily="18" charset="0"/>
              </a:rPr>
              <a:t>      Về nhà với đôi sừng và bộ râu giả, voi em hớn hở hỏi anh:</a:t>
            </a:r>
          </a:p>
          <a:p>
            <a:pPr algn="just">
              <a:lnSpc>
                <a:spcPct val="110000"/>
              </a:lnSpc>
            </a:pPr>
            <a:r>
              <a:rPr lang="vi-VN" sz="2000" b="1" dirty="0">
                <a:solidFill>
                  <a:srgbClr val="FF0066"/>
                </a:solidFill>
                <a:latin typeface="UTM Avo" panose="02040603050506020204" pitchFamily="18" charset="0"/>
              </a:rPr>
              <a:t>      - Em có xinh hơn không?</a:t>
            </a:r>
          </a:p>
          <a:p>
            <a:pPr algn="just">
              <a:lnSpc>
                <a:spcPct val="110000"/>
              </a:lnSpc>
            </a:pPr>
            <a:r>
              <a:rPr lang="vi-VN" sz="2000" b="1" dirty="0">
                <a:solidFill>
                  <a:srgbClr val="FF0066"/>
                </a:solidFill>
                <a:latin typeface="UTM Avo" panose="02040603050506020204" pitchFamily="18" charset="0"/>
              </a:rPr>
              <a:t>      Voi anh nói:</a:t>
            </a:r>
          </a:p>
          <a:p>
            <a:pPr algn="just">
              <a:lnSpc>
                <a:spcPct val="110000"/>
              </a:lnSpc>
            </a:pPr>
            <a:r>
              <a:rPr lang="vi-VN" sz="2000" b="1" dirty="0">
                <a:solidFill>
                  <a:srgbClr val="FF0066"/>
                </a:solidFill>
                <a:latin typeface="UTM Avo" panose="02040603050506020204" pitchFamily="18" charset="0"/>
              </a:rPr>
              <a:t>      - Trời ơi, sao em lại thêm sừng và râu thế này? Xấu lắm!</a:t>
            </a:r>
          </a:p>
          <a:p>
            <a:pPr algn="just">
              <a:lnSpc>
                <a:spcPct val="110000"/>
              </a:lnSpc>
            </a:pPr>
            <a:r>
              <a:rPr lang="vi-VN" sz="2000" b="1" dirty="0">
                <a:solidFill>
                  <a:srgbClr val="FF0066"/>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dirty="0">
                <a:latin typeface="UTM Avo" panose="02040603050506020204" pitchFamily="18" charset="0"/>
              </a:rPr>
              <a:t>(Theo</a:t>
            </a:r>
            <a:r>
              <a:rPr lang="en-US" sz="2000" b="1" dirty="0">
                <a:latin typeface="UTM Avo" panose="02040603050506020204" pitchFamily="18" charset="0"/>
              </a:rPr>
              <a:t> </a:t>
            </a:r>
            <a:r>
              <a:rPr lang="en-US" sz="2000" b="1" dirty="0" err="1">
                <a:latin typeface="UTM Avo" panose="02040603050506020204" pitchFamily="18" charset="0"/>
              </a:rPr>
              <a:t>Ấu</a:t>
            </a:r>
            <a:r>
              <a:rPr lang="en-US" sz="2000" b="1" dirty="0">
                <a:latin typeface="UTM Avo" panose="02040603050506020204" pitchFamily="18" charset="0"/>
              </a:rPr>
              <a:t> </a:t>
            </a:r>
            <a:r>
              <a:rPr lang="en-US" sz="2000" b="1" dirty="0" err="1">
                <a:latin typeface="UTM Avo" panose="02040603050506020204" pitchFamily="18" charset="0"/>
              </a:rPr>
              <a:t>Phúc</a:t>
            </a:r>
            <a:r>
              <a:rPr lang="en-US" sz="2000" b="1" dirty="0">
                <a:latin typeface="UTM Avo" panose="02040603050506020204" pitchFamily="18" charset="0"/>
              </a:rPr>
              <a:t>,</a:t>
            </a:r>
            <a:r>
              <a:rPr lang="vi-VN" sz="2000" b="1" dirty="0">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pic>
        <p:nvPicPr>
          <p:cNvPr id="8" name="Picture 7">
            <a:extLst>
              <a:ext uri="{FF2B5EF4-FFF2-40B4-BE49-F238E27FC236}">
                <a16:creationId xmlns:a16="http://schemas.microsoft.com/office/drawing/2014/main" id="{D52DCC97-D4B8-405F-A923-762DDA896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0" name="Picture 9">
            <a:extLst>
              <a:ext uri="{FF2B5EF4-FFF2-40B4-BE49-F238E27FC236}">
                <a16:creationId xmlns:a16="http://schemas.microsoft.com/office/drawing/2014/main" id="{05493CB5-C032-4FD2-BD04-8712C2F9DC29}"/>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spTree>
    <p:extLst>
      <p:ext uri="{BB962C8B-B14F-4D97-AF65-F5344CB8AC3E}">
        <p14:creationId xmlns:p14="http://schemas.microsoft.com/office/powerpoint/2010/main" val="3550759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2727158" y="1406785"/>
            <a:ext cx="8093128" cy="4475003"/>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265258"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4" name="TextBox 3"/>
          <p:cNvSpPr txBox="1"/>
          <p:nvPr/>
        </p:nvSpPr>
        <p:spPr>
          <a:xfrm>
            <a:off x="5057885" y="3866550"/>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3296418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724" y1="46394" x2="41724" y2="46394"/>
                        <a14:foregroundMark x1="41034" y1="47356" x2="44138" y2="48558"/>
                      </a14:backgroundRemoval>
                    </a14:imgEffect>
                  </a14:imgLayer>
                </a14:imgProps>
              </a:ext>
              <a:ext uri="{28A0092B-C50C-407E-A947-70E740481C1C}">
                <a14:useLocalDpi xmlns:a14="http://schemas.microsoft.com/office/drawing/2010/main" val="0"/>
              </a:ext>
            </a:extLst>
          </a:blip>
          <a:stretch>
            <a:fillRect/>
          </a:stretch>
        </p:blipFill>
        <p:spPr>
          <a:xfrm flipH="1">
            <a:off x="4069198" y="1198869"/>
            <a:ext cx="2630877" cy="386856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6181600" y="1198869"/>
            <a:ext cx="3781622" cy="388273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0" b="99807" l="0" r="98701"/>
                    </a14:imgEffect>
                  </a14:imgLayer>
                </a14:imgProps>
              </a:ext>
              <a:ext uri="{28A0092B-C50C-407E-A947-70E740481C1C}">
                <a14:useLocalDpi xmlns:a14="http://schemas.microsoft.com/office/drawing/2010/main" val="0"/>
              </a:ext>
            </a:extLst>
          </a:blip>
          <a:stretch>
            <a:fillRect/>
          </a:stretch>
        </p:blipFill>
        <p:spPr>
          <a:xfrm>
            <a:off x="9215442" y="3821372"/>
            <a:ext cx="2636872" cy="2962200"/>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3333" l="0" r="91000"/>
                    </a14:imgEffect>
                  </a14:imgLayer>
                </a14:imgProps>
              </a:ext>
              <a:ext uri="{28A0092B-C50C-407E-A947-70E740481C1C}">
                <a14:useLocalDpi xmlns:a14="http://schemas.microsoft.com/office/drawing/2010/main" val="0"/>
              </a:ext>
            </a:extLst>
          </a:blip>
          <a:stretch>
            <a:fillRect/>
          </a:stretch>
        </p:blipFill>
        <p:spPr>
          <a:xfrm flipH="1">
            <a:off x="574648" y="2682947"/>
            <a:ext cx="2919900" cy="4504990"/>
          </a:xfrm>
          <a:prstGeom prst="rect">
            <a:avLst/>
          </a:prstGeom>
        </p:spPr>
      </p:pic>
      <p:grpSp>
        <p:nvGrpSpPr>
          <p:cNvPr id="16" name="Group 15"/>
          <p:cNvGrpSpPr/>
          <p:nvPr/>
        </p:nvGrpSpPr>
        <p:grpSpPr>
          <a:xfrm>
            <a:off x="-148856" y="-98245"/>
            <a:ext cx="6528391" cy="2569595"/>
            <a:chOff x="-148856" y="-98245"/>
            <a:chExt cx="6528391" cy="2569595"/>
          </a:xfrm>
        </p:grpSpPr>
        <p:pic>
          <p:nvPicPr>
            <p:cNvPr id="15" name="Picture 14"/>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32414" l="0" r="98936">
                          <a14:foregroundMark x1="41135" y1="5172" x2="41135" y2="5172"/>
                          <a14:foregroundMark x1="34397" y1="8391" x2="49468" y2="1149"/>
                          <a14:foregroundMark x1="49468" y1="1379" x2="65957" y2="8276"/>
                          <a14:foregroundMark x1="50887" y1="1149" x2="65957" y2="8736"/>
                        </a14:backgroundRemoval>
                      </a14:imgEffect>
                    </a14:imgLayer>
                  </a14:imgProps>
                </a:ext>
                <a:ext uri="{28A0092B-C50C-407E-A947-70E740481C1C}">
                  <a14:useLocalDpi xmlns:a14="http://schemas.microsoft.com/office/drawing/2010/main" val="0"/>
                </a:ext>
              </a:extLst>
            </a:blip>
            <a:srcRect r="937" b="67794"/>
            <a:stretch/>
          </p:blipFill>
          <p:spPr>
            <a:xfrm>
              <a:off x="-148856" y="-98245"/>
              <a:ext cx="6528391" cy="2569595"/>
            </a:xfrm>
            <a:prstGeom prst="rect">
              <a:avLst/>
            </a:prstGeom>
          </p:spPr>
        </p:pic>
        <p:sp>
          <p:nvSpPr>
            <p:cNvPr id="17" name="TextBox 16"/>
            <p:cNvSpPr txBox="1"/>
            <p:nvPr/>
          </p:nvSpPr>
          <p:spPr>
            <a:xfrm>
              <a:off x="574649" y="679658"/>
              <a:ext cx="5092504" cy="1569660"/>
            </a:xfrm>
            <a:prstGeom prst="rect">
              <a:avLst/>
            </a:prstGeom>
            <a:noFill/>
          </p:spPr>
          <p:txBody>
            <a:bodyPr wrap="square" rtlCol="0">
              <a:spAutoFit/>
            </a:bodyPr>
            <a:lstStyle/>
            <a:p>
              <a:pPr algn="just"/>
              <a:r>
                <a:rPr lang="en-US" sz="3200" b="1" dirty="0">
                  <a:solidFill>
                    <a:srgbClr val="0000CC"/>
                  </a:solidFill>
                  <a:latin typeface="UTM Avo" pitchFamily="18" charset="0"/>
                  <a:ea typeface="Arial-Rounded" panose="020B0500000000000000" pitchFamily="34" charset="0"/>
                  <a:cs typeface="Arial-Rounded" panose="020B0500000000000000" pitchFamily="34" charset="0"/>
                </a:rPr>
                <a:t>1.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Voi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em</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đã</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hỏi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voi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anh</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hươu</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và</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dê</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điều</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gì</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p>
          </p:txBody>
        </p:sp>
      </p:grpSp>
      <p:grpSp>
        <p:nvGrpSpPr>
          <p:cNvPr id="20" name="Group 19"/>
          <p:cNvGrpSpPr/>
          <p:nvPr/>
        </p:nvGrpSpPr>
        <p:grpSpPr>
          <a:xfrm>
            <a:off x="6429711" y="244128"/>
            <a:ext cx="4209412" cy="1249608"/>
            <a:chOff x="6429711" y="244128"/>
            <a:chExt cx="4209412" cy="1249608"/>
          </a:xfrm>
        </p:grpSpPr>
        <p:sp>
          <p:nvSpPr>
            <p:cNvPr id="18" name="Oval Callout 17"/>
            <p:cNvSpPr/>
            <p:nvPr/>
          </p:nvSpPr>
          <p:spPr>
            <a:xfrm>
              <a:off x="6429711" y="244128"/>
              <a:ext cx="4209412" cy="1249608"/>
            </a:xfrm>
            <a:prstGeom prst="wedgeEllipseCallout">
              <a:avLst>
                <a:gd name="adj1" fmla="val -60658"/>
                <a:gd name="adj2" fmla="val 9040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CC"/>
                </a:solidFill>
              </a:endParaRPr>
            </a:p>
          </p:txBody>
        </p:sp>
        <p:sp>
          <p:nvSpPr>
            <p:cNvPr id="19" name="Rectangle 18"/>
            <p:cNvSpPr/>
            <p:nvPr/>
          </p:nvSpPr>
          <p:spPr>
            <a:xfrm>
              <a:off x="6589814" y="499248"/>
              <a:ext cx="3889206" cy="654731"/>
            </a:xfrm>
            <a:prstGeom prst="rect">
              <a:avLst/>
            </a:prstGeom>
          </p:spPr>
          <p:txBody>
            <a:bodyPr wrap="none">
              <a:spAutoFit/>
            </a:bodyPr>
            <a:lstStyle/>
            <a:p>
              <a:pPr algn="just">
                <a:lnSpc>
                  <a:spcPct val="150000"/>
                </a:lnSpc>
              </a:pP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Em</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có</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xinh</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không</a:t>
              </a:r>
              <a:r>
                <a:rPr lang="en-US" sz="2800" b="1" dirty="0">
                  <a:latin typeface="UTM Avo" pitchFamily="18"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24490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out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724" y1="46394" x2="41724" y2="46394"/>
                        <a14:foregroundMark x1="41034" y1="47356" x2="44138" y2="48558"/>
                      </a14:backgroundRemoval>
                    </a14:imgEffect>
                  </a14:imgLayer>
                </a14:imgProps>
              </a:ext>
              <a:ext uri="{28A0092B-C50C-407E-A947-70E740481C1C}">
                <a14:useLocalDpi xmlns:a14="http://schemas.microsoft.com/office/drawing/2010/main" val="0"/>
              </a:ext>
            </a:extLst>
          </a:blip>
          <a:stretch>
            <a:fillRect/>
          </a:stretch>
        </p:blipFill>
        <p:spPr>
          <a:xfrm flipH="1">
            <a:off x="4069198" y="1198869"/>
            <a:ext cx="2630877" cy="386856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6181600" y="1198869"/>
            <a:ext cx="3781622" cy="388273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0" b="99807" l="0" r="98701"/>
                    </a14:imgEffect>
                  </a14:imgLayer>
                </a14:imgProps>
              </a:ext>
              <a:ext uri="{28A0092B-C50C-407E-A947-70E740481C1C}">
                <a14:useLocalDpi xmlns:a14="http://schemas.microsoft.com/office/drawing/2010/main" val="0"/>
              </a:ext>
            </a:extLst>
          </a:blip>
          <a:stretch>
            <a:fillRect/>
          </a:stretch>
        </p:blipFill>
        <p:spPr>
          <a:xfrm>
            <a:off x="9137344" y="3895800"/>
            <a:ext cx="2636872" cy="2962200"/>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3333" l="0" r="91000"/>
                    </a14:imgEffect>
                  </a14:imgLayer>
                </a14:imgProps>
              </a:ext>
              <a:ext uri="{28A0092B-C50C-407E-A947-70E740481C1C}">
                <a14:useLocalDpi xmlns:a14="http://schemas.microsoft.com/office/drawing/2010/main" val="0"/>
              </a:ext>
            </a:extLst>
          </a:blip>
          <a:stretch>
            <a:fillRect/>
          </a:stretch>
        </p:blipFill>
        <p:spPr>
          <a:xfrm flipH="1">
            <a:off x="0" y="1796346"/>
            <a:ext cx="3494549" cy="5391591"/>
          </a:xfrm>
          <a:prstGeom prst="rect">
            <a:avLst/>
          </a:prstGeom>
        </p:spPr>
      </p:pic>
      <p:grpSp>
        <p:nvGrpSpPr>
          <p:cNvPr id="16" name="Group 15"/>
          <p:cNvGrpSpPr/>
          <p:nvPr/>
        </p:nvGrpSpPr>
        <p:grpSpPr>
          <a:xfrm>
            <a:off x="-148856" y="-98244"/>
            <a:ext cx="6528391" cy="2254102"/>
            <a:chOff x="-148856" y="-98244"/>
            <a:chExt cx="6528391" cy="2254102"/>
          </a:xfrm>
        </p:grpSpPr>
        <p:pic>
          <p:nvPicPr>
            <p:cNvPr id="15" name="Picture 14"/>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32414" l="0" r="98936">
                          <a14:foregroundMark x1="41135" y1="5172" x2="41135" y2="5172"/>
                          <a14:foregroundMark x1="34397" y1="8391" x2="49468" y2="1149"/>
                          <a14:foregroundMark x1="49468" y1="1379" x2="65957" y2="8276"/>
                          <a14:foregroundMark x1="50887" y1="1149" x2="65957" y2="8736"/>
                        </a14:backgroundRemoval>
                      </a14:imgEffect>
                    </a14:imgLayer>
                  </a14:imgProps>
                </a:ext>
                <a:ext uri="{28A0092B-C50C-407E-A947-70E740481C1C}">
                  <a14:useLocalDpi xmlns:a14="http://schemas.microsoft.com/office/drawing/2010/main" val="0"/>
                </a:ext>
              </a:extLst>
            </a:blip>
            <a:srcRect r="937" b="67794"/>
            <a:stretch/>
          </p:blipFill>
          <p:spPr>
            <a:xfrm>
              <a:off x="-148856" y="-98244"/>
              <a:ext cx="6528391" cy="2254102"/>
            </a:xfrm>
            <a:prstGeom prst="rect">
              <a:avLst/>
            </a:prstGeom>
          </p:spPr>
        </p:pic>
        <p:sp>
          <p:nvSpPr>
            <p:cNvPr id="17" name="TextBox 16"/>
            <p:cNvSpPr txBox="1"/>
            <p:nvPr/>
          </p:nvSpPr>
          <p:spPr>
            <a:xfrm>
              <a:off x="620312" y="499248"/>
              <a:ext cx="5092504" cy="1569660"/>
            </a:xfrm>
            <a:prstGeom prst="rect">
              <a:avLst/>
            </a:prstGeom>
            <a:noFill/>
          </p:spPr>
          <p:txBody>
            <a:bodyPr wrap="square" rtlCol="0">
              <a:spAutoFit/>
            </a:bodyPr>
            <a:lstStyle/>
            <a:p>
              <a:pPr algn="just"/>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Voi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em</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đã</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nhận</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được</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những</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câu</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trả</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lời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như</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thế</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nào</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a:t>
              </a:r>
            </a:p>
          </p:txBody>
        </p:sp>
      </p:grpSp>
      <p:grpSp>
        <p:nvGrpSpPr>
          <p:cNvPr id="20" name="Group 19"/>
          <p:cNvGrpSpPr/>
          <p:nvPr/>
        </p:nvGrpSpPr>
        <p:grpSpPr>
          <a:xfrm>
            <a:off x="7858516" y="331687"/>
            <a:ext cx="4209412" cy="1249608"/>
            <a:chOff x="6429711" y="244128"/>
            <a:chExt cx="4209412" cy="1249608"/>
          </a:xfrm>
        </p:grpSpPr>
        <p:sp>
          <p:nvSpPr>
            <p:cNvPr id="18" name="Oval Callout 17"/>
            <p:cNvSpPr/>
            <p:nvPr/>
          </p:nvSpPr>
          <p:spPr>
            <a:xfrm>
              <a:off x="6429711" y="244128"/>
              <a:ext cx="4209412" cy="1249608"/>
            </a:xfrm>
            <a:prstGeom prst="wedgeEllipseCallout">
              <a:avLst>
                <a:gd name="adj1" fmla="val -60658"/>
                <a:gd name="adj2" fmla="val 9040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19" name="Rectangle 18"/>
            <p:cNvSpPr/>
            <p:nvPr/>
          </p:nvSpPr>
          <p:spPr>
            <a:xfrm>
              <a:off x="7154070" y="499248"/>
              <a:ext cx="2760692" cy="654731"/>
            </a:xfrm>
            <a:prstGeom prst="rect">
              <a:avLst/>
            </a:prstGeom>
          </p:spPr>
          <p:txBody>
            <a:bodyPr wrap="none">
              <a:spAutoFit/>
            </a:bodyPr>
            <a:lstStyle/>
            <a:p>
              <a:pPr algn="just">
                <a:lnSpc>
                  <a:spcPct val="150000"/>
                </a:lnSpc>
              </a:pP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Em</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xinh</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lắm</a:t>
              </a:r>
              <a:r>
                <a:rPr lang="en-US" sz="2800" b="1" dirty="0">
                  <a:latin typeface="UTM Avo" pitchFamily="18" charset="0"/>
                  <a:ea typeface="Arial-Rounded" panose="020B0500000000000000" pitchFamily="34" charset="0"/>
                  <a:cs typeface="Arial-Rounded" panose="020B0500000000000000" pitchFamily="34" charset="0"/>
                </a:rPr>
                <a:t>!</a:t>
              </a:r>
            </a:p>
          </p:txBody>
        </p:sp>
      </p:grpSp>
      <p:grpSp>
        <p:nvGrpSpPr>
          <p:cNvPr id="22" name="Group 21"/>
          <p:cNvGrpSpPr/>
          <p:nvPr/>
        </p:nvGrpSpPr>
        <p:grpSpPr>
          <a:xfrm>
            <a:off x="2762152" y="269320"/>
            <a:ext cx="4292520" cy="2117089"/>
            <a:chOff x="6429711" y="424415"/>
            <a:chExt cx="4266487" cy="1069321"/>
          </a:xfrm>
        </p:grpSpPr>
        <p:sp>
          <p:nvSpPr>
            <p:cNvPr id="23" name="Oval Callout 22"/>
            <p:cNvSpPr/>
            <p:nvPr/>
          </p:nvSpPr>
          <p:spPr>
            <a:xfrm>
              <a:off x="6429711" y="424415"/>
              <a:ext cx="4209412" cy="1069321"/>
            </a:xfrm>
            <a:prstGeom prst="wedgeEllipseCallout">
              <a:avLst>
                <a:gd name="adj1" fmla="val -39318"/>
                <a:gd name="adj2" fmla="val 8798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sp>
          <p:nvSpPr>
            <p:cNvPr id="24" name="Rectangle 23"/>
            <p:cNvSpPr/>
            <p:nvPr/>
          </p:nvSpPr>
          <p:spPr>
            <a:xfrm>
              <a:off x="6805803" y="610007"/>
              <a:ext cx="3890395" cy="699548"/>
            </a:xfrm>
            <a:prstGeom prst="rect">
              <a:avLst/>
            </a:prstGeom>
          </p:spPr>
          <p:txBody>
            <a:bodyPr wrap="square">
              <a:spAutoFit/>
            </a:bodyPr>
            <a:lstStyle/>
            <a:p>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Chưa</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xinh</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lắm</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vì</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em</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không</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có</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sừng</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giống</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anh</a:t>
              </a:r>
              <a:r>
                <a:rPr lang="en-US" sz="2800" b="1" dirty="0">
                  <a:latin typeface="UTM Avo" pitchFamily="18" charset="0"/>
                  <a:ea typeface="Arial-Rounded" panose="020B0500000000000000" pitchFamily="34" charset="0"/>
                  <a:cs typeface="Arial-Rounded" panose="020B0500000000000000" pitchFamily="34" charset="0"/>
                </a:rPr>
                <a:t>.</a:t>
              </a:r>
            </a:p>
          </p:txBody>
        </p:sp>
      </p:grpSp>
      <p:grpSp>
        <p:nvGrpSpPr>
          <p:cNvPr id="25" name="Group 24"/>
          <p:cNvGrpSpPr/>
          <p:nvPr/>
        </p:nvGrpSpPr>
        <p:grpSpPr>
          <a:xfrm flipH="1">
            <a:off x="5044906" y="4356140"/>
            <a:ext cx="4190437" cy="1785672"/>
            <a:chOff x="6357453" y="244128"/>
            <a:chExt cx="4281670" cy="1249608"/>
          </a:xfrm>
        </p:grpSpPr>
        <p:sp>
          <p:nvSpPr>
            <p:cNvPr id="26" name="Oval Callout 25"/>
            <p:cNvSpPr/>
            <p:nvPr/>
          </p:nvSpPr>
          <p:spPr>
            <a:xfrm>
              <a:off x="6429711" y="244128"/>
              <a:ext cx="4209412" cy="1249608"/>
            </a:xfrm>
            <a:prstGeom prst="wedgeEllipseCallout">
              <a:avLst>
                <a:gd name="adj1" fmla="val -60658"/>
                <a:gd name="adj2" fmla="val 90408"/>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endParaRPr>
            </a:p>
          </p:txBody>
        </p:sp>
        <p:sp>
          <p:nvSpPr>
            <p:cNvPr id="27" name="Rectangle 26"/>
            <p:cNvSpPr/>
            <p:nvPr/>
          </p:nvSpPr>
          <p:spPr>
            <a:xfrm>
              <a:off x="6357453" y="405467"/>
              <a:ext cx="3564124" cy="969215"/>
            </a:xfrm>
            <a:prstGeom prst="rect">
              <a:avLst/>
            </a:prstGeom>
          </p:spPr>
          <p:txBody>
            <a:bodyPr wrap="square">
              <a:spAutoFit/>
            </a:bodyPr>
            <a:lstStyle/>
            <a:p>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Không</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vì</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cậu</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không</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có</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bộ</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râu</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giống</a:t>
              </a:r>
              <a:r>
                <a:rPr lang="en-US" sz="2800" b="1" dirty="0">
                  <a:latin typeface="UTM Avo" pitchFamily="18" charset="0"/>
                  <a:ea typeface="Arial-Rounded" panose="020B0500000000000000" pitchFamily="34" charset="0"/>
                  <a:cs typeface="Arial-Rounded" panose="020B0500000000000000" pitchFamily="34" charset="0"/>
                </a:rPr>
                <a:t> </a:t>
              </a:r>
              <a:r>
                <a:rPr lang="en-US" sz="2800" b="1" dirty="0" err="1">
                  <a:latin typeface="UTM Avo" pitchFamily="18" charset="0"/>
                  <a:ea typeface="Arial-Rounded" panose="020B0500000000000000" pitchFamily="34" charset="0"/>
                  <a:cs typeface="Arial-Rounded" panose="020B0500000000000000" pitchFamily="34" charset="0"/>
                </a:rPr>
                <a:t>tôi</a:t>
              </a:r>
              <a:r>
                <a:rPr lang="en-US" sz="2800" b="1" dirty="0">
                  <a:latin typeface="UTM Avo" pitchFamily="18"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226390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16" presetClass="entr" presetSubtype="37"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3"/>
                                        </p:tgtEl>
                                        <p:attrNameLst>
                                          <p:attrName>r</p:attrName>
                                        </p:attrNameLst>
                                      </p:cBhvr>
                                    </p:animRot>
                                    <p:animRot by="-240000">
                                      <p:cBhvr>
                                        <p:cTn id="30" dur="200" fill="hold">
                                          <p:stCondLst>
                                            <p:cond delay="200"/>
                                          </p:stCondLst>
                                        </p:cTn>
                                        <p:tgtEl>
                                          <p:spTgt spid="13"/>
                                        </p:tgtEl>
                                        <p:attrNameLst>
                                          <p:attrName>r</p:attrName>
                                        </p:attrNameLst>
                                      </p:cBhvr>
                                    </p:animRot>
                                    <p:animRot by="240000">
                                      <p:cBhvr>
                                        <p:cTn id="31" dur="200" fill="hold">
                                          <p:stCondLst>
                                            <p:cond delay="400"/>
                                          </p:stCondLst>
                                        </p:cTn>
                                        <p:tgtEl>
                                          <p:spTgt spid="13"/>
                                        </p:tgtEl>
                                        <p:attrNameLst>
                                          <p:attrName>r</p:attrName>
                                        </p:attrNameLst>
                                      </p:cBhvr>
                                    </p:animRot>
                                    <p:animRot by="-240000">
                                      <p:cBhvr>
                                        <p:cTn id="32" dur="200" fill="hold">
                                          <p:stCondLst>
                                            <p:cond delay="600"/>
                                          </p:stCondLst>
                                        </p:cTn>
                                        <p:tgtEl>
                                          <p:spTgt spid="13"/>
                                        </p:tgtEl>
                                        <p:attrNameLst>
                                          <p:attrName>r</p:attrName>
                                        </p:attrNameLst>
                                      </p:cBhvr>
                                    </p:animRot>
                                    <p:animRot by="120000">
                                      <p:cBhvr>
                                        <p:cTn id="33" dur="200" fill="hold">
                                          <p:stCondLst>
                                            <p:cond delay="800"/>
                                          </p:stCondLst>
                                        </p:cTn>
                                        <p:tgtEl>
                                          <p:spTgt spid="13"/>
                                        </p:tgtEl>
                                        <p:attrNameLst>
                                          <p:attrName>r</p:attrName>
                                        </p:attrNameLst>
                                      </p:cBhvr>
                                    </p:animRot>
                                  </p:childTnLst>
                                </p:cTn>
                              </p:par>
                              <p:par>
                                <p:cTn id="34" presetID="16" presetClass="entr" presetSubtype="37"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out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par>
                                <p:cTn id="45" presetID="16" presetClass="entr" presetSubtype="37"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out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724" y1="46394" x2="41724" y2="46394"/>
                        <a14:foregroundMark x1="41034" y1="47356" x2="44138" y2="48558"/>
                      </a14:backgroundRemoval>
                    </a14:imgEffect>
                  </a14:imgLayer>
                </a14:imgProps>
              </a:ext>
              <a:ext uri="{28A0092B-C50C-407E-A947-70E740481C1C}">
                <a14:useLocalDpi xmlns:a14="http://schemas.microsoft.com/office/drawing/2010/main" val="0"/>
              </a:ext>
            </a:extLst>
          </a:blip>
          <a:stretch>
            <a:fillRect/>
          </a:stretch>
        </p:blipFill>
        <p:spPr>
          <a:xfrm flipH="1">
            <a:off x="2106383" y="727688"/>
            <a:ext cx="4103121" cy="6033423"/>
          </a:xfrm>
          <a:prstGeom prst="rect">
            <a:avLst/>
          </a:prstGeom>
        </p:spPr>
      </p:pic>
      <p:pic>
        <p:nvPicPr>
          <p:cNvPr id="6" name="Picture 5"/>
          <p:cNvPicPr>
            <a:picLocks noChangeAspect="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ackgroundRemoval t="41012" b="95340" l="5060" r="47004"/>
                    </a14:imgEffect>
                  </a14:imgLayer>
                </a14:imgProps>
              </a:ext>
              <a:ext uri="{28A0092B-C50C-407E-A947-70E740481C1C}">
                <a14:useLocalDpi xmlns:a14="http://schemas.microsoft.com/office/drawing/2010/main" val="0"/>
              </a:ext>
            </a:extLst>
          </a:blip>
          <a:srcRect l="6893" t="42553" r="49596" b="11162"/>
          <a:stretch/>
        </p:blipFill>
        <p:spPr>
          <a:xfrm>
            <a:off x="3141936" y="2116547"/>
            <a:ext cx="1395906" cy="1044848"/>
          </a:xfrm>
          <a:prstGeom prst="rect">
            <a:avLst/>
          </a:prstGeom>
        </p:spPr>
      </p:pic>
      <p:pic>
        <p:nvPicPr>
          <p:cNvPr id="7" name="Picture 6"/>
          <p:cNvPicPr>
            <a:picLocks noChangeAspect="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ackgroundRemoval t="41012" b="95340" l="5060" r="47004"/>
                    </a14:imgEffect>
                  </a14:imgLayer>
                </a14:imgProps>
              </a:ext>
              <a:ext uri="{28A0092B-C50C-407E-A947-70E740481C1C}">
                <a14:useLocalDpi xmlns:a14="http://schemas.microsoft.com/office/drawing/2010/main" val="0"/>
              </a:ext>
            </a:extLst>
          </a:blip>
          <a:srcRect l="6893" t="42553" r="49596" b="11162"/>
          <a:stretch/>
        </p:blipFill>
        <p:spPr>
          <a:xfrm rot="19160451" flipH="1">
            <a:off x="3822249" y="1848820"/>
            <a:ext cx="1412725" cy="1057437"/>
          </a:xfrm>
          <a:prstGeom prst="rect">
            <a:avLst/>
          </a:prstGeom>
        </p:spPr>
      </p:pic>
      <p:pic>
        <p:nvPicPr>
          <p:cNvPr id="8" name="Picture 7"/>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ackgroundRemoval t="20000" b="90000" l="20000" r="72353"/>
                    </a14:imgEffect>
                    <a14:imgEffect>
                      <a14:colorTemperature colorTemp="6941"/>
                    </a14:imgEffect>
                    <a14:imgEffect>
                      <a14:saturation sat="0"/>
                    </a14:imgEffect>
                  </a14:imgLayer>
                </a14:imgProps>
              </a:ext>
              <a:ext uri="{28A0092B-C50C-407E-A947-70E740481C1C}">
                <a14:useLocalDpi xmlns:a14="http://schemas.microsoft.com/office/drawing/2010/main" val="0"/>
              </a:ext>
            </a:extLst>
          </a:blip>
          <a:stretch>
            <a:fillRect/>
          </a:stretch>
        </p:blipFill>
        <p:spPr>
          <a:xfrm rot="9618270">
            <a:off x="4535684" y="4367659"/>
            <a:ext cx="1122827" cy="1342115"/>
          </a:xfrm>
          <a:prstGeom prst="flowChartExtract">
            <a:avLst/>
          </a:prstGeom>
        </p:spPr>
      </p:pic>
      <p:grpSp>
        <p:nvGrpSpPr>
          <p:cNvPr id="13" name="Group 12"/>
          <p:cNvGrpSpPr/>
          <p:nvPr/>
        </p:nvGrpSpPr>
        <p:grpSpPr>
          <a:xfrm>
            <a:off x="5663609" y="-363913"/>
            <a:ext cx="6528391" cy="3000065"/>
            <a:chOff x="-148856" y="-345385"/>
            <a:chExt cx="6528391" cy="3000065"/>
          </a:xfrm>
        </p:grpSpPr>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32414" l="0" r="98936">
                          <a14:foregroundMark x1="41135" y1="5172" x2="41135" y2="5172"/>
                          <a14:foregroundMark x1="34397" y1="8391" x2="49468" y2="1149"/>
                          <a14:foregroundMark x1="49468" y1="1379" x2="65957" y2="8276"/>
                          <a14:foregroundMark x1="50887" y1="1149" x2="65957" y2="8736"/>
                        </a14:backgroundRemoval>
                      </a14:imgEffect>
                    </a14:imgLayer>
                  </a14:imgProps>
                </a:ext>
                <a:ext uri="{28A0092B-C50C-407E-A947-70E740481C1C}">
                  <a14:useLocalDpi xmlns:a14="http://schemas.microsoft.com/office/drawing/2010/main" val="0"/>
                </a:ext>
              </a:extLst>
            </a:blip>
            <a:srcRect r="937" b="67794"/>
            <a:stretch/>
          </p:blipFill>
          <p:spPr>
            <a:xfrm>
              <a:off x="-148856" y="-345385"/>
              <a:ext cx="6528391" cy="3000065"/>
            </a:xfrm>
            <a:prstGeom prst="rect">
              <a:avLst/>
            </a:prstGeom>
          </p:spPr>
        </p:pic>
        <p:sp>
          <p:nvSpPr>
            <p:cNvPr id="15" name="TextBox 14"/>
            <p:cNvSpPr txBox="1"/>
            <p:nvPr/>
          </p:nvSpPr>
          <p:spPr>
            <a:xfrm>
              <a:off x="620312" y="499248"/>
              <a:ext cx="5092504" cy="2062103"/>
            </a:xfrm>
            <a:prstGeom prst="rect">
              <a:avLst/>
            </a:prstGeom>
            <a:noFill/>
          </p:spPr>
          <p:txBody>
            <a:bodyPr wrap="square" rtlCol="0">
              <a:spAutoFit/>
            </a:bodyPr>
            <a:lstStyle/>
            <a:p>
              <a:pPr algn="just"/>
              <a:r>
                <a:rPr lang="en-US" sz="3200" b="1" dirty="0">
                  <a:solidFill>
                    <a:srgbClr val="0000CC"/>
                  </a:solidFill>
                  <a:latin typeface="UTM Avo" pitchFamily="18" charset="0"/>
                  <a:ea typeface="Arial-Rounded" panose="020B0500000000000000" pitchFamily="34" charset="0"/>
                  <a:cs typeface="Arial-Rounded" panose="020B0500000000000000" pitchFamily="34" charset="0"/>
                </a:rPr>
                <a:t>2.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Sau</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khi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nghe</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hươu</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và</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dê</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nói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voi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em</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đã</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làm</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gì</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cho</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mình</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xinh</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hơn</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p>
          </p:txBody>
        </p:sp>
      </p:grpSp>
      <p:pic>
        <p:nvPicPr>
          <p:cNvPr id="16" name="Picture 15"/>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backgroundMark x1="17200" y1="43909" x2="75600" y2="41624"/>
                      </a14:backgroundRemoval>
                    </a14:imgEffect>
                  </a14:imgLayer>
                </a14:imgProps>
              </a:ext>
              <a:ext uri="{28A0092B-C50C-407E-A947-70E740481C1C}">
                <a14:useLocalDpi xmlns:a14="http://schemas.microsoft.com/office/drawing/2010/main" val="0"/>
              </a:ext>
            </a:extLst>
          </a:blip>
          <a:srcRect t="44921" r="8314" b="10351"/>
          <a:stretch/>
        </p:blipFill>
        <p:spPr>
          <a:xfrm>
            <a:off x="5097097" y="2883292"/>
            <a:ext cx="6730359" cy="3587891"/>
          </a:xfrm>
          <a:prstGeom prst="rect">
            <a:avLst/>
          </a:prstGeom>
        </p:spPr>
      </p:pic>
      <p:sp>
        <p:nvSpPr>
          <p:cNvPr id="17" name="TextBox 16"/>
          <p:cNvSpPr txBox="1"/>
          <p:nvPr/>
        </p:nvSpPr>
        <p:spPr>
          <a:xfrm>
            <a:off x="6257982" y="3229288"/>
            <a:ext cx="5092504" cy="1384995"/>
          </a:xfrm>
          <a:prstGeom prst="rect">
            <a:avLst/>
          </a:prstGeom>
          <a:noFill/>
        </p:spPr>
        <p:txBody>
          <a:bodyPr wrap="square" rtlCol="0">
            <a:spAutoFit/>
          </a:bodyPr>
          <a:lstStyle/>
          <a:p>
            <a:pPr algn="just"/>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Nghe</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hươu</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nói</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voi</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em</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nhặt</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cành</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cây</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khô</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gài</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lên</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C00000"/>
                </a:solidFill>
                <a:latin typeface="UTM Avo" pitchFamily="18" charset="0"/>
                <a:ea typeface="Arial-Rounded" panose="020B0500000000000000" pitchFamily="34" charset="0"/>
                <a:cs typeface="Arial-Rounded" panose="020B0500000000000000" pitchFamily="34" charset="0"/>
              </a:rPr>
              <a:t>đầu</a:t>
            </a:r>
            <a:r>
              <a:rPr lang="en-US" sz="2800" b="1" dirty="0">
                <a:solidFill>
                  <a:srgbClr val="C00000"/>
                </a:solidFill>
                <a:latin typeface="UTM Avo" pitchFamily="18" charset="0"/>
                <a:ea typeface="Arial-Rounded" panose="020B0500000000000000" pitchFamily="34" charset="0"/>
                <a:cs typeface="Arial-Rounded" panose="020B0500000000000000" pitchFamily="34" charset="0"/>
              </a:rPr>
              <a:t>.</a:t>
            </a:r>
          </a:p>
        </p:txBody>
      </p:sp>
      <p:sp>
        <p:nvSpPr>
          <p:cNvPr id="18" name="TextBox 17"/>
          <p:cNvSpPr txBox="1"/>
          <p:nvPr/>
        </p:nvSpPr>
        <p:spPr>
          <a:xfrm>
            <a:off x="6234218" y="4602701"/>
            <a:ext cx="5092504" cy="1384995"/>
          </a:xfrm>
          <a:prstGeom prst="rect">
            <a:avLst/>
          </a:prstGeom>
          <a:noFill/>
        </p:spPr>
        <p:txBody>
          <a:bodyPr wrap="square" rtlCol="0">
            <a:spAutoFit/>
          </a:bodyPr>
          <a:lstStyle/>
          <a:p>
            <a:pPr algn="just"/>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Nghe</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dê</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nói</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voi</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em</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nhặt</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một</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đám</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cỏ</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khô</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ven</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đường</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và</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gắn</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vào</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 </a:t>
            </a:r>
            <a:r>
              <a:rPr lang="en-US" sz="2800" b="1" dirty="0" err="1">
                <a:solidFill>
                  <a:srgbClr val="00B050"/>
                </a:solidFill>
                <a:latin typeface="UTM Avo" pitchFamily="18" charset="0"/>
                <a:ea typeface="Arial-Rounded" panose="020B0500000000000000" pitchFamily="34" charset="0"/>
                <a:cs typeface="Arial-Rounded" panose="020B0500000000000000" pitchFamily="34" charset="0"/>
              </a:rPr>
              <a:t>cằm</a:t>
            </a:r>
            <a:r>
              <a:rPr lang="en-US" sz="2800" b="1" dirty="0">
                <a:solidFill>
                  <a:srgbClr val="00B050"/>
                </a:solidFill>
                <a:latin typeface="UTM Avo" pitchFamily="18"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06071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3000" fill="hold" nodeType="click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repeatCount="200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repeatCount="200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up)">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724" y1="46394" x2="41724" y2="46394"/>
                        <a14:foregroundMark x1="41034" y1="47356" x2="44138" y2="48558"/>
                      </a14:backgroundRemoval>
                    </a14:imgEffect>
                  </a14:imgLayer>
                </a14:imgProps>
              </a:ext>
              <a:ext uri="{28A0092B-C50C-407E-A947-70E740481C1C}">
                <a14:useLocalDpi xmlns:a14="http://schemas.microsoft.com/office/drawing/2010/main" val="0"/>
              </a:ext>
            </a:extLst>
          </a:blip>
          <a:stretch>
            <a:fillRect/>
          </a:stretch>
        </p:blipFill>
        <p:spPr>
          <a:xfrm flipH="1">
            <a:off x="2115112" y="1005091"/>
            <a:ext cx="4103121" cy="6033423"/>
          </a:xfrm>
          <a:prstGeom prst="rect">
            <a:avLst/>
          </a:prstGeom>
        </p:spPr>
      </p:pic>
      <p:pic>
        <p:nvPicPr>
          <p:cNvPr id="6" name="Picture 5"/>
          <p:cNvPicPr>
            <a:picLocks noChangeAspect="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ackgroundRemoval t="41012" b="95340" l="5060" r="47004"/>
                    </a14:imgEffect>
                  </a14:imgLayer>
                </a14:imgProps>
              </a:ext>
              <a:ext uri="{28A0092B-C50C-407E-A947-70E740481C1C}">
                <a14:useLocalDpi xmlns:a14="http://schemas.microsoft.com/office/drawing/2010/main" val="0"/>
              </a:ext>
            </a:extLst>
          </a:blip>
          <a:srcRect l="6893" t="42553" r="49596" b="11162"/>
          <a:stretch/>
        </p:blipFill>
        <p:spPr>
          <a:xfrm>
            <a:off x="3176627" y="2414361"/>
            <a:ext cx="1395906" cy="1044848"/>
          </a:xfrm>
          <a:prstGeom prst="rect">
            <a:avLst/>
          </a:prstGeom>
        </p:spPr>
      </p:pic>
      <p:pic>
        <p:nvPicPr>
          <p:cNvPr id="7" name="Picture 6"/>
          <p:cNvPicPr>
            <a:picLocks noChangeAspect="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ackgroundRemoval t="41012" b="95340" l="5060" r="47004"/>
                    </a14:imgEffect>
                  </a14:imgLayer>
                </a14:imgProps>
              </a:ext>
              <a:ext uri="{28A0092B-C50C-407E-A947-70E740481C1C}">
                <a14:useLocalDpi xmlns:a14="http://schemas.microsoft.com/office/drawing/2010/main" val="0"/>
              </a:ext>
            </a:extLst>
          </a:blip>
          <a:srcRect l="6893" t="42553" r="49596" b="11162"/>
          <a:stretch/>
        </p:blipFill>
        <p:spPr>
          <a:xfrm rot="19160451" flipH="1">
            <a:off x="3866171" y="2179528"/>
            <a:ext cx="1412725" cy="1057437"/>
          </a:xfrm>
          <a:prstGeom prst="rect">
            <a:avLst/>
          </a:prstGeom>
        </p:spPr>
      </p:pic>
      <p:pic>
        <p:nvPicPr>
          <p:cNvPr id="8" name="Picture 7"/>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ackgroundRemoval t="20000" b="90000" l="20000" r="72353"/>
                    </a14:imgEffect>
                    <a14:imgEffect>
                      <a14:colorTemperature colorTemp="6941"/>
                    </a14:imgEffect>
                    <a14:imgEffect>
                      <a14:saturation sat="0"/>
                    </a14:imgEffect>
                  </a14:imgLayer>
                </a14:imgProps>
              </a:ext>
              <a:ext uri="{28A0092B-C50C-407E-A947-70E740481C1C}">
                <a14:useLocalDpi xmlns:a14="http://schemas.microsoft.com/office/drawing/2010/main" val="0"/>
              </a:ext>
            </a:extLst>
          </a:blip>
          <a:stretch>
            <a:fillRect/>
          </a:stretch>
        </p:blipFill>
        <p:spPr>
          <a:xfrm rot="9618270">
            <a:off x="4624652" y="4593374"/>
            <a:ext cx="1122827" cy="1342115"/>
          </a:xfrm>
          <a:prstGeom prst="flowChartExtract">
            <a:avLst/>
          </a:prstGeom>
        </p:spPr>
      </p:pic>
      <p:grpSp>
        <p:nvGrpSpPr>
          <p:cNvPr id="13" name="Group 12"/>
          <p:cNvGrpSpPr/>
          <p:nvPr/>
        </p:nvGrpSpPr>
        <p:grpSpPr>
          <a:xfrm>
            <a:off x="-231899" y="-25071"/>
            <a:ext cx="6528391" cy="2254102"/>
            <a:chOff x="-148856" y="-98244"/>
            <a:chExt cx="6528391" cy="2254102"/>
          </a:xfrm>
        </p:grpSpPr>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32414" l="0" r="98936">
                          <a14:foregroundMark x1="41135" y1="5172" x2="41135" y2="5172"/>
                          <a14:foregroundMark x1="34397" y1="8391" x2="49468" y2="1149"/>
                          <a14:foregroundMark x1="49468" y1="1379" x2="65957" y2="8276"/>
                          <a14:foregroundMark x1="50887" y1="1149" x2="65957" y2="8736"/>
                        </a14:backgroundRemoval>
                      </a14:imgEffect>
                    </a14:imgLayer>
                  </a14:imgProps>
                </a:ext>
                <a:ext uri="{28A0092B-C50C-407E-A947-70E740481C1C}">
                  <a14:useLocalDpi xmlns:a14="http://schemas.microsoft.com/office/drawing/2010/main" val="0"/>
                </a:ext>
              </a:extLst>
            </a:blip>
            <a:srcRect r="937" b="67794"/>
            <a:stretch/>
          </p:blipFill>
          <p:spPr>
            <a:xfrm>
              <a:off x="-148856" y="-98244"/>
              <a:ext cx="6528391" cy="2254102"/>
            </a:xfrm>
            <a:prstGeom prst="rect">
              <a:avLst/>
            </a:prstGeom>
          </p:spPr>
        </p:pic>
        <p:sp>
          <p:nvSpPr>
            <p:cNvPr id="15" name="TextBox 14"/>
            <p:cNvSpPr txBox="1"/>
            <p:nvPr/>
          </p:nvSpPr>
          <p:spPr>
            <a:xfrm>
              <a:off x="620312" y="499248"/>
              <a:ext cx="5092504" cy="1569660"/>
            </a:xfrm>
            <a:prstGeom prst="rect">
              <a:avLst/>
            </a:prstGeom>
            <a:noFill/>
          </p:spPr>
          <p:txBody>
            <a:bodyPr wrap="square" rtlCol="0">
              <a:spAutoFit/>
            </a:bodyPr>
            <a:lstStyle/>
            <a:p>
              <a:pPr algn="just"/>
              <a:r>
                <a:rPr lang="en-US" sz="3200" b="1" dirty="0">
                  <a:solidFill>
                    <a:srgbClr val="0000CC"/>
                  </a:solidFill>
                  <a:latin typeface="UTM Avo" pitchFamily="18" charset="0"/>
                  <a:ea typeface="Arial-Rounded" panose="020B0500000000000000" pitchFamily="34" charset="0"/>
                  <a:cs typeface="Arial-Rounded" panose="020B0500000000000000" pitchFamily="34" charset="0"/>
                </a:rPr>
                <a:t>3.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Trước</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sự</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thay</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đổi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của</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voi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em</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voi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anh</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đã</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nói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gì</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p>
          </p:txBody>
        </p:sp>
      </p:grpSp>
      <p:pic>
        <p:nvPicPr>
          <p:cNvPr id="19" name="Picture 18"/>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555788" y="1101980"/>
            <a:ext cx="5511760" cy="5659131"/>
          </a:xfrm>
          <a:prstGeom prst="rect">
            <a:avLst/>
          </a:prstGeom>
        </p:spPr>
      </p:pic>
      <p:sp>
        <p:nvSpPr>
          <p:cNvPr id="21" name="Oval Callout 20"/>
          <p:cNvSpPr/>
          <p:nvPr/>
        </p:nvSpPr>
        <p:spPr>
          <a:xfrm>
            <a:off x="7693558" y="0"/>
            <a:ext cx="4070074" cy="2414361"/>
          </a:xfrm>
          <a:prstGeom prst="wedgeEllipseCallout">
            <a:avLst>
              <a:gd name="adj1" fmla="val -37584"/>
              <a:gd name="adj2" fmla="val 5662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Trời</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ơi</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sao</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em</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lại</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thêm</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sừng</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và</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râu</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thế</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này</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Xấu</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2800" b="1" dirty="0" err="1">
                <a:solidFill>
                  <a:schemeClr val="tx1"/>
                </a:solidFill>
                <a:latin typeface="UTM Avo" pitchFamily="18" charset="0"/>
                <a:ea typeface="Arial-Rounded" panose="020B0500000000000000" pitchFamily="34" charset="0"/>
                <a:cs typeface="Arial-Rounded" panose="020B0500000000000000" pitchFamily="34" charset="0"/>
              </a:rPr>
              <a:t>lắm</a:t>
            </a:r>
            <a:r>
              <a:rPr lang="en-US" sz="2800" b="1" dirty="0">
                <a:solidFill>
                  <a:schemeClr val="tx1"/>
                </a:solidFill>
                <a:latin typeface="UTM Avo" pitchFamily="18"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53156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724" y1="46394" x2="41724" y2="46394"/>
                        <a14:foregroundMark x1="41034" y1="47356" x2="44138" y2="48558"/>
                      </a14:backgroundRemoval>
                    </a14:imgEffect>
                  </a14:imgLayer>
                </a14:imgProps>
              </a:ext>
              <a:ext uri="{28A0092B-C50C-407E-A947-70E740481C1C}">
                <a14:useLocalDpi xmlns:a14="http://schemas.microsoft.com/office/drawing/2010/main" val="0"/>
              </a:ext>
            </a:extLst>
          </a:blip>
          <a:stretch>
            <a:fillRect/>
          </a:stretch>
        </p:blipFill>
        <p:spPr>
          <a:xfrm flipH="1">
            <a:off x="1822185" y="499057"/>
            <a:ext cx="4103121" cy="6033423"/>
          </a:xfrm>
          <a:prstGeom prst="rect">
            <a:avLst/>
          </a:prstGeom>
        </p:spPr>
      </p:pic>
      <p:pic>
        <p:nvPicPr>
          <p:cNvPr id="6" name="Picture 5"/>
          <p:cNvPicPr>
            <a:picLocks noChangeAspect="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ackgroundRemoval t="41012" b="95340" l="5060" r="47004"/>
                    </a14:imgEffect>
                  </a14:imgLayer>
                </a14:imgProps>
              </a:ext>
              <a:ext uri="{28A0092B-C50C-407E-A947-70E740481C1C}">
                <a14:useLocalDpi xmlns:a14="http://schemas.microsoft.com/office/drawing/2010/main" val="0"/>
              </a:ext>
            </a:extLst>
          </a:blip>
          <a:srcRect l="6893" t="42553" r="49596" b="11162"/>
          <a:stretch/>
        </p:blipFill>
        <p:spPr>
          <a:xfrm>
            <a:off x="2883700" y="1908327"/>
            <a:ext cx="1395906" cy="1044848"/>
          </a:xfrm>
          <a:prstGeom prst="rect">
            <a:avLst/>
          </a:prstGeom>
        </p:spPr>
      </p:pic>
      <p:pic>
        <p:nvPicPr>
          <p:cNvPr id="7" name="Picture 6"/>
          <p:cNvPicPr>
            <a:picLocks noChangeAspect="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ackgroundRemoval t="41012" b="95340" l="5060" r="47004"/>
                    </a14:imgEffect>
                  </a14:imgLayer>
                </a14:imgProps>
              </a:ext>
              <a:ext uri="{28A0092B-C50C-407E-A947-70E740481C1C}">
                <a14:useLocalDpi xmlns:a14="http://schemas.microsoft.com/office/drawing/2010/main" val="0"/>
              </a:ext>
            </a:extLst>
          </a:blip>
          <a:srcRect l="6893" t="42553" r="49596" b="11162"/>
          <a:stretch/>
        </p:blipFill>
        <p:spPr>
          <a:xfrm rot="19160451" flipH="1">
            <a:off x="3573244" y="1673494"/>
            <a:ext cx="1412725" cy="1057437"/>
          </a:xfrm>
          <a:prstGeom prst="rect">
            <a:avLst/>
          </a:prstGeom>
        </p:spPr>
      </p:pic>
      <p:pic>
        <p:nvPicPr>
          <p:cNvPr id="8" name="Picture 7"/>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ackgroundRemoval t="20000" b="90000" l="20000" r="72353"/>
                    </a14:imgEffect>
                    <a14:imgEffect>
                      <a14:colorTemperature colorTemp="6941"/>
                    </a14:imgEffect>
                    <a14:imgEffect>
                      <a14:saturation sat="0"/>
                    </a14:imgEffect>
                  </a14:imgLayer>
                </a14:imgProps>
              </a:ext>
              <a:ext uri="{28A0092B-C50C-407E-A947-70E740481C1C}">
                <a14:useLocalDpi xmlns:a14="http://schemas.microsoft.com/office/drawing/2010/main" val="0"/>
              </a:ext>
            </a:extLst>
          </a:blip>
          <a:stretch>
            <a:fillRect/>
          </a:stretch>
        </p:blipFill>
        <p:spPr>
          <a:xfrm rot="9618270">
            <a:off x="4331725" y="4087340"/>
            <a:ext cx="1122827" cy="1342115"/>
          </a:xfrm>
          <a:prstGeom prst="flowChartExtract">
            <a:avLst/>
          </a:prstGeom>
        </p:spPr>
      </p:pic>
      <p:grpSp>
        <p:nvGrpSpPr>
          <p:cNvPr id="9" name="Group 8"/>
          <p:cNvGrpSpPr/>
          <p:nvPr/>
        </p:nvGrpSpPr>
        <p:grpSpPr>
          <a:xfrm>
            <a:off x="5743233" y="-98435"/>
            <a:ext cx="6528391" cy="2254102"/>
            <a:chOff x="-148856" y="-98244"/>
            <a:chExt cx="6528391" cy="2254102"/>
          </a:xfrm>
        </p:grpSpPr>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32414" l="0" r="98936">
                          <a14:foregroundMark x1="41135" y1="5172" x2="41135" y2="5172"/>
                          <a14:foregroundMark x1="34397" y1="8391" x2="49468" y2="1149"/>
                          <a14:foregroundMark x1="49468" y1="1379" x2="65957" y2="8276"/>
                          <a14:foregroundMark x1="50887" y1="1149" x2="65957" y2="8736"/>
                        </a14:backgroundRemoval>
                      </a14:imgEffect>
                    </a14:imgLayer>
                  </a14:imgProps>
                </a:ext>
                <a:ext uri="{28A0092B-C50C-407E-A947-70E740481C1C}">
                  <a14:useLocalDpi xmlns:a14="http://schemas.microsoft.com/office/drawing/2010/main" val="0"/>
                </a:ext>
              </a:extLst>
            </a:blip>
            <a:srcRect r="937" b="67794"/>
            <a:stretch/>
          </p:blipFill>
          <p:spPr>
            <a:xfrm>
              <a:off x="-148856" y="-98244"/>
              <a:ext cx="6528391" cy="2254102"/>
            </a:xfrm>
            <a:prstGeom prst="rect">
              <a:avLst/>
            </a:prstGeom>
          </p:spPr>
        </p:pic>
        <p:sp>
          <p:nvSpPr>
            <p:cNvPr id="11" name="TextBox 10"/>
            <p:cNvSpPr txBox="1"/>
            <p:nvPr/>
          </p:nvSpPr>
          <p:spPr>
            <a:xfrm>
              <a:off x="620312" y="499248"/>
              <a:ext cx="5092504" cy="1569660"/>
            </a:xfrm>
            <a:prstGeom prst="rect">
              <a:avLst/>
            </a:prstGeom>
            <a:noFill/>
          </p:spPr>
          <p:txBody>
            <a:bodyPr wrap="square" rtlCol="0">
              <a:spAutoFit/>
            </a:bodyPr>
            <a:lstStyle/>
            <a:p>
              <a:pPr algn="just"/>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Sau</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khi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nghe</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voi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anh</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nói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voi</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em</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nhận</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ra</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điều</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3200" b="1" dirty="0" err="1">
                  <a:solidFill>
                    <a:srgbClr val="0000CC"/>
                  </a:solidFill>
                  <a:latin typeface="UTM Avo" pitchFamily="18" charset="0"/>
                  <a:ea typeface="Arial-Rounded" panose="020B0500000000000000" pitchFamily="34" charset="0"/>
                  <a:cs typeface="Arial-Rounded" panose="020B0500000000000000" pitchFamily="34" charset="0"/>
                </a:rPr>
                <a:t>gì</a:t>
              </a:r>
              <a:r>
                <a:rPr lang="en-US" sz="3200" b="1" dirty="0">
                  <a:solidFill>
                    <a:srgbClr val="0000CC"/>
                  </a:solidFill>
                  <a:latin typeface="UTM Avo" pitchFamily="18" charset="0"/>
                  <a:ea typeface="Arial-Rounded" panose="020B0500000000000000" pitchFamily="34" charset="0"/>
                  <a:cs typeface="Arial-Rounded" panose="020B0500000000000000" pitchFamily="34" charset="0"/>
                </a:rPr>
                <a:t>?</a:t>
              </a:r>
            </a:p>
          </p:txBody>
        </p:sp>
      </p:grpSp>
      <p:grpSp>
        <p:nvGrpSpPr>
          <p:cNvPr id="12" name="Group 11"/>
          <p:cNvGrpSpPr/>
          <p:nvPr/>
        </p:nvGrpSpPr>
        <p:grpSpPr>
          <a:xfrm>
            <a:off x="5397683" y="2804196"/>
            <a:ext cx="5723398" cy="2583350"/>
            <a:chOff x="6429710" y="244128"/>
            <a:chExt cx="5154987" cy="2583350"/>
          </a:xfrm>
        </p:grpSpPr>
        <p:sp>
          <p:nvSpPr>
            <p:cNvPr id="13" name="Oval Callout 12"/>
            <p:cNvSpPr/>
            <p:nvPr/>
          </p:nvSpPr>
          <p:spPr>
            <a:xfrm>
              <a:off x="6429710" y="244128"/>
              <a:ext cx="5154987" cy="2583350"/>
            </a:xfrm>
            <a:prstGeom prst="wedgeEllipseCallout">
              <a:avLst>
                <a:gd name="adj1" fmla="val -22012"/>
                <a:gd name="adj2" fmla="val 42759"/>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dirty="0" err="1">
                  <a:solidFill>
                    <a:schemeClr val="tx1"/>
                  </a:solidFill>
                  <a:latin typeface="UTM Avo" pitchFamily="18" charset="0"/>
                  <a:ea typeface="Arial-Rounded" panose="020B0500000000000000" pitchFamily="34" charset="0"/>
                  <a:cs typeface="Arial-Rounded" panose="020B0500000000000000" pitchFamily="34" charset="0"/>
                </a:rPr>
                <a:t>Voi</a:t>
              </a:r>
              <a:r>
                <a:rPr lang="en-US" sz="32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dirty="0" err="1">
                  <a:solidFill>
                    <a:schemeClr val="tx1"/>
                  </a:solidFill>
                  <a:latin typeface="UTM Avo" pitchFamily="18" charset="0"/>
                  <a:ea typeface="Arial-Rounded" panose="020B0500000000000000" pitchFamily="34" charset="0"/>
                  <a:cs typeface="Arial-Rounded" panose="020B0500000000000000" pitchFamily="34" charset="0"/>
                </a:rPr>
                <a:t>em</a:t>
              </a:r>
              <a:r>
                <a:rPr lang="en-US" sz="32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dirty="0" err="1">
                  <a:solidFill>
                    <a:schemeClr val="tx1"/>
                  </a:solidFill>
                  <a:latin typeface="UTM Avo" pitchFamily="18" charset="0"/>
                  <a:ea typeface="Arial-Rounded" panose="020B0500000000000000" pitchFamily="34" charset="0"/>
                  <a:cs typeface="Arial-Rounded" panose="020B0500000000000000" pitchFamily="34" charset="0"/>
                </a:rPr>
                <a:t>hiểu</a:t>
              </a:r>
              <a:r>
                <a:rPr lang="en-US" sz="32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dirty="0" err="1">
                  <a:solidFill>
                    <a:schemeClr val="tx1"/>
                  </a:solidFill>
                  <a:latin typeface="UTM Avo" pitchFamily="18" charset="0"/>
                  <a:ea typeface="Arial-Rounded" panose="020B0500000000000000" pitchFamily="34" charset="0"/>
                  <a:cs typeface="Arial-Rounded" panose="020B0500000000000000" pitchFamily="34" charset="0"/>
                </a:rPr>
                <a:t>rằng</a:t>
              </a:r>
              <a:r>
                <a:rPr lang="en-US" sz="3200" b="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i="1" dirty="0" err="1">
                  <a:solidFill>
                    <a:schemeClr val="tx1"/>
                  </a:solidFill>
                  <a:latin typeface="UTM Avo" pitchFamily="18" charset="0"/>
                  <a:ea typeface="Arial-Rounded" panose="020B0500000000000000" pitchFamily="34" charset="0"/>
                  <a:cs typeface="Arial-Rounded" panose="020B0500000000000000" pitchFamily="34" charset="0"/>
                </a:rPr>
                <a:t>Mình</a:t>
              </a:r>
              <a:r>
                <a:rPr lang="en-US" sz="3200" b="1" i="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i="1" dirty="0" err="1">
                  <a:solidFill>
                    <a:schemeClr val="tx1"/>
                  </a:solidFill>
                  <a:latin typeface="UTM Avo" pitchFamily="18" charset="0"/>
                  <a:ea typeface="Arial-Rounded" panose="020B0500000000000000" pitchFamily="34" charset="0"/>
                  <a:cs typeface="Arial-Rounded" panose="020B0500000000000000" pitchFamily="34" charset="0"/>
                </a:rPr>
                <a:t>chỉ</a:t>
              </a:r>
              <a:r>
                <a:rPr lang="en-US" sz="3200" b="1" i="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i="1" dirty="0" err="1">
                  <a:solidFill>
                    <a:schemeClr val="tx1"/>
                  </a:solidFill>
                  <a:latin typeface="UTM Avo" pitchFamily="18" charset="0"/>
                  <a:ea typeface="Arial-Rounded" panose="020B0500000000000000" pitchFamily="34" charset="0"/>
                  <a:cs typeface="Arial-Rounded" panose="020B0500000000000000" pitchFamily="34" charset="0"/>
                </a:rPr>
                <a:t>xinh</a:t>
              </a:r>
              <a:r>
                <a:rPr lang="en-US" sz="3200" b="1" i="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i="1" dirty="0" err="1">
                  <a:solidFill>
                    <a:schemeClr val="tx1"/>
                  </a:solidFill>
                  <a:latin typeface="UTM Avo" pitchFamily="18" charset="0"/>
                  <a:ea typeface="Arial-Rounded" panose="020B0500000000000000" pitchFamily="34" charset="0"/>
                  <a:cs typeface="Arial-Rounded" panose="020B0500000000000000" pitchFamily="34" charset="0"/>
                </a:rPr>
                <a:t>đẹp</a:t>
              </a:r>
              <a:r>
                <a:rPr lang="en-US" sz="3200" b="1" i="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i="1" dirty="0" err="1">
                  <a:solidFill>
                    <a:schemeClr val="tx1"/>
                  </a:solidFill>
                  <a:latin typeface="UTM Avo" pitchFamily="18" charset="0"/>
                  <a:ea typeface="Arial-Rounded" panose="020B0500000000000000" pitchFamily="34" charset="0"/>
                  <a:cs typeface="Arial-Rounded" panose="020B0500000000000000" pitchFamily="34" charset="0"/>
                </a:rPr>
                <a:t>khi</a:t>
              </a:r>
              <a:r>
                <a:rPr lang="en-US" sz="3200" b="1" i="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i="1" dirty="0" err="1">
                  <a:solidFill>
                    <a:schemeClr val="tx1"/>
                  </a:solidFill>
                  <a:latin typeface="UTM Avo" pitchFamily="18" charset="0"/>
                  <a:ea typeface="Arial-Rounded" panose="020B0500000000000000" pitchFamily="34" charset="0"/>
                  <a:cs typeface="Arial-Rounded" panose="020B0500000000000000" pitchFamily="34" charset="0"/>
                </a:rPr>
                <a:t>mình</a:t>
              </a:r>
              <a:r>
                <a:rPr lang="en-US" sz="3200" b="1" i="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i="1" dirty="0" err="1">
                  <a:solidFill>
                    <a:schemeClr val="tx1"/>
                  </a:solidFill>
                  <a:latin typeface="UTM Avo" pitchFamily="18" charset="0"/>
                  <a:ea typeface="Arial-Rounded" panose="020B0500000000000000" pitchFamily="34" charset="0"/>
                  <a:cs typeface="Arial-Rounded" panose="020B0500000000000000" pitchFamily="34" charset="0"/>
                </a:rPr>
                <a:t>là</a:t>
              </a:r>
              <a:r>
                <a:rPr lang="en-US" sz="3200" b="1" i="1" dirty="0">
                  <a:solidFill>
                    <a:schemeClr val="tx1"/>
                  </a:solidFill>
                  <a:latin typeface="UTM Avo" pitchFamily="18" charset="0"/>
                  <a:ea typeface="Arial-Rounded" panose="020B0500000000000000" pitchFamily="34" charset="0"/>
                  <a:cs typeface="Arial-Rounded" panose="020B0500000000000000" pitchFamily="34" charset="0"/>
                </a:rPr>
                <a:t> </a:t>
              </a:r>
              <a:r>
                <a:rPr lang="en-US" sz="3200" b="1" i="1" dirty="0" err="1">
                  <a:solidFill>
                    <a:schemeClr val="tx1"/>
                  </a:solidFill>
                  <a:latin typeface="UTM Avo" pitchFamily="18" charset="0"/>
                  <a:ea typeface="Arial-Rounded" panose="020B0500000000000000" pitchFamily="34" charset="0"/>
                  <a:cs typeface="Arial-Rounded" panose="020B0500000000000000" pitchFamily="34" charset="0"/>
                </a:rPr>
                <a:t>voi</a:t>
              </a:r>
              <a:r>
                <a:rPr lang="en-US" sz="3200" b="1" i="1" dirty="0">
                  <a:solidFill>
                    <a:schemeClr val="tx1"/>
                  </a:solidFill>
                  <a:latin typeface="UTM Avo" pitchFamily="18" charset="0"/>
                  <a:ea typeface="Arial-Rounded" panose="020B0500000000000000" pitchFamily="34" charset="0"/>
                  <a:cs typeface="Arial-Rounded" panose="020B0500000000000000" pitchFamily="34" charset="0"/>
                </a:rPr>
                <a:t>.</a:t>
              </a:r>
            </a:p>
          </p:txBody>
        </p:sp>
        <p:sp>
          <p:nvSpPr>
            <p:cNvPr id="14" name="Rectangle 13"/>
            <p:cNvSpPr/>
            <p:nvPr/>
          </p:nvSpPr>
          <p:spPr>
            <a:xfrm>
              <a:off x="8442050" y="499248"/>
              <a:ext cx="184731" cy="650499"/>
            </a:xfrm>
            <a:prstGeom prst="rect">
              <a:avLst/>
            </a:prstGeom>
          </p:spPr>
          <p:txBody>
            <a:bodyPr wrap="none">
              <a:spAutoFit/>
            </a:bodyPr>
            <a:lstStyle/>
            <a:p>
              <a:pPr algn="just">
                <a:lnSpc>
                  <a:spcPct val="150000"/>
                </a:lnSpc>
              </a:pPr>
              <a:endParaRPr lang="en-US" sz="2800" b="1" dirty="0">
                <a:solidFill>
                  <a:srgbClr val="0070C0"/>
                </a:solidFill>
                <a:latin typeface="UTM Avo" pitchFamily="18"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521871" y="4303947"/>
            <a:ext cx="12932946" cy="3427909"/>
            <a:chOff x="-521871" y="4303947"/>
            <a:chExt cx="11318707" cy="3427909"/>
          </a:xfrm>
        </p:grpSpPr>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1871" y="4303947"/>
              <a:ext cx="11318707" cy="3427909"/>
            </a:xfrm>
            <a:prstGeom prst="rect">
              <a:avLst/>
            </a:prstGeom>
          </p:spPr>
        </p:pic>
        <p:sp>
          <p:nvSpPr>
            <p:cNvPr id="16" name="TextBox 15"/>
            <p:cNvSpPr txBox="1"/>
            <p:nvPr/>
          </p:nvSpPr>
          <p:spPr>
            <a:xfrm>
              <a:off x="1110661" y="5536108"/>
              <a:ext cx="9246649" cy="646331"/>
            </a:xfrm>
            <a:prstGeom prst="rect">
              <a:avLst/>
            </a:prstGeom>
            <a:noFill/>
          </p:spPr>
          <p:txBody>
            <a:bodyPr wrap="square" rtlCol="0">
              <a:spAutoFit/>
            </a:bodyPr>
            <a:lstStyle/>
            <a:p>
              <a:r>
                <a:rPr lang="en-US" sz="3600" b="1" dirty="0">
                  <a:solidFill>
                    <a:schemeClr val="bg1"/>
                  </a:solidFill>
                  <a:latin typeface="UTM Avo" pitchFamily="18" charset="0"/>
                  <a:ea typeface="Arial-Rounded" panose="020B0500000000000000" pitchFamily="34" charset="0"/>
                  <a:cs typeface="Arial-Rounded" panose="020B0500000000000000" pitchFamily="34" charset="0"/>
                </a:rPr>
                <a:t>4. Em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học</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được</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điều</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gì</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từ</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câu</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chuyện</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của</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voi</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 </a:t>
              </a:r>
              <a:r>
                <a:rPr lang="en-US" sz="3600" b="1" dirty="0" err="1">
                  <a:solidFill>
                    <a:schemeClr val="bg1"/>
                  </a:solidFill>
                  <a:latin typeface="UTM Avo" pitchFamily="18" charset="0"/>
                  <a:ea typeface="Arial-Rounded" panose="020B0500000000000000" pitchFamily="34" charset="0"/>
                  <a:cs typeface="Arial-Rounded" panose="020B0500000000000000" pitchFamily="34" charset="0"/>
                </a:rPr>
                <a:t>em</a:t>
              </a:r>
              <a:r>
                <a:rPr lang="en-US" sz="3600" b="1" dirty="0">
                  <a:solidFill>
                    <a:schemeClr val="bg1"/>
                  </a:solidFill>
                  <a:latin typeface="UTM Avo" pitchFamily="18"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27508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5" presetClass="exit" presetSubtype="10" fill="hold" nodeType="withEffect">
                                  <p:stCondLst>
                                    <p:cond delay="0"/>
                                  </p:stCondLst>
                                  <p:childTnLst>
                                    <p:animEffect transition="out" filter="checkerboard(across)">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5" presetClass="exit" presetSubtype="10" fill="hold" nodeType="withEffect">
                                  <p:stCondLst>
                                    <p:cond delay="0"/>
                                  </p:stCondLst>
                                  <p:childTnLst>
                                    <p:animEffect transition="out" filter="checkerboard(across)">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grpSp>
        <p:nvGrpSpPr>
          <p:cNvPr id="11" name="Group 10"/>
          <p:cNvGrpSpPr/>
          <p:nvPr/>
        </p:nvGrpSpPr>
        <p:grpSpPr>
          <a:xfrm>
            <a:off x="3239420" y="663338"/>
            <a:ext cx="5460143" cy="4339650"/>
            <a:chOff x="5550192" y="1279262"/>
            <a:chExt cx="5460143"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339650"/>
              <a:chOff x="3022404" y="1083236"/>
              <a:chExt cx="5102680" cy="4339650"/>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38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083236"/>
                <a:ext cx="5102679" cy="4339650"/>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3800">
                    <a:solidFill>
                      <a:srgbClr val="00CC00"/>
                    </a:solidFill>
                    <a:latin typeface="UTM Showcard" panose="02040603050506020204" pitchFamily="18" charset="0"/>
                    <a:ea typeface="字魂27号-布丁体" panose="00000505000000000000" pitchFamily="2" charset="-122"/>
                  </a:rPr>
                  <a:t>Khởi </a:t>
                </a:r>
              </a:p>
              <a:p>
                <a:pPr lvl="0" algn="ctr"/>
                <a:r>
                  <a:rPr lang="en-US" altLang="zh-CN" sz="13800">
                    <a:solidFill>
                      <a:srgbClr val="00CC00"/>
                    </a:solidFill>
                    <a:latin typeface="UTM Showcard" panose="02040603050506020204" pitchFamily="18" charset="0"/>
                    <a:ea typeface="字魂27号-布丁体" panose="00000505000000000000" pitchFamily="2" charset="-122"/>
                  </a:rPr>
                  <a:t>động</a:t>
                </a:r>
                <a:endParaRPr lang="zh-CN" altLang="en-US" sz="13800" dirty="0">
                  <a:solidFill>
                    <a:srgbClr val="00CC00"/>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351684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14812">
            <a:off x="526831" y="518200"/>
            <a:ext cx="1101764" cy="1101764"/>
          </a:xfrm>
          <a:prstGeom prst="rect">
            <a:avLst/>
          </a:prstGeom>
        </p:spPr>
      </p:pic>
      <p:sp>
        <p:nvSpPr>
          <p:cNvPr id="11" name="TextBox 10">
            <a:extLst>
              <a:ext uri="{FF2B5EF4-FFF2-40B4-BE49-F238E27FC236}">
                <a16:creationId xmlns:a16="http://schemas.microsoft.com/office/drawing/2014/main" id="{090CBE52-488B-43ED-B921-C6338D91C5E2}"/>
              </a:ext>
            </a:extLst>
          </p:cNvPr>
          <p:cNvSpPr txBox="1"/>
          <p:nvPr/>
        </p:nvSpPr>
        <p:spPr>
          <a:xfrm>
            <a:off x="3135826" y="655064"/>
            <a:ext cx="5160449" cy="1377666"/>
          </a:xfrm>
          <a:prstGeom prst="rect">
            <a:avLst/>
          </a:prstGeom>
          <a:noFill/>
        </p:spPr>
        <p:txBody>
          <a:bodyPr wrap="square" lIns="145143" tIns="72571" rIns="145143" bIns="72571" rtlCol="0">
            <a:spAutoFit/>
          </a:bodyPr>
          <a:lstStyle/>
          <a:p>
            <a:pPr algn="ctr"/>
            <a:r>
              <a:rPr lang="en-US" sz="8000">
                <a:solidFill>
                  <a:schemeClr val="accent2"/>
                </a:solidFill>
                <a:latin typeface="UTM Cookies" panose="02040603050506020204" pitchFamily="18" charset="0"/>
              </a:rPr>
              <a:t>Nội dung</a:t>
            </a:r>
            <a:endParaRPr lang="en-US" sz="8000" dirty="0">
              <a:solidFill>
                <a:schemeClr val="accent2"/>
              </a:solidFill>
              <a:latin typeface="HP001" panose="020B0603050302020204" pitchFamily="34" charset="0"/>
              <a:ea typeface="HP001" panose="020B0603050302020204" pitchFamily="34" charset="0"/>
            </a:endParaRPr>
          </a:p>
        </p:txBody>
      </p:sp>
      <p:pic>
        <p:nvPicPr>
          <p:cNvPr id="12" name="Picture 11">
            <a:extLst>
              <a:ext uri="{FF2B5EF4-FFF2-40B4-BE49-F238E27FC236}">
                <a16:creationId xmlns:a16="http://schemas.microsoft.com/office/drawing/2014/main" id="{8CAE83F4-3B83-455B-B387-17F61452F72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69817" y="3556670"/>
            <a:ext cx="11852366" cy="3120422"/>
          </a:xfrm>
          <a:prstGeom prst="rect">
            <a:avLst/>
          </a:prstGeom>
        </p:spPr>
      </p:pic>
      <p:grpSp>
        <p:nvGrpSpPr>
          <p:cNvPr id="13" name="Group 12">
            <a:extLst>
              <a:ext uri="{FF2B5EF4-FFF2-40B4-BE49-F238E27FC236}">
                <a16:creationId xmlns:a16="http://schemas.microsoft.com/office/drawing/2014/main" id="{0583EE1F-F03F-42AB-B9F1-2BAB7BA24AD8}"/>
              </a:ext>
            </a:extLst>
          </p:cNvPr>
          <p:cNvGrpSpPr/>
          <p:nvPr/>
        </p:nvGrpSpPr>
        <p:grpSpPr>
          <a:xfrm>
            <a:off x="1322151" y="1956470"/>
            <a:ext cx="9547698" cy="1600200"/>
            <a:chOff x="743710" y="1514475"/>
            <a:chExt cx="5370580" cy="1200150"/>
          </a:xfrm>
        </p:grpSpPr>
        <p:sp>
          <p:nvSpPr>
            <p:cNvPr id="14" name="Scroll: Horizontal 1">
              <a:extLst>
                <a:ext uri="{FF2B5EF4-FFF2-40B4-BE49-F238E27FC236}">
                  <a16:creationId xmlns:a16="http://schemas.microsoft.com/office/drawing/2014/main" id="{AB2400DD-A774-4B6F-B3B5-D57C07207EC6}"/>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6880FEA1-941C-4EEE-973E-FDBA642C24AF}"/>
                </a:ext>
              </a:extLst>
            </p:cNvPr>
            <p:cNvSpPr txBox="1"/>
            <p:nvPr/>
          </p:nvSpPr>
          <p:spPr>
            <a:xfrm>
              <a:off x="978307" y="1662760"/>
              <a:ext cx="5099148" cy="761747"/>
            </a:xfrm>
            <a:prstGeom prst="rect">
              <a:avLst/>
            </a:prstGeom>
            <a:noFill/>
          </p:spPr>
          <p:txBody>
            <a:bodyPr wrap="square" rtlCol="0">
              <a:spAutoFit/>
            </a:bodyPr>
            <a:lstStyle/>
            <a:p>
              <a:pPr>
                <a:lnSpc>
                  <a:spcPct val="15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tự</a:t>
              </a:r>
              <a:r>
                <a:rPr lang="en-US" sz="4000" b="1" dirty="0">
                  <a:solidFill>
                    <a:srgbClr val="0000CC"/>
                  </a:solidFill>
                  <a:latin typeface="Times New Roman" panose="02020603050405020304" pitchFamily="18" charset="0"/>
                  <a:cs typeface="Times New Roman" panose="02020603050405020304" pitchFamily="18" charset="0"/>
                </a:rPr>
                <a:t> tin </a:t>
              </a:r>
              <a:r>
                <a:rPr lang="en-US" sz="4000" b="1" dirty="0" err="1">
                  <a:solidFill>
                    <a:srgbClr val="0000CC"/>
                  </a:solidFill>
                  <a:latin typeface="Times New Roman" panose="02020603050405020304" pitchFamily="18" charset="0"/>
                  <a:cs typeface="Times New Roman" panose="02020603050405020304" pitchFamily="18" charset="0"/>
                </a:rPr>
                <a:t>vào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chính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bản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thân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mình</a:t>
              </a:r>
              <a:r>
                <a:rPr lang="en-US" sz="3200" b="1" dirty="0">
                  <a:solidFill>
                    <a:schemeClr val="accent5">
                      <a:lumMod val="75000"/>
                    </a:schemeClr>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122844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2727158" y="1406785"/>
            <a:ext cx="8093128" cy="4475003"/>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502568"/>
            <a:ext cx="3637906" cy="3069766"/>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120879" y="3429000"/>
            <a:ext cx="75550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8800" kern="0" dirty="0" err="1">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Luyện</a:t>
            </a:r>
            <a:r>
              <a:rPr lang="en-US" sz="8800" kern="0" dirty="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8800" kern="0" dirty="0" err="1">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đọc</a:t>
            </a:r>
            <a:r>
              <a:rPr lang="en-US" sz="8800" kern="0" dirty="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 </a:t>
            </a:r>
            <a:r>
              <a:rPr lang="en-US" sz="8800" kern="0" dirty="0" err="1">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lại</a:t>
            </a:r>
            <a:endParaRPr lang="en-US" sz="8800" kern="0" dirty="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endParaRPr>
          </a:p>
          <a:p>
            <a:pPr defTabSz="1219170">
              <a:buClr>
                <a:srgbClr val="FFFFFF"/>
              </a:buClr>
            </a:pPr>
            <a:endParaRPr lang="en-US" sz="8800" kern="0" dirty="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endParaRPr>
          </a:p>
        </p:txBody>
      </p:sp>
    </p:spTree>
    <p:extLst>
      <p:ext uri="{BB962C8B-B14F-4D97-AF65-F5344CB8AC3E}">
        <p14:creationId xmlns:p14="http://schemas.microsoft.com/office/powerpoint/2010/main" val="347666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a:t>
            </a:r>
            <a:r>
              <a:rPr lang="vi-VN" sz="2000" b="1" dirty="0">
                <a:solidFill>
                  <a:schemeClr val="accent6">
                    <a:lumMod val="50000"/>
                  </a:schemeClr>
                </a:solidFill>
                <a:latin typeface="UTM Avo" panose="02040603050506020204" pitchFamily="18"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a:t>
            </a:r>
            <a:r>
              <a:rPr lang="vi-VN" sz="2000" b="1" dirty="0">
                <a:solidFill>
                  <a:srgbClr val="FF0066"/>
                </a:solidFill>
                <a:latin typeface="UTM Avo" panose="02040603050506020204" pitchFamily="18" charset="0"/>
              </a:rPr>
              <a:t>Voi liền nhổ một khóm cỏ dại bên đường, gắn vào cằm rồi về nhà.</a:t>
            </a:r>
          </a:p>
          <a:p>
            <a:pPr algn="just">
              <a:lnSpc>
                <a:spcPct val="110000"/>
              </a:lnSpc>
            </a:pPr>
            <a:r>
              <a:rPr lang="vi-VN" sz="2000" b="1" dirty="0">
                <a:solidFill>
                  <a:srgbClr val="FF0066"/>
                </a:solidFill>
                <a:latin typeface="UTM Avo" panose="02040603050506020204" pitchFamily="18" charset="0"/>
              </a:rPr>
              <a:t>      Về nhà với đôi sừng và bộ râu giả, voi em hớn hở hỏi anh:</a:t>
            </a:r>
          </a:p>
          <a:p>
            <a:pPr algn="just">
              <a:lnSpc>
                <a:spcPct val="110000"/>
              </a:lnSpc>
            </a:pPr>
            <a:r>
              <a:rPr lang="vi-VN" sz="2000" b="1" dirty="0">
                <a:solidFill>
                  <a:srgbClr val="FF0066"/>
                </a:solidFill>
                <a:latin typeface="UTM Avo" panose="02040603050506020204" pitchFamily="18" charset="0"/>
              </a:rPr>
              <a:t>      - Em có xinh hơn không?</a:t>
            </a:r>
          </a:p>
          <a:p>
            <a:pPr algn="just">
              <a:lnSpc>
                <a:spcPct val="110000"/>
              </a:lnSpc>
            </a:pPr>
            <a:r>
              <a:rPr lang="vi-VN" sz="2000" b="1" dirty="0">
                <a:solidFill>
                  <a:srgbClr val="FF0066"/>
                </a:solidFill>
                <a:latin typeface="UTM Avo" panose="02040603050506020204" pitchFamily="18" charset="0"/>
              </a:rPr>
              <a:t>      Voi anh nói:</a:t>
            </a:r>
          </a:p>
          <a:p>
            <a:pPr algn="just">
              <a:lnSpc>
                <a:spcPct val="110000"/>
              </a:lnSpc>
            </a:pPr>
            <a:r>
              <a:rPr lang="vi-VN" sz="2000" b="1" dirty="0">
                <a:solidFill>
                  <a:srgbClr val="FF0066"/>
                </a:solidFill>
                <a:latin typeface="UTM Avo" panose="02040603050506020204" pitchFamily="18" charset="0"/>
              </a:rPr>
              <a:t>      - Trời ơi, sao em lại thêm sừng và râu thế này? Xấu lắm!</a:t>
            </a:r>
          </a:p>
          <a:p>
            <a:pPr algn="just">
              <a:lnSpc>
                <a:spcPct val="110000"/>
              </a:lnSpc>
            </a:pPr>
            <a:r>
              <a:rPr lang="vi-VN" sz="2000" b="1" dirty="0">
                <a:solidFill>
                  <a:srgbClr val="FF0066"/>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dirty="0">
                <a:latin typeface="UTM Avo" panose="02040603050506020204" pitchFamily="18" charset="0"/>
              </a:rPr>
              <a:t>(Theo</a:t>
            </a:r>
            <a:r>
              <a:rPr lang="en-US" sz="2000" b="1" dirty="0">
                <a:latin typeface="UTM Avo" panose="02040603050506020204" pitchFamily="18" charset="0"/>
              </a:rPr>
              <a:t> </a:t>
            </a:r>
            <a:r>
              <a:rPr lang="en-US" sz="2000" b="1" dirty="0" err="1">
                <a:latin typeface="UTM Avo" panose="02040603050506020204" pitchFamily="18" charset="0"/>
              </a:rPr>
              <a:t>Ấu</a:t>
            </a:r>
            <a:r>
              <a:rPr lang="en-US" sz="2000" b="1" dirty="0">
                <a:latin typeface="UTM Avo" panose="02040603050506020204" pitchFamily="18" charset="0"/>
              </a:rPr>
              <a:t> </a:t>
            </a:r>
            <a:r>
              <a:rPr lang="en-US" sz="2000" b="1" dirty="0" err="1">
                <a:latin typeface="UTM Avo" panose="02040603050506020204" pitchFamily="18" charset="0"/>
              </a:rPr>
              <a:t>Phúc</a:t>
            </a:r>
            <a:r>
              <a:rPr lang="en-US" sz="2000" b="1" dirty="0">
                <a:latin typeface="UTM Avo" panose="02040603050506020204" pitchFamily="18" charset="0"/>
              </a:rPr>
              <a:t>,</a:t>
            </a:r>
            <a:r>
              <a:rPr lang="vi-VN" sz="2000" b="1" dirty="0">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pic>
        <p:nvPicPr>
          <p:cNvPr id="8" name="Picture 7">
            <a:extLst>
              <a:ext uri="{FF2B5EF4-FFF2-40B4-BE49-F238E27FC236}">
                <a16:creationId xmlns:a16="http://schemas.microsoft.com/office/drawing/2014/main" id="{D52DCC97-D4B8-405F-A923-762DDA896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0" name="Picture 9">
            <a:extLst>
              <a:ext uri="{FF2B5EF4-FFF2-40B4-BE49-F238E27FC236}">
                <a16:creationId xmlns:a16="http://schemas.microsoft.com/office/drawing/2014/main" id="{05493CB5-C032-4FD2-BD04-8712C2F9DC29}"/>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spTree>
    <p:extLst>
      <p:ext uri="{BB962C8B-B14F-4D97-AF65-F5344CB8AC3E}">
        <p14:creationId xmlns:p14="http://schemas.microsoft.com/office/powerpoint/2010/main" val="3432609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2727158" y="1406785"/>
            <a:ext cx="8093128" cy="4475003"/>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582794"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L</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u</a:t>
            </a:r>
            <a:r>
              <a:rPr lang="en-US" sz="9600" kern="0">
                <a:ln>
                  <a:solidFill>
                    <a:srgbClr val="FFCCA9">
                      <a:lumMod val="10000"/>
                    </a:srgbClr>
                  </a:solidFill>
                </a:ln>
                <a:solidFill>
                  <a:srgbClr val="7030A0"/>
                </a:solidFill>
                <a:effectLst>
                  <a:glow rad="101600">
                    <a:srgbClr val="EC9684">
                      <a:lumMod val="60000"/>
                      <a:lumOff val="40000"/>
                      <a:alpha val="60000"/>
                    </a:srgbClr>
                  </a:glow>
                </a:effectLst>
                <a:latin typeface="SVN-Poky's" panose="020B0606040200020203" pitchFamily="34" charset="0"/>
              </a:rPr>
              <a:t>y</a:t>
            </a:r>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ệ</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n</a:t>
            </a:r>
            <a:endPar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endParaRPr>
          </a:p>
        </p:txBody>
      </p:sp>
      <p:sp>
        <p:nvSpPr>
          <p:cNvPr id="4" name="TextBox 3"/>
          <p:cNvSpPr txBox="1"/>
          <p:nvPr/>
        </p:nvSpPr>
        <p:spPr>
          <a:xfrm>
            <a:off x="6377233" y="3644286"/>
            <a:ext cx="318477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T</a:t>
            </a:r>
            <a:r>
              <a:rPr lang="en-US" sz="9600" kern="0">
                <a:ln>
                  <a:solidFill>
                    <a:srgbClr val="FFCCA9">
                      <a:lumMod val="10000"/>
                    </a:srgbClr>
                  </a:solidFill>
                </a:ln>
                <a:solidFill>
                  <a:srgbClr val="FF0066"/>
                </a:solidFill>
                <a:effectLst>
                  <a:glow rad="101600">
                    <a:srgbClr val="EC9684">
                      <a:lumMod val="60000"/>
                      <a:lumOff val="40000"/>
                      <a:alpha val="60000"/>
                    </a:srgbClr>
                  </a:glow>
                </a:effectLst>
                <a:latin typeface="SVN-Poky's" panose="020B0606040200020203" pitchFamily="34" charset="0"/>
              </a:rPr>
              <a:t>ậ</a:t>
            </a:r>
            <a:r>
              <a:rPr lang="en-US" sz="9600" kern="0">
                <a:ln>
                  <a:solidFill>
                    <a:srgbClr val="FFCCA9">
                      <a:lumMod val="10000"/>
                    </a:srgbClr>
                  </a:solidFill>
                </a:ln>
                <a:solidFill>
                  <a:srgbClr val="FF9900"/>
                </a:solidFill>
                <a:effectLst>
                  <a:glow rad="101600">
                    <a:srgbClr val="EC9684">
                      <a:lumMod val="60000"/>
                      <a:lumOff val="40000"/>
                      <a:alpha val="60000"/>
                    </a:srgbClr>
                  </a:glow>
                </a:effectLst>
                <a:latin typeface="SVN-Poky's" panose="020B0606040200020203" pitchFamily="34" charset="0"/>
              </a:rPr>
              <a:t>p</a:t>
            </a:r>
          </a:p>
        </p:txBody>
      </p:sp>
    </p:spTree>
    <p:extLst>
      <p:ext uri="{BB962C8B-B14F-4D97-AF65-F5344CB8AC3E}">
        <p14:creationId xmlns:p14="http://schemas.microsoft.com/office/powerpoint/2010/main" val="259476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619" y="204755"/>
            <a:ext cx="11699565" cy="1681000"/>
            <a:chOff x="1016687" y="422571"/>
            <a:chExt cx="10491689" cy="1681000"/>
          </a:xfrm>
        </p:grpSpPr>
        <p:sp>
          <p:nvSpPr>
            <p:cNvPr id="5" name="矩形: 圆角 11"/>
            <p:cNvSpPr/>
            <p:nvPr userDrawn="1"/>
          </p:nvSpPr>
          <p:spPr>
            <a:xfrm>
              <a:off x="1016687" y="422571"/>
              <a:ext cx="10491689"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305969" y="657021"/>
              <a:ext cx="9901962" cy="1446550"/>
            </a:xfrm>
            <a:prstGeom prst="rect">
              <a:avLst/>
            </a:prstGeom>
            <a:noFill/>
          </p:spPr>
          <p:txBody>
            <a:bodyPr wrap="square" rtlCol="0">
              <a:spAutoFit/>
            </a:bodyPr>
            <a:lstStyle/>
            <a:p>
              <a:pPr algn="ctr"/>
              <a:r>
                <a:rPr lang="en-US" sz="4400" b="1" dirty="0">
                  <a:solidFill>
                    <a:srgbClr val="FF0066"/>
                  </a:solidFill>
                  <a:latin typeface="UTM Avo" panose="02040603050506020204" pitchFamily="18" charset="0"/>
                </a:rPr>
                <a:t>1. </a:t>
              </a:r>
              <a:r>
                <a:rPr lang="vi-VN" sz="4400" b="1" dirty="0">
                  <a:latin typeface="UTM Avo" panose="02040603050506020204" pitchFamily="18" charset="0"/>
                </a:rPr>
                <a:t>Những từ ngữ nào sau đây chỉ hoạt động của voi em?</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grpSp>
        <p:nvGrpSpPr>
          <p:cNvPr id="12" name="Group 11"/>
          <p:cNvGrpSpPr/>
          <p:nvPr/>
        </p:nvGrpSpPr>
        <p:grpSpPr>
          <a:xfrm>
            <a:off x="382205" y="2428923"/>
            <a:ext cx="3398796" cy="930823"/>
            <a:chOff x="3137345" y="3225616"/>
            <a:chExt cx="3398796" cy="930823"/>
          </a:xfrm>
        </p:grpSpPr>
        <p:sp>
          <p:nvSpPr>
            <p:cNvPr id="10" name="Rounded Rectangle 9"/>
            <p:cNvSpPr/>
            <p:nvPr/>
          </p:nvSpPr>
          <p:spPr>
            <a:xfrm>
              <a:off x="3155980" y="3225616"/>
              <a:ext cx="3349323" cy="9308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p:cNvSpPr txBox="1"/>
            <p:nvPr/>
          </p:nvSpPr>
          <p:spPr>
            <a:xfrm>
              <a:off x="3137345" y="3388404"/>
              <a:ext cx="3398796" cy="584775"/>
            </a:xfrm>
            <a:prstGeom prst="rect">
              <a:avLst/>
            </a:prstGeom>
            <a:noFill/>
          </p:spPr>
          <p:txBody>
            <a:bodyPr wrap="square" rtlCol="0">
              <a:spAutoFit/>
            </a:bodyPr>
            <a:lstStyle/>
            <a:p>
              <a:r>
                <a:rPr lang="en-US" sz="3200" b="1" dirty="0">
                  <a:latin typeface="UTM Avo" panose="02040603050506020204" pitchFamily="18" charset="0"/>
                </a:rPr>
                <a:t> </a:t>
              </a:r>
              <a:r>
                <a:rPr lang="en-US" sz="3200" b="1" dirty="0" err="1">
                  <a:latin typeface="UTM Avo" panose="02040603050506020204" pitchFamily="18" charset="0"/>
                </a:rPr>
                <a:t>nhặt</a:t>
              </a:r>
              <a:r>
                <a:rPr lang="en-US" sz="3200" b="1" dirty="0">
                  <a:latin typeface="UTM Avo" panose="02040603050506020204" pitchFamily="18" charset="0"/>
                </a:rPr>
                <a:t> </a:t>
              </a:r>
              <a:r>
                <a:rPr lang="en-US" sz="3200" b="1" dirty="0" err="1">
                  <a:latin typeface="UTM Avo" panose="02040603050506020204" pitchFamily="18" charset="0"/>
                </a:rPr>
                <a:t>cành</a:t>
              </a:r>
              <a:r>
                <a:rPr lang="en-US" sz="3200" b="1" dirty="0">
                  <a:latin typeface="UTM Avo" panose="02040603050506020204" pitchFamily="18" charset="0"/>
                </a:rPr>
                <a:t> </a:t>
              </a:r>
              <a:r>
                <a:rPr lang="en-US" sz="3200" b="1" dirty="0" err="1">
                  <a:latin typeface="UTM Avo" panose="02040603050506020204" pitchFamily="18" charset="0"/>
                </a:rPr>
                <a:t>cây</a:t>
              </a:r>
              <a:endParaRPr lang="en-US" sz="3200" b="1" dirty="0">
                <a:latin typeface="UTM Avo" panose="02040603050506020204" pitchFamily="18" charset="0"/>
              </a:endParaRPr>
            </a:p>
          </p:txBody>
        </p:sp>
      </p:grpSp>
      <p:grpSp>
        <p:nvGrpSpPr>
          <p:cNvPr id="13" name="Group 12"/>
          <p:cNvGrpSpPr/>
          <p:nvPr/>
        </p:nvGrpSpPr>
        <p:grpSpPr>
          <a:xfrm>
            <a:off x="4105234" y="2479825"/>
            <a:ext cx="3892017" cy="888274"/>
            <a:chOff x="3321362" y="3225616"/>
            <a:chExt cx="3470000" cy="888274"/>
          </a:xfrm>
        </p:grpSpPr>
        <p:sp>
          <p:nvSpPr>
            <p:cNvPr id="14" name="Rounded Rectangle 13"/>
            <p:cNvSpPr/>
            <p:nvPr/>
          </p:nvSpPr>
          <p:spPr>
            <a:xfrm>
              <a:off x="3355305" y="3225616"/>
              <a:ext cx="3436057"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p:cNvSpPr txBox="1"/>
            <p:nvPr/>
          </p:nvSpPr>
          <p:spPr>
            <a:xfrm>
              <a:off x="3321362" y="3388404"/>
              <a:ext cx="3436057" cy="584775"/>
            </a:xfrm>
            <a:prstGeom prst="rect">
              <a:avLst/>
            </a:prstGeom>
            <a:noFill/>
          </p:spPr>
          <p:txBody>
            <a:bodyPr wrap="square" rtlCol="0">
              <a:spAutoFit/>
            </a:bodyPr>
            <a:lstStyle/>
            <a:p>
              <a:r>
                <a:rPr lang="en-US" sz="3200" b="1" dirty="0">
                  <a:latin typeface="UTM Avo" panose="02040603050506020204" pitchFamily="18" charset="0"/>
                </a:rPr>
                <a:t> </a:t>
              </a:r>
              <a:r>
                <a:rPr lang="en-US" sz="3200" b="1" dirty="0" err="1">
                  <a:latin typeface="UTM Avo" panose="02040603050506020204" pitchFamily="18" charset="0"/>
                </a:rPr>
                <a:t>nhổ</a:t>
              </a:r>
              <a:r>
                <a:rPr lang="en-US" sz="3200" b="1" dirty="0">
                  <a:latin typeface="UTM Avo" panose="02040603050506020204" pitchFamily="18" charset="0"/>
                </a:rPr>
                <a:t> </a:t>
              </a:r>
              <a:r>
                <a:rPr lang="en-US" sz="3200" b="1" dirty="0" err="1">
                  <a:latin typeface="UTM Avo" panose="02040603050506020204" pitchFamily="18" charset="0"/>
                </a:rPr>
                <a:t>khóm</a:t>
              </a:r>
              <a:r>
                <a:rPr lang="en-US" sz="3200" b="1" dirty="0">
                  <a:latin typeface="UTM Avo" panose="02040603050506020204" pitchFamily="18" charset="0"/>
                </a:rPr>
                <a:t> </a:t>
              </a:r>
              <a:r>
                <a:rPr lang="en-US" sz="3200" b="1" dirty="0" err="1">
                  <a:latin typeface="UTM Avo" panose="02040603050506020204" pitchFamily="18" charset="0"/>
                </a:rPr>
                <a:t>cỏ</a:t>
              </a:r>
              <a:r>
                <a:rPr lang="en-US" sz="3200" b="1" dirty="0">
                  <a:latin typeface="UTM Avo" panose="02040603050506020204" pitchFamily="18" charset="0"/>
                </a:rPr>
                <a:t> </a:t>
              </a:r>
              <a:r>
                <a:rPr lang="en-US" sz="3200" b="1" dirty="0" err="1">
                  <a:latin typeface="UTM Avo" panose="02040603050506020204" pitchFamily="18" charset="0"/>
                </a:rPr>
                <a:t>dại</a:t>
              </a:r>
              <a:endParaRPr lang="en-US" sz="3200" b="1" dirty="0">
                <a:latin typeface="UTM Avo" panose="02040603050506020204" pitchFamily="18" charset="0"/>
              </a:endParaRPr>
            </a:p>
          </p:txBody>
        </p:sp>
      </p:grpSp>
      <p:grpSp>
        <p:nvGrpSpPr>
          <p:cNvPr id="16" name="Group 15"/>
          <p:cNvGrpSpPr/>
          <p:nvPr/>
        </p:nvGrpSpPr>
        <p:grpSpPr>
          <a:xfrm>
            <a:off x="8678780" y="2479825"/>
            <a:ext cx="2165757" cy="888274"/>
            <a:chOff x="2952523" y="3225616"/>
            <a:chExt cx="3583617" cy="888274"/>
          </a:xfrm>
        </p:grpSpPr>
        <p:sp>
          <p:nvSpPr>
            <p:cNvPr id="17" name="Rounded Rectangle 16"/>
            <p:cNvSpPr/>
            <p:nvPr/>
          </p:nvSpPr>
          <p:spPr>
            <a:xfrm>
              <a:off x="2952523" y="3225616"/>
              <a:ext cx="3552781"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extBox 17"/>
            <p:cNvSpPr txBox="1"/>
            <p:nvPr/>
          </p:nvSpPr>
          <p:spPr>
            <a:xfrm>
              <a:off x="3230152" y="3388404"/>
              <a:ext cx="3305988" cy="584775"/>
            </a:xfrm>
            <a:prstGeom prst="rect">
              <a:avLst/>
            </a:prstGeom>
            <a:noFill/>
          </p:spPr>
          <p:txBody>
            <a:bodyPr wrap="square" rtlCol="0">
              <a:spAutoFit/>
            </a:bodyPr>
            <a:lstStyle/>
            <a:p>
              <a:r>
                <a:rPr lang="en-US" sz="3200" b="1" dirty="0">
                  <a:latin typeface="UTM Avo" panose="02040603050506020204" pitchFamily="18" charset="0"/>
                </a:rPr>
                <a:t> </a:t>
              </a:r>
              <a:r>
                <a:rPr lang="en-US" sz="3200" b="1" dirty="0" err="1">
                  <a:latin typeface="UTM Avo" panose="02040603050506020204" pitchFamily="18" charset="0"/>
                </a:rPr>
                <a:t>lắc</a:t>
              </a:r>
              <a:r>
                <a:rPr lang="en-US" sz="3200" b="1" dirty="0">
                  <a:latin typeface="UTM Avo" panose="02040603050506020204" pitchFamily="18" charset="0"/>
                </a:rPr>
                <a:t> </a:t>
              </a:r>
              <a:r>
                <a:rPr lang="en-US" sz="3200" b="1" dirty="0" err="1">
                  <a:latin typeface="UTM Avo" panose="02040603050506020204" pitchFamily="18" charset="0"/>
                </a:rPr>
                <a:t>đầu</a:t>
              </a:r>
              <a:endParaRPr lang="en-US" sz="3200" b="1" dirty="0">
                <a:latin typeface="UTM Avo" panose="02040603050506020204" pitchFamily="18" charset="0"/>
              </a:endParaRPr>
            </a:p>
          </p:txBody>
        </p:sp>
      </p:grpSp>
      <p:grpSp>
        <p:nvGrpSpPr>
          <p:cNvPr id="19" name="Group 18"/>
          <p:cNvGrpSpPr/>
          <p:nvPr/>
        </p:nvGrpSpPr>
        <p:grpSpPr>
          <a:xfrm>
            <a:off x="5041021" y="4017639"/>
            <a:ext cx="3147822" cy="1142607"/>
            <a:chOff x="3562521" y="3225615"/>
            <a:chExt cx="3147822" cy="1142607"/>
          </a:xfrm>
        </p:grpSpPr>
        <p:sp>
          <p:nvSpPr>
            <p:cNvPr id="20" name="Rounded Rectangle 19"/>
            <p:cNvSpPr/>
            <p:nvPr/>
          </p:nvSpPr>
          <p:spPr>
            <a:xfrm>
              <a:off x="3562521" y="3225615"/>
              <a:ext cx="2942782" cy="1116895"/>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p:cNvSpPr txBox="1"/>
            <p:nvPr/>
          </p:nvSpPr>
          <p:spPr>
            <a:xfrm>
              <a:off x="3705886" y="3291004"/>
              <a:ext cx="3004457" cy="1077218"/>
            </a:xfrm>
            <a:prstGeom prst="rect">
              <a:avLst/>
            </a:prstGeom>
            <a:noFill/>
          </p:spPr>
          <p:txBody>
            <a:bodyPr wrap="square" rtlCol="0">
              <a:spAutoFit/>
            </a:bodyPr>
            <a:lstStyle/>
            <a:p>
              <a:r>
                <a:rPr lang="en-US" sz="3200" b="1" dirty="0">
                  <a:latin typeface="UTM Avo" panose="02040603050506020204" pitchFamily="18" charset="0"/>
                </a:rPr>
                <a:t> </a:t>
              </a:r>
              <a:r>
                <a:rPr lang="en-US" sz="3200" b="1" dirty="0" err="1">
                  <a:latin typeface="UTM Avo" panose="02040603050506020204" pitchFamily="18" charset="0"/>
                </a:rPr>
                <a:t>ngắm</a:t>
              </a:r>
              <a:r>
                <a:rPr lang="en-US" sz="3200" b="1" dirty="0">
                  <a:latin typeface="UTM Avo" panose="02040603050506020204" pitchFamily="18" charset="0"/>
                </a:rPr>
                <a:t> </a:t>
              </a:r>
              <a:r>
                <a:rPr lang="en-US" sz="3200" b="1" dirty="0" err="1">
                  <a:latin typeface="UTM Avo" panose="02040603050506020204" pitchFamily="18" charset="0"/>
                </a:rPr>
                <a:t>mình</a:t>
              </a:r>
              <a:r>
                <a:rPr lang="en-US" sz="3200" b="1" dirty="0">
                  <a:latin typeface="UTM Avo" panose="02040603050506020204" pitchFamily="18" charset="0"/>
                </a:rPr>
                <a:t> </a:t>
              </a:r>
              <a:r>
                <a:rPr lang="en-US" sz="3200" b="1" dirty="0" err="1">
                  <a:latin typeface="UTM Avo" panose="02040603050506020204" pitchFamily="18" charset="0"/>
                </a:rPr>
                <a:t>trong</a:t>
              </a:r>
              <a:r>
                <a:rPr lang="en-US" sz="3200" b="1" dirty="0">
                  <a:latin typeface="UTM Avo" panose="02040603050506020204" pitchFamily="18" charset="0"/>
                </a:rPr>
                <a:t> </a:t>
              </a:r>
              <a:r>
                <a:rPr lang="en-US" sz="3200" b="1" dirty="0" err="1">
                  <a:latin typeface="UTM Avo" panose="02040603050506020204" pitchFamily="18" charset="0"/>
                </a:rPr>
                <a:t>gương</a:t>
              </a:r>
              <a:endParaRPr lang="en-US" sz="3200" b="1" dirty="0">
                <a:latin typeface="UTM Avo" panose="02040603050506020204" pitchFamily="18" charset="0"/>
              </a:endParaRPr>
            </a:p>
          </p:txBody>
        </p:sp>
      </p:grpSp>
      <p:grpSp>
        <p:nvGrpSpPr>
          <p:cNvPr id="22" name="Group 21"/>
          <p:cNvGrpSpPr/>
          <p:nvPr/>
        </p:nvGrpSpPr>
        <p:grpSpPr>
          <a:xfrm>
            <a:off x="8900757" y="4154400"/>
            <a:ext cx="1945726" cy="888274"/>
            <a:chOff x="3562521" y="3225616"/>
            <a:chExt cx="3219538" cy="888274"/>
          </a:xfrm>
        </p:grpSpPr>
        <p:sp>
          <p:nvSpPr>
            <p:cNvPr id="23" name="Rounded Rectangle 22"/>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TextBox 23"/>
            <p:cNvSpPr txBox="1"/>
            <p:nvPr/>
          </p:nvSpPr>
          <p:spPr>
            <a:xfrm>
              <a:off x="3777602" y="3408143"/>
              <a:ext cx="3004457" cy="584775"/>
            </a:xfrm>
            <a:prstGeom prst="rect">
              <a:avLst/>
            </a:prstGeom>
            <a:noFill/>
          </p:spPr>
          <p:txBody>
            <a:bodyPr wrap="square" rtlCol="0">
              <a:spAutoFit/>
            </a:bodyPr>
            <a:lstStyle/>
            <a:p>
              <a:r>
                <a:rPr lang="en-US" sz="3200" b="1" dirty="0">
                  <a:latin typeface="UTM Avo" panose="02040603050506020204" pitchFamily="18" charset="0"/>
                </a:rPr>
                <a:t> </a:t>
              </a:r>
              <a:r>
                <a:rPr lang="en-US" sz="3200" b="1" dirty="0" err="1">
                  <a:latin typeface="UTM Avo" panose="02040603050506020204" pitchFamily="18" charset="0"/>
                </a:rPr>
                <a:t>khen</a:t>
              </a:r>
              <a:endParaRPr lang="en-US" sz="3200" b="1" dirty="0">
                <a:latin typeface="UTM Avo" panose="02040603050506020204" pitchFamily="18" charset="0"/>
              </a:endParaRPr>
            </a:p>
          </p:txBody>
        </p:sp>
      </p:grpSp>
      <p:grpSp>
        <p:nvGrpSpPr>
          <p:cNvPr id="25" name="Group 24"/>
          <p:cNvGrpSpPr/>
          <p:nvPr/>
        </p:nvGrpSpPr>
        <p:grpSpPr>
          <a:xfrm>
            <a:off x="106508" y="177594"/>
            <a:ext cx="11542836" cy="1665612"/>
            <a:chOff x="935618" y="2949741"/>
            <a:chExt cx="10249435" cy="1665612"/>
          </a:xfrm>
        </p:grpSpPr>
        <p:grpSp>
          <p:nvGrpSpPr>
            <p:cNvPr id="26" name="组合 10"/>
            <p:cNvGrpSpPr/>
            <p:nvPr/>
          </p:nvGrpSpPr>
          <p:grpSpPr>
            <a:xfrm>
              <a:off x="935618" y="2949741"/>
              <a:ext cx="10249435" cy="1638451"/>
              <a:chOff x="616395" y="6043623"/>
              <a:chExt cx="7586816" cy="3244240"/>
            </a:xfrm>
            <a:solidFill>
              <a:schemeClr val="bg1"/>
            </a:solidFill>
          </p:grpSpPr>
          <p:sp>
            <p:nvSpPr>
              <p:cNvPr id="28" name="矩形: 圆角 11"/>
              <p:cNvSpPr/>
              <p:nvPr userDrawn="1"/>
            </p:nvSpPr>
            <p:spPr>
              <a:xfrm>
                <a:off x="616395" y="6043623"/>
                <a:ext cx="7586816"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2"/>
              <p:cNvSpPr/>
              <p:nvPr userDrawn="1"/>
            </p:nvSpPr>
            <p:spPr>
              <a:xfrm>
                <a:off x="679912" y="6124843"/>
                <a:ext cx="7503089"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p:cNvSpPr txBox="1"/>
            <p:nvPr/>
          </p:nvSpPr>
          <p:spPr>
            <a:xfrm>
              <a:off x="1133025" y="3168803"/>
              <a:ext cx="9901962" cy="1446550"/>
            </a:xfrm>
            <a:prstGeom prst="rect">
              <a:avLst/>
            </a:prstGeom>
            <a:noFill/>
          </p:spPr>
          <p:txBody>
            <a:bodyPr wrap="square" rtlCol="0">
              <a:spAutoFit/>
            </a:bodyPr>
            <a:lstStyle/>
            <a:p>
              <a:pPr algn="ctr"/>
              <a:r>
                <a:rPr lang="en-US" sz="4400" b="1" dirty="0">
                  <a:solidFill>
                    <a:srgbClr val="FF0066"/>
                  </a:solidFill>
                  <a:latin typeface="UTM Avo" panose="02040603050506020204" pitchFamily="18" charset="0"/>
                </a:rPr>
                <a:t>1. </a:t>
              </a:r>
              <a:r>
                <a:rPr lang="vi-VN" sz="4400" b="1" dirty="0">
                  <a:latin typeface="UTM Avo" panose="02040603050506020204" pitchFamily="18" charset="0"/>
                </a:rPr>
                <a:t>Những từ ngữ nào sau đây chỉ hoạt động của voi em?</a:t>
              </a:r>
            </a:p>
          </p:txBody>
        </p:sp>
      </p:grpSp>
      <p:pic>
        <p:nvPicPr>
          <p:cNvPr id="3" name="Picture 8" descr="dấu tích - Google Tìm kiếm | Hình, Iphone, Hình ảnh">
            <a:extLst>
              <a:ext uri="{FF2B5EF4-FFF2-40B4-BE49-F238E27FC236}">
                <a16:creationId xmlns:a16="http://schemas.microsoft.com/office/drawing/2014/main" id="{EE69BBB1-53C0-5393-EA82-06DBE25112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111" b="89778" l="6667" r="89778"/>
                    </a14:imgEffect>
                  </a14:imgLayer>
                </a14:imgProps>
              </a:ext>
              <a:ext uri="{28A0092B-C50C-407E-A947-70E740481C1C}">
                <a14:useLocalDpi xmlns:a14="http://schemas.microsoft.com/office/drawing/2010/main" val="0"/>
              </a:ext>
            </a:extLst>
          </a:blip>
          <a:srcRect/>
          <a:stretch>
            <a:fillRect/>
          </a:stretch>
        </p:blipFill>
        <p:spPr bwMode="auto">
          <a:xfrm>
            <a:off x="3168845" y="1836096"/>
            <a:ext cx="974460" cy="9744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ấu tích - Google Tìm kiếm | Hình, Iphone, Hình ảnh">
            <a:extLst>
              <a:ext uri="{FF2B5EF4-FFF2-40B4-BE49-F238E27FC236}">
                <a16:creationId xmlns:a16="http://schemas.microsoft.com/office/drawing/2014/main" id="{25A07530-AC50-1390-8BFE-C128620609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111" b="89778" l="6667" r="89778"/>
                    </a14:imgEffect>
                  </a14:imgLayer>
                </a14:imgProps>
              </a:ext>
              <a:ext uri="{28A0092B-C50C-407E-A947-70E740481C1C}">
                <a14:useLocalDpi xmlns:a14="http://schemas.microsoft.com/office/drawing/2010/main" val="0"/>
              </a:ext>
            </a:extLst>
          </a:blip>
          <a:srcRect/>
          <a:stretch>
            <a:fillRect/>
          </a:stretch>
        </p:blipFill>
        <p:spPr bwMode="auto">
          <a:xfrm>
            <a:off x="7336386" y="1765750"/>
            <a:ext cx="1173391" cy="11733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ấu tích - Google Tìm kiếm | Hình, Iphone, Hình ảnh">
            <a:extLst>
              <a:ext uri="{FF2B5EF4-FFF2-40B4-BE49-F238E27FC236}">
                <a16:creationId xmlns:a16="http://schemas.microsoft.com/office/drawing/2014/main" id="{A8D7A5AB-E22A-7BB6-274F-6412A8E249F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111" b="89778" l="6667" r="89778"/>
                    </a14:imgEffect>
                  </a14:imgLayer>
                </a14:imgProps>
              </a:ext>
              <a:ext uri="{28A0092B-C50C-407E-A947-70E740481C1C}">
                <a14:useLocalDpi xmlns:a14="http://schemas.microsoft.com/office/drawing/2010/main" val="0"/>
              </a:ext>
            </a:extLst>
          </a:blip>
          <a:srcRect/>
          <a:stretch>
            <a:fillRect/>
          </a:stretch>
        </p:blipFill>
        <p:spPr bwMode="auto">
          <a:xfrm>
            <a:off x="7668759" y="3980055"/>
            <a:ext cx="1040168" cy="104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341181" y="3541441"/>
            <a:ext cx="3930374" cy="3316559"/>
          </a:xfrm>
          <a:prstGeom prst="rect">
            <a:avLst/>
          </a:prstGeom>
        </p:spPr>
      </p:pic>
      <p:grpSp>
        <p:nvGrpSpPr>
          <p:cNvPr id="3" name="Group 2"/>
          <p:cNvGrpSpPr/>
          <p:nvPr/>
        </p:nvGrpSpPr>
        <p:grpSpPr>
          <a:xfrm>
            <a:off x="2258260" y="308480"/>
            <a:ext cx="8139773" cy="1638451"/>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1305968" y="657021"/>
              <a:ext cx="9789894" cy="1200329"/>
            </a:xfrm>
            <a:prstGeom prst="rect">
              <a:avLst/>
            </a:prstGeom>
            <a:noFill/>
          </p:spPr>
          <p:txBody>
            <a:bodyPr wrap="square" rtlCol="0">
              <a:spAutoFit/>
            </a:bodyPr>
            <a:lstStyle/>
            <a:p>
              <a:pPr algn="ctr"/>
              <a:r>
                <a:rPr lang="en-US" sz="3600" b="1" dirty="0">
                  <a:solidFill>
                    <a:srgbClr val="FF0066"/>
                  </a:solidFill>
                  <a:latin typeface="UTM Avo" panose="02040603050506020204" pitchFamily="18" charset="0"/>
                </a:rPr>
                <a:t>2. </a:t>
              </a:r>
              <a:r>
                <a:rPr lang="vi-VN" sz="3600" b="1" dirty="0">
                  <a:latin typeface="UTM Avo" panose="02040603050506020204" pitchFamily="18" charset="0"/>
                </a:rPr>
                <a:t>Nếu là voi anh, em sẽ nói gì sau khi voi em bỏ sừng và râu?</a:t>
              </a:r>
            </a:p>
          </p:txBody>
        </p:sp>
      </p:grpSp>
    </p:spTree>
    <p:extLst>
      <p:ext uri="{BB962C8B-B14F-4D97-AF65-F5344CB8AC3E}">
        <p14:creationId xmlns:p14="http://schemas.microsoft.com/office/powerpoint/2010/main" val="2888169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463"/>
            <a:ext cx="12192000" cy="7050676"/>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3570353" y="63668"/>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000" b="1" kern="0" dirty="0">
                <a:ln w="6350">
                  <a:noFill/>
                </a:ln>
                <a:solidFill>
                  <a:srgbClr val="FF0000"/>
                </a:solidFill>
                <a:latin typeface="Cambria" panose="02040503050406030204" pitchFamily="18" charset="0"/>
                <a:ea typeface="Cambria" panose="02040503050406030204" pitchFamily="18" charset="0"/>
                <a:cs typeface="Times New Roman" panose="02020603050405020304" pitchFamily="18" charset="0"/>
              </a:rPr>
              <a:t>YÊU CẦU CẦN ĐẠT</a:t>
            </a:r>
            <a:endParaRPr lang="zh-CN" altLang="en-US" sz="4000" b="1" kern="0" dirty="0">
              <a:ln w="6350">
                <a:noFill/>
              </a:ln>
              <a:solidFill>
                <a:srgbClr val="FF0000"/>
              </a:solidFill>
              <a:latin typeface="Cambria" panose="020405030504060302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3"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3160295" y="1561230"/>
            <a:ext cx="963761" cy="573560"/>
          </a:xfrm>
          <a:prstGeom prst="roundRect">
            <a:avLst>
              <a:gd name="adj" fmla="val 46371"/>
            </a:avLst>
          </a:prstGeom>
          <a:solidFill>
            <a:srgbClr val="FFD268"/>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01 </a:t>
            </a:r>
            <a:endParaRPr lang="zh-CN" altLang="en-US" sz="3600" b="1" dirty="0">
              <a:solidFill>
                <a:schemeClr val="tx1">
                  <a:lumMod val="50000"/>
                </a:schemeClr>
              </a:solidFill>
              <a:latin typeface="Cambria" panose="020405030504060302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4124056" y="947329"/>
            <a:ext cx="7743895" cy="1465225"/>
          </a:xfrm>
          <a:prstGeom prst="roundRect">
            <a:avLst>
              <a:gd name="adj" fmla="val 46371"/>
            </a:avLst>
          </a:prstGeom>
          <a:solidFill>
            <a:srgbClr val="FFD268"/>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biệt</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giọng</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nhân</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lí</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zh-CN" altLang="en-US" sz="3600" b="1" dirty="0">
              <a:solidFill>
                <a:srgbClr val="000000"/>
              </a:solidFill>
              <a:latin typeface="Cambria" panose="020405030504060302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283243" y="3445213"/>
            <a:ext cx="909860" cy="655229"/>
          </a:xfrm>
          <a:prstGeom prst="roundRect">
            <a:avLst>
              <a:gd name="adj" fmla="val 46371"/>
            </a:avLst>
          </a:prstGeom>
          <a:solidFill>
            <a:srgbClr val="FFE4DB"/>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02</a:t>
            </a:r>
            <a:endParaRPr lang="zh-CN" altLang="en-US" sz="3600" b="1" dirty="0">
              <a:solidFill>
                <a:schemeClr val="tx1">
                  <a:lumMod val="50000"/>
                </a:schemeClr>
              </a:solidFill>
              <a:latin typeface="Cambria" panose="020405030504060302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193102" y="2962982"/>
            <a:ext cx="6389298" cy="1619693"/>
          </a:xfrm>
          <a:prstGeom prst="roundRect">
            <a:avLst>
              <a:gd name="adj" fmla="val 46371"/>
            </a:avLst>
          </a:prstGeom>
          <a:solidFill>
            <a:srgbClr val="FFE4DB"/>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Trả</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lời</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câu</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hỏi</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Nêu</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zh-CN" altLang="en-US" sz="3600" b="1" dirty="0">
              <a:solidFill>
                <a:schemeClr val="tx1">
                  <a:lumMod val="50000"/>
                </a:schemeClr>
              </a:solidFill>
              <a:latin typeface="Cambria" panose="020405030504060302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6096000" y="5433924"/>
            <a:ext cx="1024257" cy="655229"/>
          </a:xfrm>
          <a:prstGeom prst="roundRect">
            <a:avLst>
              <a:gd name="adj" fmla="val 46371"/>
            </a:avLst>
          </a:prstGeom>
          <a:solidFill>
            <a:srgbClr val="92D05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03</a:t>
            </a:r>
            <a:endParaRPr lang="zh-CN" altLang="en-US" sz="3600" b="1" dirty="0">
              <a:solidFill>
                <a:schemeClr val="tx1">
                  <a:lumMod val="50000"/>
                </a:schemeClr>
              </a:solidFill>
              <a:latin typeface="Cambria" panose="020405030504060302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7120257" y="5153754"/>
            <a:ext cx="4747694" cy="1241927"/>
          </a:xfrm>
          <a:prstGeom prst="roundRect">
            <a:avLst>
              <a:gd name="adj" fmla="val 46371"/>
            </a:avLst>
          </a:prstGeom>
          <a:solidFill>
            <a:srgbClr val="92D05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Tìm</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từ</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ngữ</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chỉ</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hành</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động</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zh-CN" altLang="en-US" sz="3600" b="1" dirty="0">
              <a:solidFill>
                <a:schemeClr val="tx1">
                  <a:lumMod val="50000"/>
                </a:schemeClr>
              </a:solidFill>
              <a:latin typeface="Cambria" panose="02040503050406030204" pitchFamily="18" charset="0"/>
              <a:ea typeface="Arial-Rounded" panose="020B0500000000000000" pitchFamily="34" charset="0"/>
              <a:cs typeface="Times New Roman" panose="02020603050405020304" pitchFamily="18" charset="0"/>
            </a:endParaRPr>
          </a:p>
        </p:txBody>
      </p:sp>
      <p:cxnSp>
        <p:nvCxnSpPr>
          <p:cNvPr id="11" name="直接连接符 59">
            <a:extLst>
              <a:ext uri="{FF2B5EF4-FFF2-40B4-BE49-F238E27FC236}">
                <a16:creationId xmlns:a16="http://schemas.microsoft.com/office/drawing/2014/main" id="{44F71D0C-7F93-4F4C-9E3D-768F31B9922C}"/>
              </a:ext>
            </a:extLst>
          </p:cNvPr>
          <p:cNvCxnSpPr/>
          <p:nvPr/>
        </p:nvCxnSpPr>
        <p:spPr>
          <a:xfrm>
            <a:off x="4752946" y="4691435"/>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94521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FF9900"/>
                </a:solidFill>
                <a:latin typeface="UTM Wedding K&amp;T" panose="02040603050506020204" pitchFamily="18" charset="0"/>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FF9900"/>
                </a:solidFill>
                <a:latin typeface="UTM Wedding K&amp;T" panose="02040603050506020204" pitchFamily="18" charset="0"/>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8" name="文本框 6">
            <a:extLst>
              <a:ext uri="{FF2B5EF4-FFF2-40B4-BE49-F238E27FC236}">
                <a16:creationId xmlns:a16="http://schemas.microsoft.com/office/drawing/2014/main" id="{884BAE22-F2C2-5357-F5CF-FE3140D71F07}"/>
              </a:ext>
            </a:extLst>
          </p:cNvPr>
          <p:cNvSpPr txBox="1">
            <a:spLocks noChangeArrowheads="1"/>
          </p:cNvSpPr>
          <p:nvPr/>
        </p:nvSpPr>
        <p:spPr bwMode="auto">
          <a:xfrm>
            <a:off x="3652832" y="1433437"/>
            <a:ext cx="73301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just" defTabSz="685783" fontAlgn="base">
              <a:spcBef>
                <a:spcPct val="0"/>
              </a:spcBef>
              <a:spcAft>
                <a:spcPct val="0"/>
              </a:spcAft>
              <a:defRPr/>
            </a:pP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Đọc</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đoạn</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3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bài</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Làm</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việc</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thật</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là</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vui</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a:t>
            </a:r>
            <a:endParaRPr lang="zh-CN" altLang="en-US" sz="4400" b="1" dirty="0">
              <a:solidFill>
                <a:srgbClr val="002060"/>
              </a:solidFill>
              <a:latin typeface="Cambria" panose="02040503050406030204" pitchFamily="18" charset="0"/>
              <a:ea typeface="字魂59号-创粗黑" panose="00000500000000000000" pitchFamily="2" charset="-122"/>
              <a:cs typeface="Arial" pitchFamily="34" charset="0"/>
              <a:sym typeface="字魂59号-创粗黑" panose="00000500000000000000" pitchFamily="2" charset="-122"/>
            </a:endParaRPr>
          </a:p>
        </p:txBody>
      </p:sp>
      <p:sp>
        <p:nvSpPr>
          <p:cNvPr id="21" name="文本框 6">
            <a:extLst>
              <a:ext uri="{FF2B5EF4-FFF2-40B4-BE49-F238E27FC236}">
                <a16:creationId xmlns:a16="http://schemas.microsoft.com/office/drawing/2014/main" id="{D23F456B-EE69-0B7D-0C50-0BEC35D9EBAD}"/>
              </a:ext>
            </a:extLst>
          </p:cNvPr>
          <p:cNvSpPr txBox="1">
            <a:spLocks noChangeArrowheads="1"/>
          </p:cNvSpPr>
          <p:nvPr/>
        </p:nvSpPr>
        <p:spPr bwMode="auto">
          <a:xfrm>
            <a:off x="2413311" y="3871796"/>
            <a:ext cx="709796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algn="just" defTabSz="685783" fontAlgn="base">
              <a:spcBef>
                <a:spcPct val="0"/>
              </a:spcBef>
              <a:spcAft>
                <a:spcPct val="0"/>
              </a:spcAft>
              <a:defRPr/>
            </a:pP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Theo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em</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mọi</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người</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mọi</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vật</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làm</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việc</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như</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thế</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 </a:t>
            </a:r>
            <a:r>
              <a:rPr lang="en-US" altLang="zh-CN" sz="4400" b="1" dirty="0" err="1">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nào</a:t>
            </a:r>
            <a:r>
              <a:rPr lang="en-US" altLang="zh-CN" sz="4400" b="1" dirty="0">
                <a:solidFill>
                  <a:srgbClr val="002060"/>
                </a:solidFill>
                <a:latin typeface="Cambria" panose="02040503050406030204" pitchFamily="18" charset="0"/>
                <a:ea typeface="Cambria" panose="02040503050406030204" pitchFamily="18" charset="0"/>
                <a:cs typeface="Arial" pitchFamily="34" charset="0"/>
                <a:sym typeface="字魂59号-创粗黑" panose="00000500000000000000" pitchFamily="2" charset="-122"/>
              </a:rPr>
              <a:t>?</a:t>
            </a:r>
            <a:endParaRPr lang="zh-CN" altLang="en-US" sz="4400" b="1" dirty="0">
              <a:solidFill>
                <a:srgbClr val="002060"/>
              </a:solidFill>
              <a:latin typeface="Cambria" panose="02040503050406030204" pitchFamily="18" charset="0"/>
              <a:ea typeface="字魂59号-创粗黑" panose="00000500000000000000" pitchFamily="2" charset="-122"/>
              <a:cs typeface="Arial" pitchFamily="34" charset="0"/>
              <a:sym typeface="字魂59号-创粗黑" panose="00000500000000000000" pitchFamily="2" charset="-122"/>
            </a:endParaRPr>
          </a:p>
        </p:txBody>
      </p:sp>
      <p:pic>
        <p:nvPicPr>
          <p:cNvPr id="22" name="Picture 21">
            <a:extLst>
              <a:ext uri="{FF2B5EF4-FFF2-40B4-BE49-F238E27FC236}">
                <a16:creationId xmlns:a16="http://schemas.microsoft.com/office/drawing/2014/main" id="{E94797B6-D16C-3256-4C36-4B341498C28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230" r="89549">
                        <a14:foregroundMark x1="20902" y1="23925" x2="9836" y2="45968"/>
                        <a14:foregroundMark x1="10861" y1="46774" x2="12705" y2="69892"/>
                        <a14:foregroundMark x1="16189" y1="36290" x2="23361" y2="69086"/>
                        <a14:foregroundMark x1="13934" y1="40860" x2="13320" y2="75538"/>
                        <a14:foregroundMark x1="15779" y1="69892" x2="29918" y2="87634"/>
                        <a14:foregroundMark x1="22336" y1="70699" x2="37500" y2="82527"/>
                        <a14:foregroundMark x1="18033" y1="37097" x2="40164" y2="23387"/>
                        <a14:foregroundMark x1="17418" y1="32796" x2="37705" y2="21774"/>
                        <a14:foregroundMark x1="22131" y1="24194" x2="37500" y2="18548"/>
                        <a14:foregroundMark x1="42828" y1="23118" x2="52869" y2="36290"/>
                        <a14:foregroundMark x1="41189" y1="45699" x2="33402" y2="66129"/>
                        <a14:foregroundMark x1="34631" y1="41667" x2="31762" y2="62097"/>
                        <a14:foregroundMark x1="68443" y1="9140" x2="65984" y2="13172"/>
                        <a14:foregroundMark x1="69467" y1="9409" x2="62090" y2="20968"/>
                      </a14:backgroundRemoval>
                    </a14:imgEffect>
                  </a14:imgLayer>
                </a14:imgProps>
              </a:ext>
              <a:ext uri="{28A0092B-C50C-407E-A947-70E740481C1C}">
                <a14:useLocalDpi xmlns:a14="http://schemas.microsoft.com/office/drawing/2010/main" val="0"/>
              </a:ext>
            </a:extLst>
          </a:blip>
          <a:stretch>
            <a:fillRect/>
          </a:stretch>
        </p:blipFill>
        <p:spPr>
          <a:xfrm>
            <a:off x="2173718" y="1312765"/>
            <a:ext cx="1215648" cy="926817"/>
          </a:xfrm>
          <a:prstGeom prst="rect">
            <a:avLst/>
          </a:prstGeom>
        </p:spPr>
      </p:pic>
      <p:pic>
        <p:nvPicPr>
          <p:cNvPr id="23" name="Picture 22">
            <a:extLst>
              <a:ext uri="{FF2B5EF4-FFF2-40B4-BE49-F238E27FC236}">
                <a16:creationId xmlns:a16="http://schemas.microsoft.com/office/drawing/2014/main" id="{5FFBC487-DB3A-FB15-CA18-5B2DC317748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230" r="89549">
                        <a14:foregroundMark x1="20902" y1="23925" x2="9836" y2="45968"/>
                        <a14:foregroundMark x1="10861" y1="46774" x2="12705" y2="69892"/>
                        <a14:foregroundMark x1="16189" y1="36290" x2="23361" y2="69086"/>
                        <a14:foregroundMark x1="13934" y1="40860" x2="13320" y2="75538"/>
                        <a14:foregroundMark x1="15779" y1="69892" x2="29918" y2="87634"/>
                        <a14:foregroundMark x1="22336" y1="70699" x2="37500" y2="82527"/>
                        <a14:foregroundMark x1="18033" y1="37097" x2="40164" y2="23387"/>
                        <a14:foregroundMark x1="17418" y1="32796" x2="37705" y2="21774"/>
                        <a14:foregroundMark x1="22131" y1="24194" x2="37500" y2="18548"/>
                        <a14:foregroundMark x1="42828" y1="23118" x2="52869" y2="36290"/>
                        <a14:foregroundMark x1="41189" y1="45699" x2="33402" y2="66129"/>
                        <a14:foregroundMark x1="34631" y1="41667" x2="31762" y2="62097"/>
                        <a14:foregroundMark x1="68443" y1="9140" x2="65984" y2="13172"/>
                        <a14:foregroundMark x1="69467" y1="9409" x2="62090" y2="20968"/>
                      </a14:backgroundRemoval>
                    </a14:imgEffect>
                  </a14:imgLayer>
                </a14:imgProps>
              </a:ext>
              <a:ext uri="{28A0092B-C50C-407E-A947-70E740481C1C}">
                <a14:useLocalDpi xmlns:a14="http://schemas.microsoft.com/office/drawing/2010/main" val="0"/>
              </a:ext>
            </a:extLst>
          </a:blip>
          <a:stretch>
            <a:fillRect/>
          </a:stretch>
        </p:blipFill>
        <p:spPr>
          <a:xfrm>
            <a:off x="763776" y="3783368"/>
            <a:ext cx="1215648" cy="926817"/>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7">
            <a:clrChange>
              <a:clrFrom>
                <a:srgbClr val="FFFEFE"/>
              </a:clrFrom>
              <a:clrTo>
                <a:srgbClr val="FFFEFE">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30401" y="595632"/>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815220" y="396607"/>
            <a:ext cx="9703463" cy="735138"/>
          </a:xfrm>
          <a:prstGeom prst="rect">
            <a:avLst/>
          </a:prstGeom>
          <a:noFill/>
        </p:spPr>
        <p:txBody>
          <a:bodyPr wrap="square" rtlCol="0">
            <a:spAutoFit/>
          </a:bodyPr>
          <a:lstStyle/>
          <a:p>
            <a:pPr>
              <a:lnSpc>
                <a:spcPct val="150000"/>
              </a:lnSpc>
            </a:pPr>
            <a:r>
              <a:rPr lang="vi-VN" sz="3200" b="1" dirty="0">
                <a:latin typeface="UTM Avo" panose="02040603050506020204" pitchFamily="18" charset="0"/>
              </a:rPr>
              <a:t>Em thích được khen về điều gì?</a:t>
            </a:r>
            <a:endParaRPr lang="en-US" sz="3200" b="1" dirty="0">
              <a:latin typeface="UTM Avo" panose="02040603050506020204" pitchFamily="18" charset="0"/>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l="17010" r="14284"/>
          <a:stretch/>
        </p:blipFill>
        <p:spPr>
          <a:xfrm>
            <a:off x="946484" y="1390489"/>
            <a:ext cx="10572199" cy="4754252"/>
          </a:xfrm>
          <a:prstGeom prst="rect">
            <a:avLst/>
          </a:prstGeom>
        </p:spPr>
      </p:pic>
    </p:spTree>
    <p:extLst>
      <p:ext uri="{BB962C8B-B14F-4D97-AF65-F5344CB8AC3E}">
        <p14:creationId xmlns:p14="http://schemas.microsoft.com/office/powerpoint/2010/main" val="364420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4676" t="11648" r="5463" b="8731"/>
          <a:stretch/>
        </p:blipFill>
        <p:spPr>
          <a:xfrm>
            <a:off x="381000" y="1288454"/>
            <a:ext cx="11430000" cy="4972685"/>
          </a:xfrm>
          <a:prstGeom prst="rect">
            <a:avLst/>
          </a:prstGeom>
        </p:spPr>
      </p:pic>
      <p:sp>
        <p:nvSpPr>
          <p:cNvPr id="10" name="TextBox 9">
            <a:extLst>
              <a:ext uri="{FF2B5EF4-FFF2-40B4-BE49-F238E27FC236}">
                <a16:creationId xmlns:a16="http://schemas.microsoft.com/office/drawing/2014/main" id="{B600F577-F819-4602-BCEB-985221633540}"/>
              </a:ext>
            </a:extLst>
          </p:cNvPr>
          <p:cNvSpPr txBox="1"/>
          <p:nvPr/>
        </p:nvSpPr>
        <p:spPr>
          <a:xfrm>
            <a:off x="2000942" y="365125"/>
            <a:ext cx="6069808" cy="923330"/>
          </a:xfrm>
          <a:prstGeom prst="rect">
            <a:avLst/>
          </a:prstGeom>
          <a:noFill/>
        </p:spPr>
        <p:txBody>
          <a:bodyPr wrap="square" rtlCol="0">
            <a:spAutoFit/>
          </a:bodyPr>
          <a:lstStyle/>
          <a:p>
            <a:pPr>
              <a:lnSpc>
                <a:spcPct val="150000"/>
              </a:lnSpc>
            </a:pPr>
            <a:r>
              <a:rPr lang="vi-VN" sz="3600" b="1">
                <a:solidFill>
                  <a:srgbClr val="002060"/>
                </a:solidFill>
                <a:latin typeface="UTM Avo" panose="02040603050506020204" pitchFamily="18" charset="0"/>
              </a:rPr>
              <a:t>Tranh v</a:t>
            </a:r>
            <a:r>
              <a:rPr lang="en-US" sz="3600" b="1">
                <a:solidFill>
                  <a:srgbClr val="002060"/>
                </a:solidFill>
                <a:latin typeface="UTM Avo" panose="02040603050506020204" pitchFamily="18" charset="0"/>
              </a:rPr>
              <a:t>ẽ</a:t>
            </a:r>
            <a:r>
              <a:rPr lang="vi-VN" sz="3600" b="1">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những gì?</a:t>
            </a:r>
            <a:endParaRPr lang="en-US" sz="3600" b="1" dirty="0">
              <a:solidFill>
                <a:srgbClr val="002060"/>
              </a:solidFill>
              <a:latin typeface="UTM Avo" panose="02040603050506020204" pitchFamily="18" charset="0"/>
            </a:endParaRPr>
          </a:p>
        </p:txBody>
      </p:sp>
      <p:pic>
        <p:nvPicPr>
          <p:cNvPr id="11" name="Picture 10">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blip>
          <a:stretch>
            <a:fillRect/>
          </a:stretch>
        </p:blipFill>
        <p:spPr>
          <a:xfrm>
            <a:off x="655865" y="596861"/>
            <a:ext cx="926182" cy="488123"/>
          </a:xfrm>
          <a:prstGeom prst="rect">
            <a:avLst/>
          </a:prstGeom>
        </p:spPr>
      </p:pic>
    </p:spTree>
    <p:extLst>
      <p:ext uri="{BB962C8B-B14F-4D97-AF65-F5344CB8AC3E}">
        <p14:creationId xmlns:p14="http://schemas.microsoft.com/office/powerpoint/2010/main" val="770691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463"/>
            <a:ext cx="12192000" cy="7050676"/>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3570353" y="63668"/>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000" b="1" kern="0" dirty="0">
                <a:ln w="6350">
                  <a:noFill/>
                </a:ln>
                <a:solidFill>
                  <a:srgbClr val="FF0000"/>
                </a:solidFill>
                <a:latin typeface="Cambria" panose="02040503050406030204" pitchFamily="18" charset="0"/>
                <a:ea typeface="Cambria" panose="02040503050406030204" pitchFamily="18" charset="0"/>
                <a:cs typeface="Times New Roman" panose="02020603050405020304" pitchFamily="18" charset="0"/>
              </a:rPr>
              <a:t>YÊU CẦU CẦN ĐẠT</a:t>
            </a:r>
            <a:endParaRPr lang="zh-CN" altLang="en-US" sz="4000" b="1" kern="0" dirty="0">
              <a:ln w="6350">
                <a:noFill/>
              </a:ln>
              <a:solidFill>
                <a:srgbClr val="FF0000"/>
              </a:solidFill>
              <a:latin typeface="Cambria" panose="020405030504060302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3"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3160295" y="1561230"/>
            <a:ext cx="963761" cy="573560"/>
          </a:xfrm>
          <a:prstGeom prst="roundRect">
            <a:avLst>
              <a:gd name="adj" fmla="val 46371"/>
            </a:avLst>
          </a:prstGeom>
          <a:solidFill>
            <a:srgbClr val="FFD268"/>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01 </a:t>
            </a:r>
            <a:endParaRPr lang="zh-CN" altLang="en-US" sz="3600" b="1" dirty="0">
              <a:solidFill>
                <a:schemeClr val="tx1">
                  <a:lumMod val="50000"/>
                </a:schemeClr>
              </a:solidFill>
              <a:latin typeface="Cambria" panose="020405030504060302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4124056" y="947329"/>
            <a:ext cx="7743895" cy="1465225"/>
          </a:xfrm>
          <a:prstGeom prst="roundRect">
            <a:avLst>
              <a:gd name="adj" fmla="val 46371"/>
            </a:avLst>
          </a:prstGeom>
          <a:solidFill>
            <a:srgbClr val="FFD268"/>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biệt</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giọng</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nhân</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lí</a:t>
            </a:r>
            <a:r>
              <a:rPr lang="en-US" altLang="zh-CN" sz="36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zh-CN" altLang="en-US" sz="3600" b="1" dirty="0">
              <a:solidFill>
                <a:srgbClr val="000000"/>
              </a:solidFill>
              <a:latin typeface="Cambria" panose="020405030504060302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283243" y="3445213"/>
            <a:ext cx="909860" cy="655229"/>
          </a:xfrm>
          <a:prstGeom prst="roundRect">
            <a:avLst>
              <a:gd name="adj" fmla="val 46371"/>
            </a:avLst>
          </a:prstGeom>
          <a:solidFill>
            <a:srgbClr val="FFE4DB"/>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02</a:t>
            </a:r>
            <a:endParaRPr lang="zh-CN" altLang="en-US" sz="3600" b="1" dirty="0">
              <a:solidFill>
                <a:schemeClr val="tx1">
                  <a:lumMod val="50000"/>
                </a:schemeClr>
              </a:solidFill>
              <a:latin typeface="Cambria" panose="020405030504060302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193102" y="2962982"/>
            <a:ext cx="6389298" cy="1619693"/>
          </a:xfrm>
          <a:prstGeom prst="roundRect">
            <a:avLst>
              <a:gd name="adj" fmla="val 46371"/>
            </a:avLst>
          </a:prstGeom>
          <a:solidFill>
            <a:srgbClr val="FFE4DB"/>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Trả</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lời</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câu</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hỏi</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Nêu</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zh-CN" altLang="en-US" sz="3600" b="1" dirty="0">
              <a:solidFill>
                <a:schemeClr val="tx1">
                  <a:lumMod val="50000"/>
                </a:schemeClr>
              </a:solidFill>
              <a:latin typeface="Cambria" panose="020405030504060302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6096000" y="5433924"/>
            <a:ext cx="1024257" cy="655229"/>
          </a:xfrm>
          <a:prstGeom prst="roundRect">
            <a:avLst>
              <a:gd name="adj" fmla="val 46371"/>
            </a:avLst>
          </a:prstGeom>
          <a:solidFill>
            <a:srgbClr val="92D05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03</a:t>
            </a:r>
            <a:endParaRPr lang="zh-CN" altLang="en-US" sz="3600" b="1" dirty="0">
              <a:solidFill>
                <a:schemeClr val="tx1">
                  <a:lumMod val="50000"/>
                </a:schemeClr>
              </a:solidFill>
              <a:latin typeface="Cambria" panose="020405030504060302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7120257" y="5153754"/>
            <a:ext cx="4747694" cy="1241927"/>
          </a:xfrm>
          <a:prstGeom prst="roundRect">
            <a:avLst>
              <a:gd name="adj" fmla="val 46371"/>
            </a:avLst>
          </a:prstGeom>
          <a:solidFill>
            <a:srgbClr val="92D05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Tìm</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từ</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ngữ</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chỉ</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hành</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động</a:t>
            </a:r>
            <a:r>
              <a:rPr lang="en-US" altLang="zh-CN" sz="3600" b="1" dirty="0">
                <a:solidFill>
                  <a:schemeClr val="tx1">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zh-CN" altLang="en-US" sz="3600" b="1" dirty="0">
              <a:solidFill>
                <a:schemeClr val="tx1">
                  <a:lumMod val="50000"/>
                </a:schemeClr>
              </a:solidFill>
              <a:latin typeface="Cambria" panose="02040503050406030204" pitchFamily="18" charset="0"/>
              <a:ea typeface="Arial-Rounded" panose="020B0500000000000000" pitchFamily="34" charset="0"/>
              <a:cs typeface="Times New Roman" panose="02020603050405020304" pitchFamily="18" charset="0"/>
            </a:endParaRPr>
          </a:p>
        </p:txBody>
      </p:sp>
      <p:cxnSp>
        <p:nvCxnSpPr>
          <p:cNvPr id="11" name="直接连接符 59">
            <a:extLst>
              <a:ext uri="{FF2B5EF4-FFF2-40B4-BE49-F238E27FC236}">
                <a16:creationId xmlns:a16="http://schemas.microsoft.com/office/drawing/2014/main" id="{44F71D0C-7F93-4F4C-9E3D-768F31B9922C}"/>
              </a:ext>
            </a:extLst>
          </p:cNvPr>
          <p:cNvCxnSpPr/>
          <p:nvPr/>
        </p:nvCxnSpPr>
        <p:spPr>
          <a:xfrm>
            <a:off x="4752946" y="4691435"/>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497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812989"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52366"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2000" b="1" dirty="0">
                <a:latin typeface="UTM Avo" panose="02040603050506020204" pitchFamily="18" charset="0"/>
              </a:rPr>
              <a:t>      Một hôm, gặp hươu, voi em hỏi:</a:t>
            </a:r>
          </a:p>
          <a:p>
            <a:pPr algn="just">
              <a:lnSpc>
                <a:spcPct val="110000"/>
              </a:lnSpc>
            </a:pPr>
            <a:r>
              <a:rPr lang="vi-VN" sz="2000" b="1" dirty="0">
                <a:latin typeface="UTM Avo" panose="02040603050506020204" pitchFamily="18" charset="0"/>
              </a:rPr>
              <a:t>      - Em có xinh không?</a:t>
            </a:r>
          </a:p>
          <a:p>
            <a:pPr algn="just">
              <a:lnSpc>
                <a:spcPct val="110000"/>
              </a:lnSpc>
            </a:pPr>
            <a:r>
              <a:rPr lang="vi-VN" sz="2000" b="1" dirty="0">
                <a:latin typeface="UTM Avo" panose="02040603050506020204" pitchFamily="18" charset="0"/>
              </a:rPr>
              <a:t>      Hươu ngắm voi rồi lắc đầu:</a:t>
            </a:r>
          </a:p>
          <a:p>
            <a:pPr algn="just">
              <a:lnSpc>
                <a:spcPct val="110000"/>
              </a:lnSpc>
            </a:pPr>
            <a:r>
              <a:rPr lang="vi-VN" sz="2000" b="1" dirty="0">
                <a:latin typeface="UTM Avo" panose="02040603050506020204" pitchFamily="18" charset="0"/>
              </a:rPr>
              <a:t>      - Chưa xinh lắm vì em không có đôi sừng giống anh.</a:t>
            </a:r>
          </a:p>
          <a:p>
            <a:pPr algn="just">
              <a:lnSpc>
                <a:spcPct val="110000"/>
              </a:lnSpc>
            </a:pPr>
            <a:r>
              <a:rPr lang="vi-VN" sz="2000" b="1" dirty="0">
                <a:latin typeface="UTM Avo" panose="02040603050506020204" pitchFamily="18" charset="0"/>
              </a:rPr>
              <a:t>      Nghe vậy, voi nhặt vài cành cây khô, gài lên đầu rồi đi tiếp.</a:t>
            </a:r>
          </a:p>
          <a:p>
            <a:pPr algn="just">
              <a:lnSpc>
                <a:spcPct val="110000"/>
              </a:lnSpc>
            </a:pPr>
            <a:r>
              <a:rPr lang="vi-VN" sz="2000" b="1" dirty="0">
                <a:latin typeface="UTM Avo" panose="02040603050506020204" pitchFamily="18" charset="0"/>
              </a:rPr>
              <a:t>      Gặp dê, voi hỏi:</a:t>
            </a:r>
          </a:p>
          <a:p>
            <a:pPr algn="just">
              <a:lnSpc>
                <a:spcPct val="110000"/>
              </a:lnSpc>
            </a:pPr>
            <a:r>
              <a:rPr lang="vi-VN" sz="2000" b="1" dirty="0">
                <a:latin typeface="UTM Avo" panose="02040603050506020204" pitchFamily="18" charset="0"/>
              </a:rPr>
              <a:t>      - Em có xinh không?</a:t>
            </a:r>
          </a:p>
          <a:p>
            <a:pPr algn="just">
              <a:lnSpc>
                <a:spcPct val="110000"/>
              </a:lnSpc>
            </a:pPr>
            <a:r>
              <a:rPr lang="vi-VN" sz="2000" b="1" dirty="0">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Voi liền nhổ một khóm cỏ dại bên đường, gắn vào cằm rồi về nhà.</a:t>
            </a:r>
          </a:p>
          <a:p>
            <a:pPr algn="just">
              <a:lnSpc>
                <a:spcPct val="110000"/>
              </a:lnSpc>
            </a:pPr>
            <a:r>
              <a:rPr lang="vi-VN" sz="2000" b="1" dirty="0">
                <a:latin typeface="UTM Avo" panose="02040603050506020204" pitchFamily="18" charset="0"/>
              </a:rPr>
              <a:t>      Về nhà với đôi sừng và bộ râu giả, voi em hớn hở hỏi anh:</a:t>
            </a:r>
          </a:p>
          <a:p>
            <a:pPr algn="just">
              <a:lnSpc>
                <a:spcPct val="110000"/>
              </a:lnSpc>
            </a:pPr>
            <a:r>
              <a:rPr lang="vi-VN" sz="2000" b="1" dirty="0">
                <a:latin typeface="UTM Avo" panose="02040603050506020204" pitchFamily="18" charset="0"/>
              </a:rPr>
              <a:t>      - Em có xinh hơn không?</a:t>
            </a:r>
          </a:p>
          <a:p>
            <a:pPr algn="just">
              <a:lnSpc>
                <a:spcPct val="110000"/>
              </a:lnSpc>
            </a:pPr>
            <a:r>
              <a:rPr lang="vi-VN" sz="2000" b="1" dirty="0">
                <a:latin typeface="UTM Avo" panose="02040603050506020204" pitchFamily="18" charset="0"/>
              </a:rPr>
              <a:t>      Voi anh nói:</a:t>
            </a:r>
          </a:p>
          <a:p>
            <a:pPr algn="just">
              <a:lnSpc>
                <a:spcPct val="110000"/>
              </a:lnSpc>
            </a:pPr>
            <a:r>
              <a:rPr lang="vi-VN" sz="2000" b="1" dirty="0">
                <a:latin typeface="UTM Avo" panose="02040603050506020204" pitchFamily="18" charset="0"/>
              </a:rPr>
              <a:t>      - Trời ơi, sao em lại thêm sừng và râu thế này? Xấu lắm!</a:t>
            </a:r>
          </a:p>
          <a:p>
            <a:pPr algn="just">
              <a:lnSpc>
                <a:spcPct val="110000"/>
              </a:lnSpc>
            </a:pPr>
            <a:r>
              <a:rPr lang="vi-VN" sz="2000" b="1"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dirty="0">
                <a:latin typeface="UTM Avo" panose="02040603050506020204" pitchFamily="18" charset="0"/>
              </a:rPr>
              <a:t>(Theo</a:t>
            </a:r>
            <a:r>
              <a:rPr lang="en-US" sz="2000" b="1" dirty="0">
                <a:latin typeface="UTM Avo" panose="02040603050506020204" pitchFamily="18" charset="0"/>
              </a:rPr>
              <a:t> </a:t>
            </a:r>
            <a:r>
              <a:rPr lang="en-US" sz="2000" b="1" dirty="0" err="1">
                <a:latin typeface="UTM Avo" panose="02040603050506020204" pitchFamily="18" charset="0"/>
              </a:rPr>
              <a:t>Ấu</a:t>
            </a:r>
            <a:r>
              <a:rPr lang="en-US" sz="2000" b="1" dirty="0">
                <a:latin typeface="UTM Avo" panose="02040603050506020204" pitchFamily="18" charset="0"/>
              </a:rPr>
              <a:t> </a:t>
            </a:r>
            <a:r>
              <a:rPr lang="en-US" sz="2000" b="1" dirty="0" err="1">
                <a:latin typeface="UTM Avo" panose="02040603050506020204" pitchFamily="18" charset="0"/>
              </a:rPr>
              <a:t>Phúc</a:t>
            </a:r>
            <a:r>
              <a:rPr lang="en-US" sz="2000" b="1" dirty="0">
                <a:latin typeface="UTM Avo" panose="02040603050506020204" pitchFamily="18" charset="0"/>
              </a:rPr>
              <a:t>,</a:t>
            </a:r>
            <a:r>
              <a:rPr lang="vi-VN" sz="2000" b="1" dirty="0">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spTree>
    <p:extLst>
      <p:ext uri="{BB962C8B-B14F-4D97-AF65-F5344CB8AC3E}">
        <p14:creationId xmlns:p14="http://schemas.microsoft.com/office/powerpoint/2010/main" val="191146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a:t>
            </a:r>
            <a:r>
              <a:rPr lang="vi-VN" sz="2000" b="1" dirty="0">
                <a:solidFill>
                  <a:schemeClr val="accent6">
                    <a:lumMod val="50000"/>
                  </a:schemeClr>
                </a:solidFill>
                <a:latin typeface="UTM Avo" panose="02040603050506020204" pitchFamily="18"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a:t>
            </a:r>
            <a:r>
              <a:rPr lang="vi-VN" sz="2000" b="1" dirty="0">
                <a:solidFill>
                  <a:srgbClr val="FF0066"/>
                </a:solidFill>
                <a:latin typeface="UTM Avo" panose="02040603050506020204" pitchFamily="18" charset="0"/>
              </a:rPr>
              <a:t>Voi liền nhổ một khóm cỏ dại bên đường, gắn vào cằm rồi về nhà.</a:t>
            </a:r>
          </a:p>
          <a:p>
            <a:pPr algn="just">
              <a:lnSpc>
                <a:spcPct val="110000"/>
              </a:lnSpc>
            </a:pPr>
            <a:r>
              <a:rPr lang="vi-VN" sz="2000" b="1" dirty="0">
                <a:solidFill>
                  <a:srgbClr val="FF0066"/>
                </a:solidFill>
                <a:latin typeface="UTM Avo" panose="02040603050506020204" pitchFamily="18" charset="0"/>
              </a:rPr>
              <a:t>      Về nhà với đôi sừng và bộ râu giả, voi em hớn hở hỏi anh:</a:t>
            </a:r>
          </a:p>
          <a:p>
            <a:pPr algn="just">
              <a:lnSpc>
                <a:spcPct val="110000"/>
              </a:lnSpc>
            </a:pPr>
            <a:r>
              <a:rPr lang="vi-VN" sz="2000" b="1" dirty="0">
                <a:solidFill>
                  <a:srgbClr val="FF0066"/>
                </a:solidFill>
                <a:latin typeface="UTM Avo" panose="02040603050506020204" pitchFamily="18" charset="0"/>
              </a:rPr>
              <a:t>      - Em có xinh hơn không?</a:t>
            </a:r>
          </a:p>
          <a:p>
            <a:pPr algn="just">
              <a:lnSpc>
                <a:spcPct val="110000"/>
              </a:lnSpc>
            </a:pPr>
            <a:r>
              <a:rPr lang="vi-VN" sz="2000" b="1" dirty="0">
                <a:solidFill>
                  <a:srgbClr val="FF0066"/>
                </a:solidFill>
                <a:latin typeface="UTM Avo" panose="02040603050506020204" pitchFamily="18" charset="0"/>
              </a:rPr>
              <a:t>      Voi anh nói:</a:t>
            </a:r>
          </a:p>
          <a:p>
            <a:pPr algn="just">
              <a:lnSpc>
                <a:spcPct val="110000"/>
              </a:lnSpc>
            </a:pPr>
            <a:r>
              <a:rPr lang="vi-VN" sz="2000" b="1" dirty="0">
                <a:solidFill>
                  <a:srgbClr val="FF0066"/>
                </a:solidFill>
                <a:latin typeface="UTM Avo" panose="02040603050506020204" pitchFamily="18" charset="0"/>
              </a:rPr>
              <a:t>      - Trời ơi, sao em lại thêm sừng và râu thế này? Xấu lắm!</a:t>
            </a:r>
          </a:p>
          <a:p>
            <a:pPr algn="just">
              <a:lnSpc>
                <a:spcPct val="110000"/>
              </a:lnSpc>
            </a:pPr>
            <a:r>
              <a:rPr lang="vi-VN" sz="2000" b="1" dirty="0">
                <a:solidFill>
                  <a:srgbClr val="FF0066"/>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dirty="0">
                <a:latin typeface="UTM Avo" panose="02040603050506020204" pitchFamily="18" charset="0"/>
              </a:rPr>
              <a:t>(Theo</a:t>
            </a:r>
            <a:r>
              <a:rPr lang="en-US" sz="2000" b="1" dirty="0">
                <a:latin typeface="UTM Avo" panose="02040603050506020204" pitchFamily="18" charset="0"/>
              </a:rPr>
              <a:t> </a:t>
            </a:r>
            <a:r>
              <a:rPr lang="en-US" sz="2000" b="1" dirty="0" err="1">
                <a:latin typeface="UTM Avo" panose="02040603050506020204" pitchFamily="18" charset="0"/>
              </a:rPr>
              <a:t>Ấu</a:t>
            </a:r>
            <a:r>
              <a:rPr lang="en-US" sz="2000" b="1" dirty="0">
                <a:latin typeface="UTM Avo" panose="02040603050506020204" pitchFamily="18" charset="0"/>
              </a:rPr>
              <a:t> </a:t>
            </a:r>
            <a:r>
              <a:rPr lang="en-US" sz="2000" b="1" dirty="0" err="1">
                <a:latin typeface="UTM Avo" panose="02040603050506020204" pitchFamily="18" charset="0"/>
              </a:rPr>
              <a:t>Phúc</a:t>
            </a:r>
            <a:r>
              <a:rPr lang="en-US" sz="2000" b="1" dirty="0">
                <a:latin typeface="UTM Avo" panose="02040603050506020204" pitchFamily="18" charset="0"/>
              </a:rPr>
              <a:t>,</a:t>
            </a:r>
            <a:r>
              <a:rPr lang="vi-VN" sz="2000" b="1" dirty="0">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pic>
        <p:nvPicPr>
          <p:cNvPr id="8" name="Picture 7">
            <a:extLst>
              <a:ext uri="{FF2B5EF4-FFF2-40B4-BE49-F238E27FC236}">
                <a16:creationId xmlns:a16="http://schemas.microsoft.com/office/drawing/2014/main" id="{D52DCC97-D4B8-405F-A923-762DDA896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0" name="Picture 9">
            <a:extLst>
              <a:ext uri="{FF2B5EF4-FFF2-40B4-BE49-F238E27FC236}">
                <a16:creationId xmlns:a16="http://schemas.microsoft.com/office/drawing/2014/main" id="{05493CB5-C032-4FD2-BD04-8712C2F9DC29}"/>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spTree>
    <p:extLst>
      <p:ext uri="{BB962C8B-B14F-4D97-AF65-F5344CB8AC3E}">
        <p14:creationId xmlns:p14="http://schemas.microsoft.com/office/powerpoint/2010/main" val="2116263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25810"/>
            <a:ext cx="6578131" cy="815480"/>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latin typeface="UTM Avo" panose="02040603050506020204" pitchFamily="18" charset="0"/>
              </a:rPr>
              <a:t>Em có xinh không?</a:t>
            </a:r>
            <a:endParaRPr lang="en-US" sz="36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51840" y="999514"/>
            <a:ext cx="11861074" cy="5739200"/>
          </a:xfrm>
          <a:prstGeom prst="rect">
            <a:avLst/>
          </a:prstGeom>
          <a:noFill/>
        </p:spPr>
        <p:txBody>
          <a:bodyPr wrap="square" rtlCol="0">
            <a:spAutoFit/>
          </a:bodyPr>
          <a:lstStyle/>
          <a:p>
            <a:pPr algn="just">
              <a:lnSpc>
                <a:spcPct val="110000"/>
              </a:lnSpc>
            </a:pPr>
            <a:r>
              <a:rPr lang="vi-VN" sz="2800" b="1" dirty="0">
                <a:latin typeface="UTM Avo" panose="02040603050506020204" pitchFamily="18" charset="0"/>
              </a:rPr>
              <a:t>      </a:t>
            </a:r>
            <a:r>
              <a:rPr lang="vi-VN" sz="2800" b="1" dirty="0">
                <a:solidFill>
                  <a:schemeClr val="accent6">
                    <a:lumMod val="50000"/>
                  </a:schemeClr>
                </a:solidFill>
                <a:latin typeface="UTM Avo" panose="02040603050506020204" pitchFamily="18" charset="0"/>
              </a:rPr>
              <a:t>Voi em thích mặc đẹp và thích được khen xinh. Ở nhà, voi em luôn hỏi anh: “Em có xinh không?”. Voi anh bao giờ cũng khen: “Em xinh lắm!”</a:t>
            </a:r>
          </a:p>
          <a:p>
            <a:pPr algn="just">
              <a:lnSpc>
                <a:spcPct val="110000"/>
              </a:lnSpc>
            </a:pPr>
            <a:r>
              <a:rPr lang="vi-VN" sz="28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800" b="1" dirty="0">
                <a:solidFill>
                  <a:schemeClr val="accent6">
                    <a:lumMod val="50000"/>
                  </a:schemeClr>
                </a:solidFill>
                <a:latin typeface="UTM Avo" panose="02040603050506020204" pitchFamily="18" charset="0"/>
              </a:rPr>
              <a:t>      - Em có xinh không?</a:t>
            </a:r>
          </a:p>
          <a:p>
            <a:pPr algn="just">
              <a:lnSpc>
                <a:spcPct val="110000"/>
              </a:lnSpc>
            </a:pPr>
            <a:r>
              <a:rPr lang="vi-VN" sz="28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8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8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800" b="1" dirty="0">
                <a:solidFill>
                  <a:schemeClr val="accent6">
                    <a:lumMod val="50000"/>
                  </a:schemeClr>
                </a:solidFill>
                <a:latin typeface="UTM Avo" panose="02040603050506020204" pitchFamily="18" charset="0"/>
              </a:rPr>
              <a:t>      Gặp dê, voi hỏi:</a:t>
            </a:r>
          </a:p>
          <a:p>
            <a:pPr algn="just">
              <a:lnSpc>
                <a:spcPct val="110000"/>
              </a:lnSpc>
            </a:pPr>
            <a:r>
              <a:rPr lang="vi-VN" sz="2800" b="1" dirty="0">
                <a:solidFill>
                  <a:schemeClr val="accent6">
                    <a:lumMod val="50000"/>
                  </a:schemeClr>
                </a:solidFill>
                <a:latin typeface="UTM Avo" panose="02040603050506020204" pitchFamily="18" charset="0"/>
              </a:rPr>
              <a:t>      - Em có xinh không?</a:t>
            </a:r>
          </a:p>
          <a:p>
            <a:pPr algn="just">
              <a:lnSpc>
                <a:spcPct val="110000"/>
              </a:lnSpc>
            </a:pPr>
            <a:r>
              <a:rPr lang="vi-VN" sz="28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800" b="1" dirty="0">
                <a:latin typeface="UTM Avo" panose="02040603050506020204" pitchFamily="18" charset="0"/>
              </a:rPr>
              <a:t>      </a:t>
            </a:r>
            <a:endParaRPr lang="en-US" sz="2800" b="1" dirty="0">
              <a:latin typeface="UTM Avo" panose="02040603050506020204" pitchFamily="18" charset="0"/>
            </a:endParaRPr>
          </a:p>
        </p:txBody>
      </p:sp>
      <p:pic>
        <p:nvPicPr>
          <p:cNvPr id="8" name="Picture 7">
            <a:extLst>
              <a:ext uri="{FF2B5EF4-FFF2-40B4-BE49-F238E27FC236}">
                <a16:creationId xmlns:a16="http://schemas.microsoft.com/office/drawing/2014/main" id="{D52DCC97-D4B8-405F-A923-762DDA896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736" y="892768"/>
            <a:ext cx="525788" cy="496856"/>
          </a:xfrm>
          <a:prstGeom prst="rect">
            <a:avLst/>
          </a:prstGeom>
        </p:spPr>
      </p:pic>
      <p:cxnSp>
        <p:nvCxnSpPr>
          <p:cNvPr id="2" name="Straight Connector 1">
            <a:extLst>
              <a:ext uri="{FF2B5EF4-FFF2-40B4-BE49-F238E27FC236}">
                <a16:creationId xmlns:a16="http://schemas.microsoft.com/office/drawing/2014/main" id="{7E263247-3ED5-F477-4CE7-2D67367A4DB8}"/>
              </a:ext>
            </a:extLst>
          </p:cNvPr>
          <p:cNvCxnSpPr/>
          <p:nvPr/>
        </p:nvCxnSpPr>
        <p:spPr>
          <a:xfrm>
            <a:off x="3533379" y="2856310"/>
            <a:ext cx="837011" cy="0"/>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27579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509</TotalTime>
  <Words>1755</Words>
  <Application>Microsoft Office PowerPoint</Application>
  <PresentationFormat>Widescreen</PresentationFormat>
  <Paragraphs>169</Paragraphs>
  <Slides>27</Slides>
  <Notes>21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27</vt:i4>
      </vt:variant>
    </vt:vector>
  </HeadingPairs>
  <TitlesOfParts>
    <vt:vector size="47" baseType="lpstr">
      <vt:lpstr>Times New Roman</vt:lpstr>
      <vt:lpstr>UTM Showcard</vt:lpstr>
      <vt:lpstr>Arial</vt:lpstr>
      <vt:lpstr>字魂27号-布丁体</vt:lpstr>
      <vt:lpstr>字魂59号-创粗黑</vt:lpstr>
      <vt:lpstr>UTM Avo</vt:lpstr>
      <vt:lpstr>Calibri</vt:lpstr>
      <vt:lpstr>UTM Avo</vt:lpstr>
      <vt:lpstr>UTM Cookies</vt:lpstr>
      <vt:lpstr>Aptos</vt:lpstr>
      <vt:lpstr>HP001</vt:lpstr>
      <vt:lpstr>UTM Wedding K&amp;T</vt:lpstr>
      <vt:lpstr>Chango</vt:lpstr>
      <vt:lpstr>等线</vt:lpstr>
      <vt:lpstr>SVN-Poky's</vt:lpstr>
      <vt:lpstr>Cambria</vt:lpstr>
      <vt:lpstr>Arial-Rounded</vt:lpstr>
      <vt:lpstr>仓耳玄三M W05</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MĂNGNON;MNT</cp:keywords>
  <cp:lastModifiedBy>Admin</cp:lastModifiedBy>
  <cp:revision>59</cp:revision>
  <dcterms:created xsi:type="dcterms:W3CDTF">2022-07-20T16:29:40Z</dcterms:created>
  <dcterms:modified xsi:type="dcterms:W3CDTF">2024-09-23T02:16:57Z</dcterms:modified>
</cp:coreProperties>
</file>