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34"/>
  </p:notesMasterIdLst>
  <p:sldIdLst>
    <p:sldId id="256" r:id="rId3"/>
    <p:sldId id="394" r:id="rId4"/>
    <p:sldId id="2007577205" r:id="rId5"/>
    <p:sldId id="375" r:id="rId6"/>
    <p:sldId id="2007577207" r:id="rId7"/>
    <p:sldId id="2007577206" r:id="rId8"/>
    <p:sldId id="2007577208" r:id="rId9"/>
    <p:sldId id="2007577223" r:id="rId10"/>
    <p:sldId id="2007577222" r:id="rId11"/>
    <p:sldId id="2007577209" r:id="rId12"/>
    <p:sldId id="2007577212" r:id="rId13"/>
    <p:sldId id="274" r:id="rId14"/>
    <p:sldId id="2007577225" r:id="rId15"/>
    <p:sldId id="2007577192" r:id="rId16"/>
    <p:sldId id="2007577215" r:id="rId17"/>
    <p:sldId id="360" r:id="rId18"/>
    <p:sldId id="2007577216" r:id="rId19"/>
    <p:sldId id="397" r:id="rId20"/>
    <p:sldId id="2007577201" r:id="rId21"/>
    <p:sldId id="2007577217" r:id="rId22"/>
    <p:sldId id="2007577219" r:id="rId23"/>
    <p:sldId id="2007577221" r:id="rId24"/>
    <p:sldId id="310" r:id="rId25"/>
    <p:sldId id="2007577220" r:id="rId26"/>
    <p:sldId id="380" r:id="rId27"/>
    <p:sldId id="366" r:id="rId28"/>
    <p:sldId id="369" r:id="rId29"/>
    <p:sldId id="370" r:id="rId30"/>
    <p:sldId id="381" r:id="rId31"/>
    <p:sldId id="372" r:id="rId32"/>
    <p:sldId id="389" r:id="rId33"/>
  </p:sldIdLst>
  <p:sldSz cx="6858000" cy="5143500"/>
  <p:notesSz cx="6858000" cy="9144000"/>
  <p:embeddedFontLst>
    <p:embeddedFont>
      <p:font typeface="Calibri Light" panose="020F0302020204030204" pitchFamily="34" charset="0"/>
      <p:regular r:id="rId35"/>
      <p:italic r:id="rId36"/>
    </p:embeddedFont>
    <p:embeddedFont>
      <p:font typeface="HP001 4 hàng" panose="020B0603050302020204" pitchFamily="34" charset="0"/>
      <p:regular r:id="rId37"/>
      <p:bold r:id="rId38"/>
    </p:embeddedFont>
    <p:embeddedFont>
      <p:font typeface="UTM Avo" panose="02040603050506020204" pitchFamily="18" charset="0"/>
      <p:regular r:id="rId39"/>
      <p:bold r:id="rId40"/>
      <p:italic r:id="rId41"/>
      <p:boldItalic r:id="rId42"/>
    </p:embeddedFont>
    <p:embeddedFont>
      <p:font typeface="UTM Cookies" panose="02040603050506020204" pitchFamily="18" charset="0"/>
      <p:regular r:id="rId43"/>
    </p:embeddedFont>
    <p:embeddedFont>
      <p:font typeface="Montserrat" panose="02000505000000020004" pitchFamily="2"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等线" panose="020B0604020202020204" charset="-122"/>
      <p:regular r:id="rId52"/>
      <p:bold r:id="rId53"/>
    </p:embeddedFont>
    <p:embeddedFont>
      <p:font typeface="Arial-Rounded" panose="020B0500000000000000" pitchFamily="34" charset="0"/>
      <p:regular r:id="rId54"/>
    </p:embeddedFont>
    <p:embeddedFont>
      <p:font typeface="HP001" panose="020B0604020202020204" charset="0"/>
      <p:regular r:id="rId55"/>
      <p:bold r:id="rId56"/>
    </p:embeddedFont>
    <p:embeddedFont>
      <p:font typeface="宋体" panose="02010600030101010101" pitchFamily="2" charset="-122"/>
      <p:regular r:id="rId57"/>
    </p:embeddedFont>
    <p:embeddedFont>
      <p:font typeface="Kalam" panose="020B0604020202020204" charset="0"/>
      <p:regular r:id="rId58"/>
      <p:bold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AE"/>
    <a:srgbClr val="DBF1F0"/>
    <a:srgbClr val="000000"/>
    <a:srgbClr val="090383"/>
    <a:srgbClr val="842706"/>
    <a:srgbClr val="F45A21"/>
    <a:srgbClr val="0202BE"/>
    <a:srgbClr val="FFFFFF"/>
    <a:srgbClr val="FF0090"/>
    <a:srgbClr val="AEE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0" autoAdjust="0"/>
    <p:restoredTop sz="92818" autoAdjust="0"/>
  </p:normalViewPr>
  <p:slideViewPr>
    <p:cSldViewPr snapToGrid="0">
      <p:cViewPr varScale="1">
        <p:scale>
          <a:sx n="97" d="100"/>
          <a:sy n="97"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32102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143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294121" y="82464"/>
            <a:ext cx="6513662" cy="2098270"/>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1" name="Google Shape;91;p8"/>
          <p:cNvSpPr txBox="1">
            <a:spLocks noGrp="1"/>
          </p:cNvSpPr>
          <p:nvPr>
            <p:ph type="title"/>
          </p:nvPr>
        </p:nvSpPr>
        <p:spPr>
          <a:xfrm rot="-470071">
            <a:off x="1566284" y="1666920"/>
            <a:ext cx="3725449" cy="2569207"/>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92" name="Google Shape;92;p8"/>
          <p:cNvGrpSpPr/>
          <p:nvPr/>
        </p:nvGrpSpPr>
        <p:grpSpPr>
          <a:xfrm flipH="1">
            <a:off x="4708085" y="74262"/>
            <a:ext cx="2285122" cy="5435717"/>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03" name="Google Shape;103;p8"/>
          <p:cNvGrpSpPr/>
          <p:nvPr/>
        </p:nvGrpSpPr>
        <p:grpSpPr>
          <a:xfrm>
            <a:off x="-128235" y="82487"/>
            <a:ext cx="2285122" cy="5435717"/>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14" name="Google Shape;114;p8"/>
          <p:cNvSpPr/>
          <p:nvPr/>
        </p:nvSpPr>
        <p:spPr>
          <a:xfrm flipH="1">
            <a:off x="-69" y="4838901"/>
            <a:ext cx="6858135"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15;p8"/>
          <p:cNvSpPr/>
          <p:nvPr/>
        </p:nvSpPr>
        <p:spPr>
          <a:xfrm>
            <a:off x="2986088" y="187850"/>
            <a:ext cx="885825" cy="1181100"/>
          </a:xfrm>
          <a:prstGeom prst="ellipse">
            <a:avLst/>
          </a:pr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16;p8"/>
          <p:cNvSpPr/>
          <p:nvPr/>
        </p:nvSpPr>
        <p:spPr>
          <a:xfrm flipH="1">
            <a:off x="-1475651" y="4219475"/>
            <a:ext cx="3765701" cy="1181217"/>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17;p8"/>
          <p:cNvSpPr/>
          <p:nvPr/>
        </p:nvSpPr>
        <p:spPr>
          <a:xfrm>
            <a:off x="4003603" y="4110850"/>
            <a:ext cx="3765701" cy="1289853"/>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270286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C6E48-2E60-4431-8235-280F1CFFF80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3057030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6/5/2024</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38984" y="215312"/>
            <a:ext cx="6580039" cy="4825797"/>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685766" eaLnBrk="1" fontAlgn="auto" latinLnBrk="0" hangingPunct="1">
              <a:lnSpc>
                <a:spcPct val="100000"/>
              </a:lnSpc>
              <a:spcBef>
                <a:spcPts val="0"/>
              </a:spcBef>
              <a:spcAft>
                <a:spcPts val="0"/>
              </a:spcAft>
              <a:buClr>
                <a:srgbClr val="000000"/>
              </a:buClr>
              <a:buSzTx/>
              <a:buFont typeface="Arial"/>
              <a:buNone/>
              <a:tabLst/>
              <a:defRPr/>
            </a:pPr>
            <a:endParaRPr kumimoji="0" lang="en-US" sz="1051"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6/5/2024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84401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6/5/2024</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0.xml"/><Relationship Id="rId5" Type="http://schemas.microsoft.com/office/2007/relationships/hdphoto" Target="../media/hdphoto2.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6.xml"/><Relationship Id="rId5" Type="http://schemas.microsoft.com/office/2007/relationships/hdphoto" Target="../media/hdphoto3.wdp"/><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tags" Target="../tags/tag17.xml"/><Relationship Id="rId6" Type="http://schemas.microsoft.com/office/2007/relationships/hdphoto" Target="../media/hdphoto5.wdp"/><Relationship Id="rId5" Type="http://schemas.openxmlformats.org/officeDocument/2006/relationships/image" Target="../media/image37.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23" y="2543426"/>
            <a:ext cx="2328631" cy="1957137"/>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38673" y="807285"/>
            <a:ext cx="6580655" cy="1131079"/>
          </a:xfrm>
          <a:prstGeom prst="rect">
            <a:avLst/>
          </a:prstGeom>
          <a:noFill/>
        </p:spPr>
        <p:txBody>
          <a:bodyPr wrap="square" rtlCol="0">
            <a:spAutoFit/>
          </a:bodyPr>
          <a:lstStyle/>
          <a:p>
            <a:pPr algn="ct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Chào</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mừng</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thầy</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cô</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và</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các</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em</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p>
          <a:p>
            <a:pPr algn="ct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đến</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với</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môn</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Tiếng</a:t>
            </a:r>
            <a:r>
              <a:rPr lang="en-US" sz="3375" b="1" dirty="0">
                <a:ln w="22225">
                  <a:solidFill>
                    <a:schemeClr val="accent2"/>
                  </a:solidFill>
                  <a:prstDash val="solid"/>
                </a:ln>
                <a:solidFill>
                  <a:srgbClr val="0202BE"/>
                </a:solidFill>
                <a:effectLst>
                  <a:reflection blurRad="6350" stA="55000" endA="300" endPos="45500" dir="5400000" sy="-100000" algn="bl" rotWithShape="0"/>
                </a:effectLst>
              </a:rPr>
              <a:t> </a:t>
            </a:r>
            <a:r>
              <a:rPr lang="en-US" sz="3375" b="1" dirty="0" err="1">
                <a:ln w="22225">
                  <a:solidFill>
                    <a:schemeClr val="accent2"/>
                  </a:solidFill>
                  <a:prstDash val="solid"/>
                </a:ln>
                <a:solidFill>
                  <a:srgbClr val="0202BE"/>
                </a:solidFill>
                <a:effectLst>
                  <a:reflection blurRad="6350" stA="55000" endA="300" endPos="45500" dir="5400000" sy="-100000" algn="bl" rotWithShape="0"/>
                </a:effectLst>
              </a:rPr>
              <a:t>Việt</a:t>
            </a:r>
            <a:endParaRPr lang="en-US" sz="3375" b="1" dirty="0">
              <a:ln w="22225">
                <a:solidFill>
                  <a:schemeClr val="accent2"/>
                </a:solidFill>
                <a:prstDash val="solid"/>
              </a:ln>
              <a:solidFill>
                <a:srgbClr val="0202BE"/>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C8FBD-B703-4EEA-8150-6A7E27D38E42}"/>
              </a:ext>
            </a:extLst>
          </p:cNvPr>
          <p:cNvSpPr txBox="1"/>
          <p:nvPr/>
        </p:nvSpPr>
        <p:spPr>
          <a:xfrm>
            <a:off x="275900" y="333314"/>
            <a:ext cx="6306200" cy="2494529"/>
          </a:xfrm>
          <a:prstGeom prst="rect">
            <a:avLst/>
          </a:prstGeom>
          <a:noFill/>
        </p:spPr>
        <p:txBody>
          <a:bodyPr wrap="square" rtlCol="0">
            <a:spAutoFit/>
          </a:bodyPr>
          <a:lstStyle/>
          <a:p>
            <a:pPr indent="171450" algn="just">
              <a:lnSpc>
                <a:spcPct val="120000"/>
              </a:lnSpc>
            </a:pPr>
            <a:r>
              <a:rPr lang="en-US" sz="2200" dirty="0">
                <a:solidFill>
                  <a:srgbClr val="842706"/>
                </a:solidFill>
                <a:latin typeface="Times New Roman" panose="02020603050405020304" pitchFamily="18" charset="0"/>
                <a:cs typeface="Times New Roman" panose="02020603050405020304" pitchFamily="18" charset="0"/>
              </a:rPr>
              <a:t> </a:t>
            </a:r>
            <a:r>
              <a:rPr lang="vi-VN" sz="2200" dirty="0">
                <a:solidFill>
                  <a:srgbClr val="842706"/>
                </a:solidFill>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pic>
        <p:nvPicPr>
          <p:cNvPr id="5" name="Picture 4">
            <a:extLst>
              <a:ext uri="{FF2B5EF4-FFF2-40B4-BE49-F238E27FC236}">
                <a16:creationId xmlns:a16="http://schemas.microsoft.com/office/drawing/2014/main" id="{F51B17C5-10BE-4848-A3E1-37A6260E8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0" y="455899"/>
            <a:ext cx="288000" cy="288000"/>
          </a:xfrm>
          <a:prstGeom prst="rect">
            <a:avLst/>
          </a:prstGeom>
        </p:spPr>
      </p:pic>
    </p:spTree>
    <p:extLst>
      <p:ext uri="{BB962C8B-B14F-4D97-AF65-F5344CB8AC3E}">
        <p14:creationId xmlns:p14="http://schemas.microsoft.com/office/powerpoint/2010/main" val="47211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275900" y="566935"/>
            <a:ext cx="6306200" cy="4468980"/>
          </a:xfrm>
          <a:prstGeom prst="rect">
            <a:avLst/>
          </a:prstGeom>
          <a:noFill/>
        </p:spPr>
        <p:txBody>
          <a:bodyPr wrap="square" rtlCol="0">
            <a:spAutoFit/>
          </a:bodyPr>
          <a:lstStyle/>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Nhà tôi ở Hà Nội, cách Hồ Gươm không xa. Từ trên cao nhìn xuống, mặt hồ như một chiếc gương bầu dục lớn, sáng long lanh.</a:t>
            </a:r>
          </a:p>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solidFill>
                  <a:srgbClr val="0202AE"/>
                </a:solidFill>
                <a:latin typeface="Times New Roman" panose="02020603050405020304" pitchFamily="18" charset="0"/>
                <a:cs typeface="Times New Roman" panose="020206030504050203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solidFill>
                  <a:srgbClr val="842706"/>
                </a:solidFill>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sp>
        <p:nvSpPr>
          <p:cNvPr id="6" name="TextBox 5">
            <a:extLst>
              <a:ext uri="{FF2B5EF4-FFF2-40B4-BE49-F238E27FC236}">
                <a16:creationId xmlns:a16="http://schemas.microsoft.com/office/drawing/2014/main" id="{9DC896DB-F00F-4B35-AA0E-25BACE8F3BB7}"/>
              </a:ext>
            </a:extLst>
          </p:cNvPr>
          <p:cNvSpPr txBox="1"/>
          <p:nvPr/>
        </p:nvSpPr>
        <p:spPr>
          <a:xfrm>
            <a:off x="1872335" y="197245"/>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Times New Roman" panose="02020603050405020304" pitchFamily="18" charset="0"/>
                <a:cs typeface="Times New Roman" panose="02020603050405020304" pitchFamily="18" charset="0"/>
              </a:rPr>
              <a:t>HỒ GƯƠM</a:t>
            </a:r>
            <a:endParaRPr lang="en-US" sz="1800" b="1" dirty="0">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37" y="651152"/>
            <a:ext cx="251876" cy="238016"/>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0435" y="1662761"/>
            <a:ext cx="238016" cy="238016"/>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435" y="3014756"/>
            <a:ext cx="238016" cy="238016"/>
          </a:xfrm>
          <a:prstGeom prst="rect">
            <a:avLst/>
          </a:prstGeom>
        </p:spPr>
      </p:pic>
      <p:sp>
        <p:nvSpPr>
          <p:cNvPr id="7" name="TextBox 6">
            <a:extLst>
              <a:ext uri="{FF2B5EF4-FFF2-40B4-BE49-F238E27FC236}">
                <a16:creationId xmlns:a16="http://schemas.microsoft.com/office/drawing/2014/main" id="{9062805E-1C9B-4880-AF8A-5D8001982D21}"/>
              </a:ext>
            </a:extLst>
          </p:cNvPr>
          <p:cNvSpPr txBox="1"/>
          <p:nvPr/>
        </p:nvSpPr>
        <p:spPr>
          <a:xfrm>
            <a:off x="4380554" y="4774477"/>
            <a:ext cx="2297731" cy="343556"/>
          </a:xfrm>
          <a:prstGeom prst="rect">
            <a:avLst/>
          </a:prstGeom>
          <a:noFill/>
        </p:spPr>
        <p:txBody>
          <a:bodyPr wrap="square" rtlCol="0">
            <a:spAutoFit/>
          </a:bodyPr>
          <a:lstStyle/>
          <a:p>
            <a:pPr>
              <a:lnSpc>
                <a:spcPct val="110000"/>
              </a:lnSpc>
            </a:pPr>
            <a:r>
              <a:rPr lang="vi-VN" sz="1600" dirty="0">
                <a:latin typeface="Times New Roman" panose="02020603050405020304" pitchFamily="18" charset="0"/>
                <a:cs typeface="Times New Roman" panose="02020603050405020304" pitchFamily="18" charset="0"/>
              </a:rPr>
              <a:t>(</a:t>
            </a:r>
            <a:r>
              <a:rPr lang="vi-VN" sz="1600" i="1" dirty="0">
                <a:latin typeface="Times New Roman" panose="02020603050405020304" pitchFamily="18" charset="0"/>
                <a:cs typeface="Times New Roman" panose="02020603050405020304" pitchFamily="18" charset="0"/>
              </a:rPr>
              <a:t>Theo </a:t>
            </a:r>
            <a:r>
              <a:rPr lang="vi-VN" sz="1600" dirty="0">
                <a:latin typeface="Times New Roman" panose="02020603050405020304" pitchFamily="18" charset="0"/>
                <a:cs typeface="Times New Roman" panose="02020603050405020304" pitchFamily="18" charset="0"/>
              </a:rPr>
              <a:t>Ngô Quân Miện)</a:t>
            </a:r>
          </a:p>
        </p:txBody>
      </p:sp>
    </p:spTree>
    <p:custDataLst>
      <p:tags r:id="rId1"/>
    </p:custDataLst>
    <p:extLst>
      <p:ext uri="{BB962C8B-B14F-4D97-AF65-F5344CB8AC3E}">
        <p14:creationId xmlns:p14="http://schemas.microsoft.com/office/powerpoint/2010/main" val="172499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1789929" y="1065547"/>
            <a:ext cx="2820004" cy="1107996"/>
          </a:xfrm>
          <a:prstGeom prst="rect">
            <a:avLst/>
          </a:prstGeom>
          <a:noFill/>
        </p:spPr>
        <p:txBody>
          <a:bodyPr wrap="none" rtlCol="0">
            <a:spAutoFit/>
          </a:bodyPr>
          <a:lstStyle/>
          <a:p>
            <a:pPr algn="ctr"/>
            <a:r>
              <a:rPr lang="en-US" altLang="zh-CN"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62422" y="2066912"/>
            <a:ext cx="3475017" cy="2517198"/>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1602056" y="2459889"/>
            <a:ext cx="3410816" cy="1754326"/>
          </a:xfrm>
          <a:prstGeom prst="rect">
            <a:avLst/>
          </a:prstGeom>
          <a:noFill/>
        </p:spPr>
        <p:txBody>
          <a:bodyPr wrap="square">
            <a:spAutoFit/>
          </a:bodyPr>
          <a:lstStyle/>
          <a:p>
            <a:pPr algn="ctr" defTabSz="457223">
              <a:defRPr/>
            </a:pPr>
            <a:r>
              <a:rPr lang="en-US" altLang="zh-CN" sz="36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Yêu</a:t>
            </a:r>
            <a:r>
              <a:rPr lang="zh-CN" altLang="en-US" sz="36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 </a:t>
            </a:r>
            <a:r>
              <a:rPr lang="en-US" altLang="zh-CN" sz="36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cầu</a:t>
            </a:r>
            <a:endParaRPr lang="zh-CN" altLang="en-US" sz="36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Phân</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công</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theo</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đoạn</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Tất</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cả</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thành</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viên</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đều</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Sửa</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lỗi</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cho</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bạn</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nếu</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bạn</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chưa</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đúng</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275900" y="566935"/>
            <a:ext cx="6306200" cy="4468980"/>
          </a:xfrm>
          <a:prstGeom prst="rect">
            <a:avLst/>
          </a:prstGeom>
          <a:noFill/>
        </p:spPr>
        <p:txBody>
          <a:bodyPr wrap="square" rtlCol="0">
            <a:spAutoFit/>
          </a:bodyPr>
          <a:lstStyle/>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Nhà tôi ở Hà Nội, cách Hồ Gươm không xa. Từ trên cao nhìn xuống, mặt hồ như một chiếc gương bầu dục lớn, sáng long lanh.</a:t>
            </a:r>
          </a:p>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solidFill>
                  <a:srgbClr val="0202AE"/>
                </a:solidFill>
                <a:latin typeface="Times New Roman" panose="02020603050405020304" pitchFamily="18" charset="0"/>
                <a:cs typeface="Times New Roman" panose="020206030504050203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solidFill>
                  <a:srgbClr val="842706"/>
                </a:solidFill>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sp>
        <p:nvSpPr>
          <p:cNvPr id="6" name="TextBox 5">
            <a:extLst>
              <a:ext uri="{FF2B5EF4-FFF2-40B4-BE49-F238E27FC236}">
                <a16:creationId xmlns:a16="http://schemas.microsoft.com/office/drawing/2014/main" id="{9DC896DB-F00F-4B35-AA0E-25BACE8F3BB7}"/>
              </a:ext>
            </a:extLst>
          </p:cNvPr>
          <p:cNvSpPr txBox="1"/>
          <p:nvPr/>
        </p:nvSpPr>
        <p:spPr>
          <a:xfrm>
            <a:off x="1872335" y="197245"/>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Times New Roman" panose="02020603050405020304" pitchFamily="18" charset="0"/>
                <a:cs typeface="Times New Roman" panose="02020603050405020304" pitchFamily="18" charset="0"/>
              </a:rPr>
              <a:t>HỒ GƯƠM</a:t>
            </a:r>
            <a:endParaRPr lang="en-US" sz="1800" b="1" dirty="0">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37" y="651152"/>
            <a:ext cx="251876" cy="238016"/>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0435" y="1662761"/>
            <a:ext cx="238016" cy="238016"/>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435" y="3014756"/>
            <a:ext cx="238016" cy="238016"/>
          </a:xfrm>
          <a:prstGeom prst="rect">
            <a:avLst/>
          </a:prstGeom>
        </p:spPr>
      </p:pic>
      <p:sp>
        <p:nvSpPr>
          <p:cNvPr id="7" name="TextBox 6">
            <a:extLst>
              <a:ext uri="{FF2B5EF4-FFF2-40B4-BE49-F238E27FC236}">
                <a16:creationId xmlns:a16="http://schemas.microsoft.com/office/drawing/2014/main" id="{9062805E-1C9B-4880-AF8A-5D8001982D21}"/>
              </a:ext>
            </a:extLst>
          </p:cNvPr>
          <p:cNvSpPr txBox="1"/>
          <p:nvPr/>
        </p:nvSpPr>
        <p:spPr>
          <a:xfrm>
            <a:off x="4380554" y="4774477"/>
            <a:ext cx="2297731" cy="343556"/>
          </a:xfrm>
          <a:prstGeom prst="rect">
            <a:avLst/>
          </a:prstGeom>
          <a:noFill/>
        </p:spPr>
        <p:txBody>
          <a:bodyPr wrap="square" rtlCol="0">
            <a:spAutoFit/>
          </a:bodyPr>
          <a:lstStyle/>
          <a:p>
            <a:pPr>
              <a:lnSpc>
                <a:spcPct val="110000"/>
              </a:lnSpc>
            </a:pPr>
            <a:r>
              <a:rPr lang="vi-VN" sz="1600" dirty="0">
                <a:latin typeface="Times New Roman" panose="02020603050405020304" pitchFamily="18" charset="0"/>
                <a:cs typeface="Times New Roman" panose="02020603050405020304" pitchFamily="18" charset="0"/>
              </a:rPr>
              <a:t>(</a:t>
            </a:r>
            <a:r>
              <a:rPr lang="vi-VN" sz="1600" i="1" dirty="0">
                <a:latin typeface="Times New Roman" panose="02020603050405020304" pitchFamily="18" charset="0"/>
                <a:cs typeface="Times New Roman" panose="02020603050405020304" pitchFamily="18" charset="0"/>
              </a:rPr>
              <a:t>Theo </a:t>
            </a:r>
            <a:r>
              <a:rPr lang="vi-VN" sz="1600" dirty="0">
                <a:latin typeface="Times New Roman" panose="02020603050405020304" pitchFamily="18" charset="0"/>
                <a:cs typeface="Times New Roman" panose="02020603050405020304" pitchFamily="18" charset="0"/>
              </a:rPr>
              <a:t>Ngô Quân Miện)</a:t>
            </a:r>
          </a:p>
        </p:txBody>
      </p:sp>
    </p:spTree>
    <p:custDataLst>
      <p:tags r:id="rId1"/>
    </p:custDataLst>
    <p:extLst>
      <p:ext uri="{BB962C8B-B14F-4D97-AF65-F5344CB8AC3E}">
        <p14:creationId xmlns:p14="http://schemas.microsoft.com/office/powerpoint/2010/main" val="237176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556340" y="814033"/>
            <a:ext cx="5321948" cy="3514625"/>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2" y="814031"/>
            <a:ext cx="1727002" cy="1251585"/>
          </a:xfrm>
          <a:prstGeom prst="rect">
            <a:avLst/>
          </a:prstGeom>
        </p:spPr>
      </p:pic>
      <p:sp>
        <p:nvSpPr>
          <p:cNvPr id="7" name="Rectangle 6"/>
          <p:cNvSpPr/>
          <p:nvPr/>
        </p:nvSpPr>
        <p:spPr>
          <a:xfrm>
            <a:off x="1060851" y="2571343"/>
            <a:ext cx="4312925" cy="707214"/>
          </a:xfrm>
          <a:prstGeom prst="rect">
            <a:avLst/>
          </a:prstGeom>
          <a:noFill/>
          <a:ln>
            <a:noFill/>
          </a:ln>
          <a:effectLst/>
        </p:spPr>
        <p:txBody>
          <a:bodyPr lIns="51422" tIns="25712" rIns="51422" bIns="25712" rtlCol="0" anchor="ctr"/>
          <a:lstStyle/>
          <a:p>
            <a:pPr algn="ctr" defTabSz="514199">
              <a:defRPr/>
            </a:pPr>
            <a:r>
              <a:rPr lang="en-US" sz="4050" b="1" dirty="0" err="1">
                <a:solidFill>
                  <a:prstClr val="white"/>
                </a:solidFill>
                <a:latin typeface="Times New Roman" panose="02020603050405020304" pitchFamily="18" charset="0"/>
              </a:rPr>
              <a:t>Tìm</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hiểu</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bài</a:t>
            </a:r>
            <a:endParaRPr lang="en-US" sz="405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248408" y="1682852"/>
            <a:ext cx="6609592" cy="579967"/>
          </a:xfrm>
          <a:prstGeom prst="rect">
            <a:avLst/>
          </a:prstGeom>
          <a:noFill/>
        </p:spPr>
        <p:txBody>
          <a:bodyPr wrap="square" rtlCol="0">
            <a:spAutoFit/>
          </a:bodyPr>
          <a:lstStyle/>
          <a:p>
            <a:pPr>
              <a:lnSpc>
                <a:spcPct val="150000"/>
              </a:lnSpc>
            </a:pPr>
            <a:r>
              <a:rPr lang="en-US" sz="2400" b="1" dirty="0">
                <a:solidFill>
                  <a:schemeClr val="accent6">
                    <a:lumMod val="75000"/>
                  </a:schemeClr>
                </a:solidFill>
                <a:latin typeface="Times New Roman" panose="02020603050405020304" pitchFamily="18" charset="0"/>
                <a:cs typeface="Times New Roman" panose="02020603050405020304" pitchFamily="18" charset="0"/>
              </a:rPr>
              <a:t>1</a:t>
            </a:r>
            <a:r>
              <a:rPr 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Bài văn tả những cảnh đẹp nào ở Hồ Gươm?</a:t>
            </a:r>
          </a:p>
        </p:txBody>
      </p:sp>
      <p:pic>
        <p:nvPicPr>
          <p:cNvPr id="9" name="Picture 8">
            <a:extLst>
              <a:ext uri="{FF2B5EF4-FFF2-40B4-BE49-F238E27FC236}">
                <a16:creationId xmlns:a16="http://schemas.microsoft.com/office/drawing/2014/main" id="{76038983-0DA9-4AA1-B372-1885D1009232}"/>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pic>
        <p:nvPicPr>
          <p:cNvPr id="4098" name="Picture 2" descr="Tìm hiểu thêm về tên Hồ Trả Gươm | Tạp chí điện tử Thế giới Di sản">
            <a:extLst>
              <a:ext uri="{FF2B5EF4-FFF2-40B4-BE49-F238E27FC236}">
                <a16:creationId xmlns:a16="http://schemas.microsoft.com/office/drawing/2014/main" id="{B9C45B21-DEDC-4E53-ADF2-D51A4E1E19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 r="525"/>
          <a:stretch/>
        </p:blipFill>
        <p:spPr bwMode="auto">
          <a:xfrm>
            <a:off x="382490" y="2804698"/>
            <a:ext cx="2682910" cy="17714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ĐỀN NGỌC SƠN – Di tích lịch sử – văn hoá Hà Nội">
            <a:extLst>
              <a:ext uri="{FF2B5EF4-FFF2-40B4-BE49-F238E27FC236}">
                <a16:creationId xmlns:a16="http://schemas.microsoft.com/office/drawing/2014/main" id="{6D3DE4E8-02A4-409F-ABBB-816F9140F9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308" y="2799839"/>
            <a:ext cx="3315601" cy="17714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6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500" fill="hold"/>
                                        <p:tgtEl>
                                          <p:spTgt spid="4100"/>
                                        </p:tgtEl>
                                        <p:attrNameLst>
                                          <p:attrName>ppt_w</p:attrName>
                                        </p:attrNameLst>
                                      </p:cBhvr>
                                      <p:tavLst>
                                        <p:tav tm="0">
                                          <p:val>
                                            <p:fltVal val="0"/>
                                          </p:val>
                                        </p:tav>
                                        <p:tav tm="100000">
                                          <p:val>
                                            <p:strVal val="#ppt_w"/>
                                          </p:val>
                                        </p:tav>
                                      </p:tavLst>
                                    </p:anim>
                                    <p:anim calcmode="lin" valueType="num">
                                      <p:cBhvr>
                                        <p:cTn id="13" dur="500" fill="hold"/>
                                        <p:tgtEl>
                                          <p:spTgt spid="4100"/>
                                        </p:tgtEl>
                                        <p:attrNameLst>
                                          <p:attrName>ppt_h</p:attrName>
                                        </p:attrNameLst>
                                      </p:cBhvr>
                                      <p:tavLst>
                                        <p:tav tm="0">
                                          <p:val>
                                            <p:fltVal val="0"/>
                                          </p:val>
                                        </p:tav>
                                        <p:tav tm="100000">
                                          <p:val>
                                            <p:strVal val="#ppt_h"/>
                                          </p:val>
                                        </p:tav>
                                      </p:tavLst>
                                    </p:anim>
                                    <p:animEffect transition="in" filter="fade">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5DB8623-FACE-4087-9DF3-725BA15FE9F7}"/>
              </a:ext>
            </a:extLst>
          </p:cNvPr>
          <p:cNvSpPr txBox="1"/>
          <p:nvPr/>
        </p:nvSpPr>
        <p:spPr>
          <a:xfrm>
            <a:off x="289048" y="1774551"/>
            <a:ext cx="6518152" cy="661207"/>
          </a:xfrm>
          <a:prstGeom prst="rect">
            <a:avLst/>
          </a:prstGeom>
          <a:noFill/>
        </p:spPr>
        <p:txBody>
          <a:bodyPr wrap="square" rtlCol="0">
            <a:spAutoFit/>
          </a:bodyPr>
          <a:lstStyle/>
          <a:p>
            <a:pPr>
              <a:lnSpc>
                <a:spcPct val="150000"/>
              </a:lnSpc>
            </a:pPr>
            <a:r>
              <a:rPr lang="vi-VN" sz="2800" b="1" dirty="0">
                <a:solidFill>
                  <a:schemeClr val="accent6">
                    <a:lumMod val="75000"/>
                  </a:schemeClr>
                </a:solidFill>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Cầu Thê Húc được miêu tả như thế nào?</a:t>
            </a:r>
          </a:p>
        </p:txBody>
      </p:sp>
      <p:pic>
        <p:nvPicPr>
          <p:cNvPr id="9" name="Picture 8">
            <a:extLst>
              <a:ext uri="{FF2B5EF4-FFF2-40B4-BE49-F238E27FC236}">
                <a16:creationId xmlns:a16="http://schemas.microsoft.com/office/drawing/2014/main" id="{76038983-0DA9-4AA1-B372-1885D1009232}"/>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985C3-9D5B-4D5A-A62A-49D5302C9A5D}"/>
              </a:ext>
            </a:extLst>
          </p:cNvPr>
          <p:cNvSpPr txBox="1"/>
          <p:nvPr/>
        </p:nvSpPr>
        <p:spPr>
          <a:xfrm>
            <a:off x="293896" y="221899"/>
            <a:ext cx="5987216" cy="661207"/>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Times New Roman" panose="02020603050405020304" pitchFamily="18" charset="0"/>
                <a:cs typeface="Times New Roman" panose="02020603050405020304" pitchFamily="18" charset="0"/>
              </a:rPr>
              <a:t>3. </a:t>
            </a:r>
            <a:r>
              <a:rPr lang="vi-VN" sz="2800" dirty="0">
                <a:latin typeface="Times New Roman" panose="02020603050405020304" pitchFamily="18" charset="0"/>
                <a:cs typeface="Times New Roman" panose="02020603050405020304" pitchFamily="18" charset="0"/>
              </a:rPr>
              <a:t>Nói 1 – 2 câu giới thiệu về Tháp Rùa.</a:t>
            </a:r>
          </a:p>
        </p:txBody>
      </p:sp>
      <p:sp>
        <p:nvSpPr>
          <p:cNvPr id="4" name="TextBox 3">
            <a:extLst>
              <a:ext uri="{FF2B5EF4-FFF2-40B4-BE49-F238E27FC236}">
                <a16:creationId xmlns:a16="http://schemas.microsoft.com/office/drawing/2014/main" id="{907D6A3A-38EF-42B0-9AFE-1350491282F6}"/>
              </a:ext>
            </a:extLst>
          </p:cNvPr>
          <p:cNvSpPr txBox="1"/>
          <p:nvPr/>
        </p:nvSpPr>
        <p:spPr>
          <a:xfrm>
            <a:off x="293896" y="809175"/>
            <a:ext cx="6270208" cy="1307537"/>
          </a:xfrm>
          <a:prstGeom prst="rect">
            <a:avLst/>
          </a:prstGeom>
          <a:noFill/>
        </p:spPr>
        <p:txBody>
          <a:bodyPr wrap="square" rtlCol="0">
            <a:spAutoFit/>
          </a:bodyPr>
          <a:lstStyle/>
          <a:p>
            <a:pPr>
              <a:lnSpc>
                <a:spcPct val="150000"/>
              </a:lnSpc>
            </a:pPr>
            <a:r>
              <a:rPr lang="en-US" sz="2800" dirty="0">
                <a:solidFill>
                  <a:srgbClr val="090383"/>
                </a:solidFill>
                <a:latin typeface="Times New Roman" panose="02020603050405020304" pitchFamily="18" charset="0"/>
                <a:cs typeface="Times New Roman" panose="02020603050405020304" pitchFamily="18" charset="0"/>
              </a:rPr>
              <a:t>  </a:t>
            </a:r>
            <a:r>
              <a:rPr lang="vi-VN" sz="2800" dirty="0">
                <a:solidFill>
                  <a:srgbClr val="090383"/>
                </a:solidFill>
                <a:latin typeface="Times New Roman" panose="02020603050405020304" pitchFamily="18" charset="0"/>
                <a:cs typeface="Times New Roman" panose="02020603050405020304" pitchFamily="18" charset="0"/>
              </a:rPr>
              <a:t>Tháp Rùa ở Hồ Gươm. Tháp được xây trên gò đất giữa hồ, có tường rêu cổ kính.</a:t>
            </a:r>
          </a:p>
        </p:txBody>
      </p:sp>
      <p:pic>
        <p:nvPicPr>
          <p:cNvPr id="5" name="Picture 2" descr="Tìm hiểu thêm về tên Hồ Trả Gươm | Tạp chí điện tử Thế giới Di sản">
            <a:extLst>
              <a:ext uri="{FF2B5EF4-FFF2-40B4-BE49-F238E27FC236}">
                <a16:creationId xmlns:a16="http://schemas.microsoft.com/office/drawing/2014/main" id="{3C9D401B-2B2D-4783-BE6F-0A6B2D400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 r="525"/>
          <a:stretch/>
        </p:blipFill>
        <p:spPr bwMode="auto">
          <a:xfrm>
            <a:off x="2082800" y="2571750"/>
            <a:ext cx="4663440" cy="243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B7F797-DA84-40F8-8E2D-C8087B1652BA}"/>
              </a:ext>
            </a:extLst>
          </p:cNvPr>
          <p:cNvSpPr txBox="1"/>
          <p:nvPr/>
        </p:nvSpPr>
        <p:spPr>
          <a:xfrm>
            <a:off x="494624" y="223075"/>
            <a:ext cx="5970352" cy="1133965"/>
          </a:xfrm>
          <a:prstGeom prst="rect">
            <a:avLst/>
          </a:prstGeom>
          <a:noFill/>
        </p:spPr>
        <p:txBody>
          <a:bodyPr wrap="square" rtlCol="0">
            <a:spAutoFit/>
          </a:bodyPr>
          <a:lstStyle/>
          <a:p>
            <a:pPr>
              <a:lnSpc>
                <a:spcPct val="15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Khi thấy rùa hiện lên trên mặt hồ, tác giả nghĩ đến điều gì?</a:t>
            </a:r>
          </a:p>
        </p:txBody>
      </p:sp>
      <p:sp>
        <p:nvSpPr>
          <p:cNvPr id="7" name="TextBox 6">
            <a:extLst>
              <a:ext uri="{FF2B5EF4-FFF2-40B4-BE49-F238E27FC236}">
                <a16:creationId xmlns:a16="http://schemas.microsoft.com/office/drawing/2014/main" id="{F7C8C8D2-FCFD-4AEE-9106-2509EC147856}"/>
              </a:ext>
            </a:extLst>
          </p:cNvPr>
          <p:cNvSpPr txBox="1"/>
          <p:nvPr/>
        </p:nvSpPr>
        <p:spPr>
          <a:xfrm>
            <a:off x="443824" y="1173400"/>
            <a:ext cx="5970351" cy="1687963"/>
          </a:xfrm>
          <a:prstGeom prst="rect">
            <a:avLst/>
          </a:prstGeom>
          <a:noFill/>
        </p:spPr>
        <p:txBody>
          <a:bodyPr wrap="square" rtlCol="0">
            <a:spAutoFit/>
          </a:bodyPr>
          <a:lstStyle/>
          <a:p>
            <a:pPr>
              <a:lnSpc>
                <a:spcPct val="150000"/>
              </a:lnSpc>
            </a:pPr>
            <a:r>
              <a:rPr lang="vi-VN" sz="2400" dirty="0">
                <a:solidFill>
                  <a:srgbClr val="090383"/>
                </a:solidFill>
                <a:latin typeface="Times New Roman" panose="02020603050405020304" pitchFamily="18" charset="0"/>
                <a:cs typeface="Times New Roman" panose="02020603050405020304" pitchFamily="18" charset="0"/>
                <a:sym typeface="Wingdings" panose="05000000000000000000" pitchFamily="2" charset="2"/>
              </a:rPr>
              <a:t> Khi thấy rùa hiện lên trên mặt hồ, tác giả đã nghĩ </a:t>
            </a:r>
            <a:r>
              <a:rPr lang="vi-VN" sz="2400" dirty="0">
                <a:solidFill>
                  <a:srgbClr val="090383"/>
                </a:solidFill>
                <a:latin typeface="Times New Roman" panose="02020603050405020304" pitchFamily="18" charset="0"/>
                <a:cs typeface="Times New Roman" panose="02020603050405020304" pitchFamily="18" charset="0"/>
              </a:rPr>
              <a:t>không biết có phải rùa đã từng ngậm thanh kiếm của vua Lê thắng giặc đó không?</a:t>
            </a:r>
          </a:p>
        </p:txBody>
      </p:sp>
      <p:pic>
        <p:nvPicPr>
          <p:cNvPr id="5122" name="Picture 2" descr="Sự tích Hồ Gươm - Truyền thuyết Hồ Hoàn Kiếm Hà Nội">
            <a:extLst>
              <a:ext uri="{FF2B5EF4-FFF2-40B4-BE49-F238E27FC236}">
                <a16:creationId xmlns:a16="http://schemas.microsoft.com/office/drawing/2014/main" id="{0FA74EC7-4F91-404C-B3B4-5349512D3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415" y="2826872"/>
            <a:ext cx="3666866" cy="196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556340" y="814033"/>
            <a:ext cx="5321948" cy="3514625"/>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2" y="814031"/>
            <a:ext cx="1727002" cy="1251585"/>
          </a:xfrm>
          <a:prstGeom prst="rect">
            <a:avLst/>
          </a:prstGeom>
        </p:spPr>
      </p:pic>
      <p:sp>
        <p:nvSpPr>
          <p:cNvPr id="7" name="Rectangle 6"/>
          <p:cNvSpPr/>
          <p:nvPr/>
        </p:nvSpPr>
        <p:spPr>
          <a:xfrm>
            <a:off x="1060851" y="2571343"/>
            <a:ext cx="4312925" cy="707214"/>
          </a:xfrm>
          <a:prstGeom prst="rect">
            <a:avLst/>
          </a:prstGeom>
          <a:noFill/>
          <a:ln>
            <a:noFill/>
          </a:ln>
          <a:effectLst/>
        </p:spPr>
        <p:txBody>
          <a:bodyPr lIns="51422" tIns="25712" rIns="51422" bIns="25712" rtlCol="0" anchor="ctr"/>
          <a:lstStyle/>
          <a:p>
            <a:pPr algn="ctr" defTabSz="514199">
              <a:defRPr/>
            </a:pPr>
            <a:r>
              <a:rPr lang="en-US" sz="4050" b="1" dirty="0" err="1">
                <a:solidFill>
                  <a:prstClr val="white"/>
                </a:solidFill>
                <a:latin typeface="Times New Roman" panose="02020603050405020304" pitchFamily="18" charset="0"/>
              </a:rPr>
              <a:t>Luyện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tập</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theo</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văn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bản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đọc</a:t>
            </a:r>
            <a:endParaRPr lang="en-US" sz="405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294A48-5128-4508-BFB7-94AD3F5984A4}"/>
              </a:ext>
            </a:extLst>
          </p:cNvPr>
          <p:cNvSpPr txBox="1"/>
          <p:nvPr/>
        </p:nvSpPr>
        <p:spPr>
          <a:xfrm>
            <a:off x="308043" y="650881"/>
            <a:ext cx="1613647" cy="584775"/>
          </a:xfrm>
          <a:prstGeom prst="rect">
            <a:avLst/>
          </a:prstGeom>
          <a:noFill/>
        </p:spPr>
        <p:txBody>
          <a:bodyPr wrap="square" rtlCol="0">
            <a:spAutoFit/>
          </a:bodyPr>
          <a:lstStyle/>
          <a:p>
            <a:r>
              <a:rPr lang="en-US" sz="3200" dirty="0">
                <a:solidFill>
                  <a:schemeClr val="accent1">
                    <a:lumMod val="50000"/>
                  </a:schemeClr>
                </a:solidFill>
                <a:latin typeface="Times New Roman" panose="02020603050405020304" pitchFamily="18" charset="0"/>
                <a:cs typeface="Times New Roman" panose="02020603050405020304" pitchFamily="18" charset="0"/>
              </a:rPr>
              <a:t>BÀI 29</a:t>
            </a:r>
          </a:p>
        </p:txBody>
      </p:sp>
      <p:sp>
        <p:nvSpPr>
          <p:cNvPr id="5" name="TextBox 4">
            <a:extLst>
              <a:ext uri="{FF2B5EF4-FFF2-40B4-BE49-F238E27FC236}">
                <a16:creationId xmlns:a16="http://schemas.microsoft.com/office/drawing/2014/main" id="{CC276F55-83B7-4445-99D9-142DBE549B7E}"/>
              </a:ext>
            </a:extLst>
          </p:cNvPr>
          <p:cNvSpPr txBox="1"/>
          <p:nvPr/>
        </p:nvSpPr>
        <p:spPr>
          <a:xfrm>
            <a:off x="2170444" y="313110"/>
            <a:ext cx="3908809" cy="769441"/>
          </a:xfrm>
          <a:prstGeom prst="rect">
            <a:avLst/>
          </a:prstGeom>
          <a:noFill/>
        </p:spPr>
        <p:txBody>
          <a:bodyPr wrap="square" rtlCol="0">
            <a:spAutoFit/>
          </a:bodyPr>
          <a:lstStyle/>
          <a:p>
            <a:r>
              <a:rPr lang="vi-VN" sz="4400" dirty="0">
                <a:solidFill>
                  <a:srgbClr val="0202AE"/>
                </a:solidFill>
                <a:latin typeface="Times New Roman" panose="02020603050405020304" pitchFamily="18" charset="0"/>
                <a:cs typeface="Times New Roman" panose="02020603050405020304" pitchFamily="18" charset="0"/>
              </a:rPr>
              <a:t>HỒ GƯƠM</a:t>
            </a:r>
            <a:endParaRPr lang="en-US" sz="4400" dirty="0">
              <a:solidFill>
                <a:srgbClr val="0202AE"/>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A63FAE8-9851-4821-AC37-F89E1AECF5FF}"/>
              </a:ext>
            </a:extLst>
          </p:cNvPr>
          <p:cNvPicPr>
            <a:picLocks noChangeAspect="1"/>
          </p:cNvPicPr>
          <p:nvPr/>
        </p:nvPicPr>
        <p:blipFill>
          <a:blip r:embed="rId3"/>
          <a:stretch>
            <a:fillRect/>
          </a:stretch>
        </p:blipFill>
        <p:spPr>
          <a:xfrm>
            <a:off x="231112" y="2141395"/>
            <a:ext cx="6440993" cy="2773345"/>
          </a:xfrm>
          <a:prstGeom prst="rect">
            <a:avLst/>
          </a:prstGeom>
        </p:spPr>
      </p:pic>
      <p:sp>
        <p:nvSpPr>
          <p:cNvPr id="15" name="TextBox 14">
            <a:extLst>
              <a:ext uri="{FF2B5EF4-FFF2-40B4-BE49-F238E27FC236}">
                <a16:creationId xmlns:a16="http://schemas.microsoft.com/office/drawing/2014/main" id="{92B064E2-4D60-47D5-9C39-CB2CCC5E8497}"/>
              </a:ext>
            </a:extLst>
          </p:cNvPr>
          <p:cNvSpPr txBox="1"/>
          <p:nvPr/>
        </p:nvSpPr>
        <p:spPr>
          <a:xfrm>
            <a:off x="1153441" y="1507624"/>
            <a:ext cx="5704559"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Em biết những gì về Thủ đô Hà Nội?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9129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203206" y="322695"/>
            <a:ext cx="6451587" cy="579967"/>
          </a:xfrm>
          <a:prstGeom prst="rect">
            <a:avLst/>
          </a:prstGeom>
          <a:noFill/>
        </p:spPr>
        <p:txBody>
          <a:bodyPr wrap="square" rtlCol="0">
            <a:spAutoFit/>
          </a:bodyPr>
          <a:lstStyle/>
          <a:p>
            <a:pPr>
              <a:lnSpc>
                <a:spcPct val="150000"/>
              </a:lnSpc>
            </a:pPr>
            <a:r>
              <a:rPr lang="en-US" sz="2400" b="1" dirty="0">
                <a:solidFill>
                  <a:schemeClr val="accent6">
                    <a:lumMod val="75000"/>
                  </a:schemeClr>
                </a:solidFill>
                <a:latin typeface="Times New Roman" panose="02020603050405020304" pitchFamily="18" charset="0"/>
                <a:cs typeface="Times New Roman" panose="02020603050405020304" pitchFamily="18" charset="0"/>
              </a:rPr>
              <a:t>1</a:t>
            </a:r>
            <a:r>
              <a:rPr 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Xếp các từ ngữ dưới đây vào nhóm thích hợp.</a:t>
            </a:r>
          </a:p>
        </p:txBody>
      </p:sp>
      <p:grpSp>
        <p:nvGrpSpPr>
          <p:cNvPr id="5" name="Group 4">
            <a:extLst>
              <a:ext uri="{FF2B5EF4-FFF2-40B4-BE49-F238E27FC236}">
                <a16:creationId xmlns:a16="http://schemas.microsoft.com/office/drawing/2014/main" id="{F467ABF7-0F5B-4101-A932-244BA0424A9E}"/>
              </a:ext>
            </a:extLst>
          </p:cNvPr>
          <p:cNvGrpSpPr/>
          <p:nvPr/>
        </p:nvGrpSpPr>
        <p:grpSpPr>
          <a:xfrm>
            <a:off x="325606" y="3175132"/>
            <a:ext cx="6370993" cy="1826837"/>
            <a:chOff x="343381" y="3110367"/>
            <a:chExt cx="6363894" cy="1877039"/>
          </a:xfrm>
        </p:grpSpPr>
        <p:pic>
          <p:nvPicPr>
            <p:cNvPr id="28" name="Picture 27">
              <a:extLst>
                <a:ext uri="{FF2B5EF4-FFF2-40B4-BE49-F238E27FC236}">
                  <a16:creationId xmlns:a16="http://schemas.microsoft.com/office/drawing/2014/main" id="{35FF7AF8-59A6-459A-8D2E-1EC6261A19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343381" y="3110367"/>
              <a:ext cx="6363894" cy="1877039"/>
            </a:xfrm>
            <a:prstGeom prst="rect">
              <a:avLst/>
            </a:prstGeom>
          </p:spPr>
        </p:pic>
        <p:sp>
          <p:nvSpPr>
            <p:cNvPr id="3" name="TextBox 2">
              <a:extLst>
                <a:ext uri="{FF2B5EF4-FFF2-40B4-BE49-F238E27FC236}">
                  <a16:creationId xmlns:a16="http://schemas.microsoft.com/office/drawing/2014/main" id="{A23EF5B7-B6C8-48A8-97FB-63FFC8647C94}"/>
                </a:ext>
              </a:extLst>
            </p:cNvPr>
            <p:cNvSpPr txBox="1"/>
            <p:nvPr/>
          </p:nvSpPr>
          <p:spPr>
            <a:xfrm>
              <a:off x="1227272" y="3732532"/>
              <a:ext cx="2110724" cy="411105"/>
            </a:xfrm>
            <a:prstGeom prst="rect">
              <a:avLst/>
            </a:prstGeom>
            <a:noFill/>
          </p:spPr>
          <p:txBody>
            <a:bodyPr wrap="none" rtlCol="0">
              <a:spAutoFit/>
            </a:bodyPr>
            <a:lstStyle/>
            <a:p>
              <a:r>
                <a:rPr lang="vi-VN" sz="2000" b="1" dirty="0">
                  <a:latin typeface="Times New Roman" panose="02020603050405020304" pitchFamily="18" charset="0"/>
                  <a:cs typeface="Times New Roman" panose="02020603050405020304" pitchFamily="18" charset="0"/>
                </a:rPr>
                <a:t>Từ ngữ chỉ sự vật</a:t>
              </a:r>
            </a:p>
          </p:txBody>
        </p:sp>
        <p:sp>
          <p:nvSpPr>
            <p:cNvPr id="30" name="TextBox 29">
              <a:extLst>
                <a:ext uri="{FF2B5EF4-FFF2-40B4-BE49-F238E27FC236}">
                  <a16:creationId xmlns:a16="http://schemas.microsoft.com/office/drawing/2014/main" id="{B3C6B111-17B5-45AA-840E-0F7D27CEA878}"/>
                </a:ext>
              </a:extLst>
            </p:cNvPr>
            <p:cNvSpPr txBox="1"/>
            <p:nvPr/>
          </p:nvSpPr>
          <p:spPr>
            <a:xfrm>
              <a:off x="3815582" y="3753555"/>
              <a:ext cx="2440575" cy="411105"/>
            </a:xfrm>
            <a:prstGeom prst="rect">
              <a:avLst/>
            </a:prstGeom>
            <a:noFill/>
          </p:spPr>
          <p:txBody>
            <a:bodyPr wrap="none" rtlCol="0">
              <a:spAutoFit/>
            </a:bodyPr>
            <a:lstStyle/>
            <a:p>
              <a:r>
                <a:rPr lang="vi-VN" sz="2000" b="1" dirty="0">
                  <a:latin typeface="Times New Roman" panose="02020603050405020304" pitchFamily="18" charset="0"/>
                  <a:cs typeface="Times New Roman" panose="02020603050405020304" pitchFamily="18" charset="0"/>
                </a:rPr>
                <a:t>Từ ngữ chỉ đặc điểm</a:t>
              </a:r>
            </a:p>
          </p:txBody>
        </p:sp>
      </p:grpSp>
      <p:sp>
        <p:nvSpPr>
          <p:cNvPr id="2" name="Rectangle: Rounded Corners 1">
            <a:extLst>
              <a:ext uri="{FF2B5EF4-FFF2-40B4-BE49-F238E27FC236}">
                <a16:creationId xmlns:a16="http://schemas.microsoft.com/office/drawing/2014/main" id="{3438F689-F7A4-4A96-B82C-BEB8EB66E285}"/>
              </a:ext>
            </a:extLst>
          </p:cNvPr>
          <p:cNvSpPr/>
          <p:nvPr/>
        </p:nvSpPr>
        <p:spPr>
          <a:xfrm>
            <a:off x="326293" y="1153820"/>
            <a:ext cx="1697669"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Times New Roman" panose="02020603050405020304" pitchFamily="18" charset="0"/>
                <a:cs typeface="Times New Roman" panose="02020603050405020304" pitchFamily="18" charset="0"/>
              </a:rPr>
              <a:t>cong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cong</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49EF8B7-931F-4204-B302-DBF9DBB2419F}"/>
              </a:ext>
            </a:extLst>
          </p:cNvPr>
          <p:cNvSpPr/>
          <p:nvPr/>
        </p:nvSpPr>
        <p:spPr>
          <a:xfrm>
            <a:off x="3085312" y="1147308"/>
            <a:ext cx="770987"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Times New Roman" panose="02020603050405020304" pitchFamily="18" charset="0"/>
                <a:cs typeface="Times New Roman" panose="02020603050405020304" pitchFamily="18" charset="0"/>
              </a:rPr>
              <a:t>rùa</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8609DF21-C423-498B-ABBA-24C3C6BEA5D5}"/>
              </a:ext>
            </a:extLst>
          </p:cNvPr>
          <p:cNvSpPr/>
          <p:nvPr/>
        </p:nvSpPr>
        <p:spPr>
          <a:xfrm>
            <a:off x="4938800" y="1164188"/>
            <a:ext cx="770987"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Times New Roman" panose="02020603050405020304" pitchFamily="18" charset="0"/>
                <a:cs typeface="Times New Roman" panose="02020603050405020304" pitchFamily="18" charset="0"/>
              </a:rPr>
              <a:t>lớn</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4296BCE-B9B4-40DC-B477-75A7AEA85D06}"/>
              </a:ext>
            </a:extLst>
          </p:cNvPr>
          <p:cNvSpPr/>
          <p:nvPr/>
        </p:nvSpPr>
        <p:spPr>
          <a:xfrm>
            <a:off x="335766" y="2159455"/>
            <a:ext cx="1697668"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cs typeface="Times New Roman" panose="02020603050405020304" pitchFamily="18" charset="0"/>
              </a:rPr>
              <a:t> b</a:t>
            </a:r>
            <a:r>
              <a:rPr lang="vi-VN" sz="2400" dirty="0">
                <a:solidFill>
                  <a:srgbClr val="000000"/>
                </a:solidFill>
                <a:latin typeface="Times New Roman" panose="02020603050405020304" pitchFamily="18" charset="0"/>
                <a:cs typeface="Times New Roman" panose="02020603050405020304" pitchFamily="18" charset="0"/>
              </a:rPr>
              <a:t>ư</a:t>
            </a:r>
            <a:r>
              <a:rPr lang="en-US" sz="2400" dirty="0" err="1">
                <a:solidFill>
                  <a:srgbClr val="000000"/>
                </a:solidFill>
                <a:latin typeface="Times New Roman" panose="02020603050405020304" pitchFamily="18" charset="0"/>
                <a:cs typeface="Times New Roman" panose="02020603050405020304" pitchFamily="18" charset="0"/>
              </a:rPr>
              <a:t>ởi</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91D8D163-B4E0-4166-9FD6-4259A2C7F0B8}"/>
              </a:ext>
            </a:extLst>
          </p:cNvPr>
          <p:cNvSpPr/>
          <p:nvPr/>
        </p:nvSpPr>
        <p:spPr>
          <a:xfrm>
            <a:off x="2570743" y="2179916"/>
            <a:ext cx="1626498"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Times New Roman" panose="02020603050405020304" pitchFamily="18" charset="0"/>
                <a:cs typeface="Times New Roman" panose="02020603050405020304" pitchFamily="18" charset="0"/>
              </a:rPr>
              <a:t>thanh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kiếm</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DEC1156D-7354-4A67-AECC-402EB8C6575C}"/>
              </a:ext>
            </a:extLst>
          </p:cNvPr>
          <p:cNvSpPr/>
          <p:nvPr/>
        </p:nvSpPr>
        <p:spPr>
          <a:xfrm>
            <a:off x="4738905" y="2170818"/>
            <a:ext cx="1387576"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00"/>
                </a:solidFill>
                <a:latin typeface="Times New Roman" panose="02020603050405020304" pitchFamily="18" charset="0"/>
                <a:cs typeface="Times New Roman" panose="02020603050405020304" pitchFamily="18" charset="0"/>
              </a:rPr>
              <a:t>xum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xuê</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010CF226-EDF5-4D0D-B6BE-71FFF2A02150}"/>
              </a:ext>
            </a:extLst>
          </p:cNvPr>
          <p:cNvSpPr txBox="1"/>
          <p:nvPr/>
        </p:nvSpPr>
        <p:spPr>
          <a:xfrm>
            <a:off x="2054248" y="3961187"/>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a</a:t>
            </a:r>
            <a:endParaRPr lang="vi-VN" sz="2400" dirty="0">
              <a:solidFill>
                <a:srgbClr val="0202AE"/>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BB917E6-C3EE-4E71-BC18-4601BE5D3F2C}"/>
              </a:ext>
            </a:extLst>
          </p:cNvPr>
          <p:cNvSpPr txBox="1"/>
          <p:nvPr/>
        </p:nvSpPr>
        <p:spPr>
          <a:xfrm>
            <a:off x="4851644" y="4001173"/>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b</a:t>
            </a:r>
            <a:endParaRPr lang="vi-VN" sz="2400" dirty="0">
              <a:solidFill>
                <a:srgbClr val="0202AE"/>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D2D7267-6D24-40AC-AD11-43F85ED2BA7D}"/>
              </a:ext>
            </a:extLst>
          </p:cNvPr>
          <p:cNvSpPr txBox="1"/>
          <p:nvPr/>
        </p:nvSpPr>
        <p:spPr>
          <a:xfrm>
            <a:off x="3298328" y="1495795"/>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a</a:t>
            </a:r>
            <a:endParaRPr lang="vi-VN" sz="2400" dirty="0">
              <a:solidFill>
                <a:srgbClr val="0202A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17EF590-FD7C-497B-9AA1-E50CA6116B79}"/>
              </a:ext>
            </a:extLst>
          </p:cNvPr>
          <p:cNvSpPr txBox="1"/>
          <p:nvPr/>
        </p:nvSpPr>
        <p:spPr>
          <a:xfrm>
            <a:off x="997710" y="2524761"/>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a</a:t>
            </a:r>
            <a:endParaRPr lang="vi-VN" sz="2400" dirty="0">
              <a:solidFill>
                <a:srgbClr val="0202AE"/>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416954E-DAD8-4AFE-9FE3-D5B6FDFF773D}"/>
              </a:ext>
            </a:extLst>
          </p:cNvPr>
          <p:cNvSpPr txBox="1"/>
          <p:nvPr/>
        </p:nvSpPr>
        <p:spPr>
          <a:xfrm>
            <a:off x="3284146" y="2522086"/>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a</a:t>
            </a:r>
            <a:endParaRPr lang="vi-VN" sz="2400" dirty="0">
              <a:solidFill>
                <a:srgbClr val="0202AE"/>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FFEE7D47-3850-4181-8179-DDF7976E09D7}"/>
              </a:ext>
            </a:extLst>
          </p:cNvPr>
          <p:cNvSpPr txBox="1"/>
          <p:nvPr/>
        </p:nvSpPr>
        <p:spPr>
          <a:xfrm>
            <a:off x="1020287" y="1565484"/>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b</a:t>
            </a:r>
            <a:endParaRPr lang="vi-VN" sz="2400" dirty="0">
              <a:solidFill>
                <a:srgbClr val="0202AE"/>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E2FC682A-4F37-4BDB-96FC-BAE0A26A85FF}"/>
              </a:ext>
            </a:extLst>
          </p:cNvPr>
          <p:cNvSpPr txBox="1"/>
          <p:nvPr/>
        </p:nvSpPr>
        <p:spPr>
          <a:xfrm>
            <a:off x="5219919" y="1554706"/>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b</a:t>
            </a:r>
            <a:endParaRPr lang="vi-VN" sz="2400" dirty="0">
              <a:solidFill>
                <a:srgbClr val="0202AE"/>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FAABBA3-F6CC-4028-81BB-64A9BA2ED1DA}"/>
              </a:ext>
            </a:extLst>
          </p:cNvPr>
          <p:cNvSpPr txBox="1"/>
          <p:nvPr/>
        </p:nvSpPr>
        <p:spPr>
          <a:xfrm>
            <a:off x="5276214" y="2642406"/>
            <a:ext cx="425547" cy="579967"/>
          </a:xfrm>
          <a:prstGeom prst="rect">
            <a:avLst/>
          </a:prstGeom>
          <a:noFill/>
        </p:spPr>
        <p:txBody>
          <a:bodyPr wrap="square" rtlCol="0">
            <a:spAutoFit/>
          </a:bodyPr>
          <a:lstStyle/>
          <a:p>
            <a:pPr>
              <a:lnSpc>
                <a:spcPct val="150000"/>
              </a:lnSpc>
            </a:pPr>
            <a:r>
              <a:rPr lang="en-US" sz="2400" b="1" dirty="0">
                <a:solidFill>
                  <a:srgbClr val="0202AE"/>
                </a:solidFill>
                <a:latin typeface="Times New Roman" panose="02020603050405020304" pitchFamily="18" charset="0"/>
                <a:cs typeface="Times New Roman" panose="02020603050405020304" pitchFamily="18" charset="0"/>
              </a:rPr>
              <a:t>b</a:t>
            </a:r>
            <a:endParaRPr lang="vi-VN" sz="2400" dirty="0">
              <a:solidFill>
                <a:srgbClr val="0202AE"/>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944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85FB34-D233-4001-AB73-D7A2B3FF7AC7}"/>
              </a:ext>
            </a:extLst>
          </p:cNvPr>
          <p:cNvSpPr txBox="1"/>
          <p:nvPr/>
        </p:nvSpPr>
        <p:spPr>
          <a:xfrm>
            <a:off x="336620" y="377777"/>
            <a:ext cx="6521380" cy="498663"/>
          </a:xfrm>
          <a:prstGeom prst="rect">
            <a:avLst/>
          </a:prstGeom>
          <a:noFill/>
        </p:spPr>
        <p:txBody>
          <a:bodyPr wrap="square" rtlCol="0">
            <a:spAutoFit/>
          </a:bodyPr>
          <a:lstStyle/>
          <a:p>
            <a:pPr>
              <a:lnSpc>
                <a:spcPct val="150000"/>
              </a:lnSpc>
            </a:pPr>
            <a:r>
              <a:rPr lang="vi-VN" sz="2000" b="1" dirty="0">
                <a:solidFill>
                  <a:schemeClr val="accent6">
                    <a:lumMod val="75000"/>
                  </a:schemeClr>
                </a:solidFill>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Kết hợp từ ngữ ở cột A với từ ngữ ở cột B để tạo câu.</a:t>
            </a:r>
          </a:p>
        </p:txBody>
      </p:sp>
      <p:cxnSp>
        <p:nvCxnSpPr>
          <p:cNvPr id="8" name="Straight Connector 7">
            <a:extLst>
              <a:ext uri="{FF2B5EF4-FFF2-40B4-BE49-F238E27FC236}">
                <a16:creationId xmlns:a16="http://schemas.microsoft.com/office/drawing/2014/main" id="{83EF851C-71D2-4EC2-A270-9A5DCB4E8CC9}"/>
              </a:ext>
            </a:extLst>
          </p:cNvPr>
          <p:cNvCxnSpPr>
            <a:cxnSpLocks/>
            <a:stCxn id="21" idx="3"/>
            <a:endCxn id="20" idx="1"/>
          </p:cNvCxnSpPr>
          <p:nvPr/>
        </p:nvCxnSpPr>
        <p:spPr>
          <a:xfrm>
            <a:off x="2854737" y="1990129"/>
            <a:ext cx="630787" cy="20894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2A08BA-1D7F-467C-B196-42AB7076DDA8}"/>
              </a:ext>
            </a:extLst>
          </p:cNvPr>
          <p:cNvCxnSpPr>
            <a:cxnSpLocks/>
            <a:stCxn id="15" idx="3"/>
            <a:endCxn id="19" idx="1"/>
          </p:cNvCxnSpPr>
          <p:nvPr/>
        </p:nvCxnSpPr>
        <p:spPr>
          <a:xfrm flipV="1">
            <a:off x="2854737" y="2020588"/>
            <a:ext cx="690879" cy="951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9EC644-D335-4D52-9693-765462BD3F66}"/>
              </a:ext>
            </a:extLst>
          </p:cNvPr>
          <p:cNvCxnSpPr>
            <a:cxnSpLocks/>
            <a:endCxn id="22" idx="1"/>
          </p:cNvCxnSpPr>
          <p:nvPr/>
        </p:nvCxnSpPr>
        <p:spPr>
          <a:xfrm flipV="1">
            <a:off x="2711359" y="2899965"/>
            <a:ext cx="719461" cy="878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83A3B8-398C-4AF2-B0C2-BD03182E4862}"/>
              </a:ext>
            </a:extLst>
          </p:cNvPr>
          <p:cNvCxnSpPr/>
          <p:nvPr/>
        </p:nvCxnSpPr>
        <p:spPr>
          <a:xfrm>
            <a:off x="1723956" y="792480"/>
            <a:ext cx="1393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C5E57B-0155-4692-ADCE-E8C6E81BB773}"/>
              </a:ext>
            </a:extLst>
          </p:cNvPr>
          <p:cNvCxnSpPr>
            <a:cxnSpLocks/>
          </p:cNvCxnSpPr>
          <p:nvPr/>
        </p:nvCxnSpPr>
        <p:spPr>
          <a:xfrm>
            <a:off x="4680584" y="792480"/>
            <a:ext cx="16541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560972-47D0-478D-9FA9-D600AF5272CC}"/>
              </a:ext>
            </a:extLst>
          </p:cNvPr>
          <p:cNvCxnSpPr>
            <a:cxnSpLocks/>
          </p:cNvCxnSpPr>
          <p:nvPr/>
        </p:nvCxnSpPr>
        <p:spPr>
          <a:xfrm>
            <a:off x="657174" y="792480"/>
            <a:ext cx="848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688D0D-0B0E-43B5-BD3D-57BD88042AC6}"/>
              </a:ext>
            </a:extLst>
          </p:cNvPr>
          <p:cNvSpPr txBox="1"/>
          <p:nvPr/>
        </p:nvSpPr>
        <p:spPr>
          <a:xfrm>
            <a:off x="209927" y="2556884"/>
            <a:ext cx="2644810" cy="830997"/>
          </a:xfrm>
          <a:prstGeom prst="rect">
            <a:avLst/>
          </a:prstGeom>
          <a:solidFill>
            <a:srgbClr val="DBF1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endParaRPr lang="en-US" sz="1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773203A-3C9C-4026-8EB5-334733AF770E}"/>
              </a:ext>
            </a:extLst>
          </p:cNvPr>
          <p:cNvSpPr txBox="1"/>
          <p:nvPr/>
        </p:nvSpPr>
        <p:spPr>
          <a:xfrm>
            <a:off x="209927" y="1043144"/>
            <a:ext cx="2644810" cy="461665"/>
          </a:xfrm>
          <a:prstGeom prst="rect">
            <a:avLst/>
          </a:prstGeom>
          <a:solidFill>
            <a:schemeClr val="bg1">
              <a:lumMod val="90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17" name="TextBox 16">
            <a:extLst>
              <a:ext uri="{FF2B5EF4-FFF2-40B4-BE49-F238E27FC236}">
                <a16:creationId xmlns:a16="http://schemas.microsoft.com/office/drawing/2014/main" id="{D3400E51-28E4-410E-BDE6-DEFF15D3BF29}"/>
              </a:ext>
            </a:extLst>
          </p:cNvPr>
          <p:cNvSpPr txBox="1"/>
          <p:nvPr/>
        </p:nvSpPr>
        <p:spPr>
          <a:xfrm>
            <a:off x="246354" y="3710212"/>
            <a:ext cx="2644811" cy="738664"/>
          </a:xfrm>
          <a:prstGeom prst="rect">
            <a:avLst/>
          </a:prstGeom>
          <a:solidFill>
            <a:srgbClr val="DBF1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rùa</a:t>
            </a:r>
            <a:r>
              <a:rPr lang="en-US" sz="2400" dirty="0">
                <a:latin typeface="Times New Roman" panose="02020603050405020304" pitchFamily="18" charset="0"/>
                <a:cs typeface="Times New Roman" panose="02020603050405020304" pitchFamily="18" charset="0"/>
              </a:rPr>
              <a:t> to</a:t>
            </a:r>
          </a:p>
          <a:p>
            <a:endParaRPr lang="en-US" sz="1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B6FDB9B-4E8E-4A8D-A491-20721BC8AF60}"/>
              </a:ext>
            </a:extLst>
          </p:cNvPr>
          <p:cNvSpPr txBox="1"/>
          <p:nvPr/>
        </p:nvSpPr>
        <p:spPr>
          <a:xfrm>
            <a:off x="3521949" y="1060310"/>
            <a:ext cx="3166319" cy="461665"/>
          </a:xfrm>
          <a:prstGeom prst="rect">
            <a:avLst/>
          </a:prstGeom>
          <a:solidFill>
            <a:schemeClr val="bg1">
              <a:lumMod val="90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19" name="TextBox 18">
            <a:extLst>
              <a:ext uri="{FF2B5EF4-FFF2-40B4-BE49-F238E27FC236}">
                <a16:creationId xmlns:a16="http://schemas.microsoft.com/office/drawing/2014/main" id="{B8F86142-BAA7-482B-9D64-16241E81DACD}"/>
              </a:ext>
            </a:extLst>
          </p:cNvPr>
          <p:cNvSpPr txBox="1"/>
          <p:nvPr/>
        </p:nvSpPr>
        <p:spPr>
          <a:xfrm>
            <a:off x="3545616" y="1789755"/>
            <a:ext cx="2875281" cy="461665"/>
          </a:xfrm>
          <a:prstGeom prst="rect">
            <a:avLst/>
          </a:prstGeom>
          <a:solidFill>
            <a:srgbClr val="DBF1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tôm</a:t>
            </a:r>
            <a:r>
              <a:rPr lang="en-US" sz="24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EF74352B-0C63-4512-B044-0EF372888BA3}"/>
              </a:ext>
            </a:extLst>
          </p:cNvPr>
          <p:cNvSpPr txBox="1"/>
          <p:nvPr/>
        </p:nvSpPr>
        <p:spPr>
          <a:xfrm>
            <a:off x="3485524" y="3664045"/>
            <a:ext cx="2990078" cy="830997"/>
          </a:xfrm>
          <a:prstGeom prst="rect">
            <a:avLst/>
          </a:prstGeom>
          <a:solidFill>
            <a:srgbClr val="DBF1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g</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9C061517-5053-45AF-8A21-01ED6811D923}"/>
              </a:ext>
            </a:extLst>
          </p:cNvPr>
          <p:cNvSpPr txBox="1"/>
          <p:nvPr/>
        </p:nvSpPr>
        <p:spPr>
          <a:xfrm>
            <a:off x="209927" y="1759296"/>
            <a:ext cx="2644810" cy="461665"/>
          </a:xfrm>
          <a:prstGeom prst="rect">
            <a:avLst/>
          </a:prstGeom>
          <a:solidFill>
            <a:srgbClr val="DBF1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endParaRPr lang="en-US" sz="16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1AB5D7C-EDEF-4424-BC2B-C54E2B9FC7AA}"/>
              </a:ext>
            </a:extLst>
          </p:cNvPr>
          <p:cNvSpPr txBox="1"/>
          <p:nvPr/>
        </p:nvSpPr>
        <p:spPr>
          <a:xfrm>
            <a:off x="3430820" y="2576799"/>
            <a:ext cx="2990078" cy="646331"/>
          </a:xfrm>
          <a:prstGeom prst="rect">
            <a:avLst/>
          </a:prstGeom>
          <a:solidFill>
            <a:srgbClr val="DBF1F0"/>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ởi</a:t>
            </a:r>
            <a:r>
              <a:rPr lang="en-US" sz="24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2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50729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975978" y="179201"/>
            <a:ext cx="3332110" cy="497060"/>
          </a:xfrm>
          <a:prstGeom prst="rect">
            <a:avLst/>
          </a:prstGeom>
        </p:spPr>
        <p:txBody>
          <a:bodyPr wrap="square" lIns="51435" tIns="25718" rIns="51435" bIns="25718"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2475"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2475"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3337261" y="1859088"/>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1915781" y="1193864"/>
            <a:ext cx="544673" cy="32262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b="1" dirty="0">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515318" y="1070134"/>
            <a:ext cx="4117993" cy="65949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306631" y="2289363"/>
            <a:ext cx="544673" cy="368567"/>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893343" y="2127903"/>
            <a:ext cx="3937226" cy="742676"/>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397892" y="3376150"/>
            <a:ext cx="544673" cy="36856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2997429" y="3249844"/>
            <a:ext cx="3655442" cy="97671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đ</a:t>
            </a:r>
            <a:r>
              <a:rPr lang="vi-VN"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ư</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4567772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164374" y="580483"/>
            <a:ext cx="6355331" cy="3689951"/>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23037" y="564588"/>
            <a:ext cx="6411452" cy="3734389"/>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42" y="3410076"/>
            <a:ext cx="1603598" cy="1603598"/>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3"/>
          <a:stretch>
            <a:fillRect/>
          </a:stretch>
        </p:blipFill>
        <p:spPr>
          <a:xfrm rot="1354665">
            <a:off x="4631311" y="955494"/>
            <a:ext cx="1957623" cy="2310528"/>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4"/>
          <a:stretch>
            <a:fillRect/>
          </a:stretch>
        </p:blipFill>
        <p:spPr>
          <a:xfrm>
            <a:off x="4936147" y="3465918"/>
            <a:ext cx="672143" cy="722438"/>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5"/>
          <a:stretch>
            <a:fillRect/>
          </a:stretch>
        </p:blipFill>
        <p:spPr>
          <a:xfrm>
            <a:off x="4295131" y="3770781"/>
            <a:ext cx="676715" cy="727011"/>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6"/>
          <a:stretch>
            <a:fillRect/>
          </a:stretch>
        </p:blipFill>
        <p:spPr>
          <a:xfrm>
            <a:off x="3597748" y="3909216"/>
            <a:ext cx="676715" cy="722438"/>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7"/>
          <a:stretch>
            <a:fillRect/>
          </a:stretch>
        </p:blipFill>
        <p:spPr>
          <a:xfrm>
            <a:off x="777259" y="1538368"/>
            <a:ext cx="676715" cy="722438"/>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8"/>
          <a:stretch>
            <a:fillRect/>
          </a:stretch>
        </p:blipFill>
        <p:spPr>
          <a:xfrm>
            <a:off x="2211587" y="3410076"/>
            <a:ext cx="365792" cy="388654"/>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8"/>
          <a:stretch>
            <a:fillRect/>
          </a:stretch>
        </p:blipFill>
        <p:spPr>
          <a:xfrm>
            <a:off x="3055758" y="904470"/>
            <a:ext cx="365792" cy="388654"/>
          </a:xfrm>
          <a:prstGeom prst="rect">
            <a:avLst/>
          </a:prstGeom>
          <a:effectLst>
            <a:outerShdw blurRad="12700" dist="12700" algn="l" rotWithShape="0">
              <a:prstClr val="black">
                <a:alpha val="40000"/>
              </a:prstClr>
            </a:outerShdw>
          </a:effectLst>
        </p:spPr>
      </p:pic>
      <p:sp>
        <p:nvSpPr>
          <p:cNvPr id="2" name="TextBox 1"/>
          <p:cNvSpPr txBox="1"/>
          <p:nvPr/>
        </p:nvSpPr>
        <p:spPr>
          <a:xfrm>
            <a:off x="1157066" y="2143967"/>
            <a:ext cx="4540025" cy="854080"/>
          </a:xfrm>
          <a:prstGeom prst="rect">
            <a:avLst/>
          </a:prstGeom>
          <a:noFill/>
        </p:spPr>
        <p:txBody>
          <a:bodyPr wrap="none" rtlCol="0">
            <a:spAutoFit/>
          </a:bodyPr>
          <a:lstStyle/>
          <a:p>
            <a:r>
              <a:rPr lang="en-US" sz="4950" dirty="0" err="1">
                <a:latin typeface="Times New Roman" panose="02020603050405020304" pitchFamily="18" charset="0"/>
                <a:cs typeface="Times New Roman" panose="02020603050405020304" pitchFamily="18" charset="0"/>
              </a:rPr>
              <a:t>Tạm</a:t>
            </a:r>
            <a:r>
              <a:rPr lang="en-US" sz="4950" dirty="0">
                <a:latin typeface="Times New Roman" panose="02020603050405020304" pitchFamily="18" charset="0"/>
                <a:cs typeface="Times New Roman" panose="02020603050405020304" pitchFamily="18" charset="0"/>
              </a:rPr>
              <a:t> </a:t>
            </a:r>
            <a:r>
              <a:rPr lang="en-US" sz="4950" dirty="0" err="1">
                <a:latin typeface="Times New Roman" panose="02020603050405020304" pitchFamily="18" charset="0"/>
                <a:cs typeface="Times New Roman" panose="02020603050405020304" pitchFamily="18" charset="0"/>
              </a:rPr>
              <a:t>biệt</a:t>
            </a:r>
            <a:r>
              <a:rPr lang="en-US" sz="4950" dirty="0">
                <a:latin typeface="Times New Roman" panose="02020603050405020304" pitchFamily="18" charset="0"/>
                <a:cs typeface="Times New Roman" panose="02020603050405020304" pitchFamily="18" charset="0"/>
              </a:rPr>
              <a:t> </a:t>
            </a:r>
            <a:r>
              <a:rPr lang="en-US" sz="4950" dirty="0" err="1">
                <a:latin typeface="Times New Roman" panose="02020603050405020304" pitchFamily="18" charset="0"/>
                <a:cs typeface="Times New Roman" panose="02020603050405020304" pitchFamily="18" charset="0"/>
              </a:rPr>
              <a:t>các</a:t>
            </a:r>
            <a:r>
              <a:rPr lang="en-US" sz="4950"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02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91C9EF8-72BA-4B72-9A68-78B0D07CF670}"/>
              </a:ext>
            </a:extLst>
          </p:cNvPr>
          <p:cNvGrpSpPr/>
          <p:nvPr/>
        </p:nvGrpSpPr>
        <p:grpSpPr>
          <a:xfrm>
            <a:off x="1144267" y="1390819"/>
            <a:ext cx="5142133" cy="3364044"/>
            <a:chOff x="1144267" y="1390819"/>
            <a:chExt cx="5142133" cy="3364044"/>
          </a:xfrm>
        </p:grpSpPr>
        <p:grpSp>
          <p:nvGrpSpPr>
            <p:cNvPr id="22" name="Group 21">
              <a:extLst>
                <a:ext uri="{FF2B5EF4-FFF2-40B4-BE49-F238E27FC236}">
                  <a16:creationId xmlns:a16="http://schemas.microsoft.com/office/drawing/2014/main" id="{0CE7965E-15E4-4539-8F73-1221C485FF86}"/>
                </a:ext>
              </a:extLst>
            </p:cNvPr>
            <p:cNvGrpSpPr/>
            <p:nvPr/>
          </p:nvGrpSpPr>
          <p:grpSpPr>
            <a:xfrm>
              <a:off x="1144267" y="1390819"/>
              <a:ext cx="4405927" cy="3318271"/>
              <a:chOff x="1417547" y="1264224"/>
              <a:chExt cx="4405927" cy="3318271"/>
            </a:xfrm>
          </p:grpSpPr>
          <p:pic>
            <p:nvPicPr>
              <p:cNvPr id="24" name="Picture 23">
                <a:extLst>
                  <a:ext uri="{FF2B5EF4-FFF2-40B4-BE49-F238E27FC236}">
                    <a16:creationId xmlns:a16="http://schemas.microsoft.com/office/drawing/2014/main" id="{F4BE2236-C873-4ACB-91A2-AF8C9A20AE7E}"/>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5" name="TextBox 24">
                <a:extLst>
                  <a:ext uri="{FF2B5EF4-FFF2-40B4-BE49-F238E27FC236}">
                    <a16:creationId xmlns:a16="http://schemas.microsoft.com/office/drawing/2014/main" id="{CE66B74F-222E-4D10-9EC3-3EAC409DA511}"/>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26" name="TextBox 25">
                <a:extLst>
                  <a:ext uri="{FF2B5EF4-FFF2-40B4-BE49-F238E27FC236}">
                    <a16:creationId xmlns:a16="http://schemas.microsoft.com/office/drawing/2014/main" id="{986F2315-7849-4AD2-B097-AF6704F183B9}"/>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23" name="Picture 2">
              <a:extLst>
                <a:ext uri="{FF2B5EF4-FFF2-40B4-BE49-F238E27FC236}">
                  <a16:creationId xmlns:a16="http://schemas.microsoft.com/office/drawing/2014/main" id="{0B954744-FE93-4D3C-84D2-62EADC3E702D}"/>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477F7A12-62A7-4613-8A51-9C966549E744}"/>
              </a:ext>
            </a:extLst>
          </p:cNvPr>
          <p:cNvGrpSpPr/>
          <p:nvPr/>
        </p:nvGrpSpPr>
        <p:grpSpPr>
          <a:xfrm>
            <a:off x="242065" y="617893"/>
            <a:ext cx="1623695" cy="675631"/>
            <a:chOff x="359295" y="617893"/>
            <a:chExt cx="1623695" cy="675631"/>
          </a:xfrm>
        </p:grpSpPr>
        <p:sp>
          <p:nvSpPr>
            <p:cNvPr id="13" name="TextBox 12">
              <a:extLst>
                <a:ext uri="{FF2B5EF4-FFF2-40B4-BE49-F238E27FC236}">
                  <a16:creationId xmlns:a16="http://schemas.microsoft.com/office/drawing/2014/main" id="{58B1E04B-2952-49A2-BFC3-A605F7DEF1C5}"/>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29</a:t>
              </a:r>
            </a:p>
          </p:txBody>
        </p:sp>
        <p:sp>
          <p:nvSpPr>
            <p:cNvPr id="14" name="TextBox 13">
              <a:extLst>
                <a:ext uri="{FF2B5EF4-FFF2-40B4-BE49-F238E27FC236}">
                  <a16:creationId xmlns:a16="http://schemas.microsoft.com/office/drawing/2014/main" id="{5EDF175A-D998-43F2-ABA3-CC30B08E5EE7}"/>
                </a:ext>
              </a:extLst>
            </p:cNvPr>
            <p:cNvSpPr txBox="1"/>
            <p:nvPr/>
          </p:nvSpPr>
          <p:spPr>
            <a:xfrm>
              <a:off x="359295" y="647193"/>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29</a:t>
              </a:r>
            </a:p>
          </p:txBody>
        </p:sp>
      </p:grpSp>
      <p:sp>
        <p:nvSpPr>
          <p:cNvPr id="16" name="TextBox 15">
            <a:extLst>
              <a:ext uri="{FF2B5EF4-FFF2-40B4-BE49-F238E27FC236}">
                <a16:creationId xmlns:a16="http://schemas.microsoft.com/office/drawing/2014/main" id="{4186B029-A1DB-4038-979E-CD582A74C894}"/>
              </a:ext>
            </a:extLst>
          </p:cNvPr>
          <p:cNvSpPr txBox="1"/>
          <p:nvPr/>
        </p:nvSpPr>
        <p:spPr>
          <a:xfrm>
            <a:off x="2140299" y="466215"/>
            <a:ext cx="3908809" cy="769441"/>
          </a:xfrm>
          <a:prstGeom prst="rect">
            <a:avLst/>
          </a:prstGeom>
          <a:noFill/>
        </p:spPr>
        <p:txBody>
          <a:bodyPr wrap="square" rtlCol="0">
            <a:spAutoFit/>
          </a:bodyPr>
          <a:lstStyle/>
          <a:p>
            <a:r>
              <a:rPr lang="vi-VN" sz="4400" dirty="0">
                <a:solidFill>
                  <a:schemeClr val="accent2"/>
                </a:solidFill>
                <a:latin typeface="UTM Cookies" panose="02040603050506020204" pitchFamily="18" charset="0"/>
              </a:rPr>
              <a:t>HỒ GƯƠM</a:t>
            </a:r>
            <a:endParaRPr lang="en-US" sz="44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125402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A76E32E-EFD7-43A2-8BE1-2CC33F1F21FD}"/>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mj-lt"/>
                <a:ea typeface="HP001" panose="020B0603050302020204" pitchFamily="34" charset="0"/>
              </a:rPr>
              <a:t>ÔN CÁC CHỮ HOA</a:t>
            </a:r>
            <a:endParaRPr lang="en-US" sz="3600" dirty="0">
              <a:solidFill>
                <a:schemeClr val="accent2"/>
              </a:solidFill>
              <a:latin typeface="+mj-lt"/>
              <a:ea typeface="HP001" panose="020B0603050302020204" pitchFamily="34" charset="0"/>
            </a:endParaRPr>
          </a:p>
        </p:txBody>
      </p:sp>
      <p:sp>
        <p:nvSpPr>
          <p:cNvPr id="33" name="TextBox 32">
            <a:extLst>
              <a:ext uri="{FF2B5EF4-FFF2-40B4-BE49-F238E27FC236}">
                <a16:creationId xmlns:a16="http://schemas.microsoft.com/office/drawing/2014/main" id="{CCA66F75-794B-4C19-8614-87E015BBE1F5}"/>
              </a:ext>
            </a:extLst>
          </p:cNvPr>
          <p:cNvSpPr txBox="1"/>
          <p:nvPr/>
        </p:nvSpPr>
        <p:spPr>
          <a:xfrm>
            <a:off x="1142182" y="1508931"/>
            <a:ext cx="5365827" cy="515526"/>
          </a:xfrm>
          <a:prstGeom prst="rect">
            <a:avLst/>
          </a:prstGeom>
          <a:noFill/>
        </p:spPr>
        <p:txBody>
          <a:bodyPr wrap="square" rtlCol="0">
            <a:spAutoFit/>
          </a:bodyPr>
          <a:lstStyle/>
          <a:p>
            <a:pPr algn="ctr">
              <a:lnSpc>
                <a:spcPct val="150000"/>
              </a:lnSpc>
            </a:pPr>
            <a:r>
              <a:rPr lang="vi-VN" sz="2000" b="1" dirty="0">
                <a:solidFill>
                  <a:srgbClr val="F7446B"/>
                </a:solidFill>
                <a:latin typeface="UTM Avo" panose="02040603050506020204" pitchFamily="18" charset="0"/>
              </a:rPr>
              <a:t>ÔN CÁC CHỮ HOA </a:t>
            </a:r>
            <a:r>
              <a:rPr lang="vi-VN" sz="2000" b="1" dirty="0">
                <a:solidFill>
                  <a:srgbClr val="F7446B"/>
                </a:solidFill>
                <a:latin typeface="HP001 4 hàng" panose="020B0603050302020204" pitchFamily="34" charset="0"/>
              </a:rPr>
              <a:t>Z,f (kiểu 2)</a:t>
            </a:r>
            <a:endParaRPr lang="en-US" sz="2000" b="1" dirty="0">
              <a:solidFill>
                <a:srgbClr val="F7446B"/>
              </a:solidFill>
              <a:latin typeface="UTM Avo" panose="02040603050506020204" pitchFamily="18" charset="0"/>
            </a:endParaRPr>
          </a:p>
        </p:txBody>
      </p:sp>
      <p:pic>
        <p:nvPicPr>
          <p:cNvPr id="3" name="Picture 2" descr="A picture containing athletic game, sport&#10;&#10;Description automatically generated">
            <a:extLst>
              <a:ext uri="{FF2B5EF4-FFF2-40B4-BE49-F238E27FC236}">
                <a16:creationId xmlns:a16="http://schemas.microsoft.com/office/drawing/2014/main" id="{3A4C86B3-5AE2-466F-8B5B-E322CCE9EB57}"/>
              </a:ext>
            </a:extLst>
          </p:cNvPr>
          <p:cNvPicPr>
            <a:picLocks noChangeAspect="1"/>
          </p:cNvPicPr>
          <p:nvPr/>
        </p:nvPicPr>
        <p:blipFill rotWithShape="1">
          <a:blip r:embed="rId3"/>
          <a:srcRect r="52530"/>
          <a:stretch/>
        </p:blipFill>
        <p:spPr>
          <a:xfrm>
            <a:off x="426556" y="2304211"/>
            <a:ext cx="1663501" cy="1650612"/>
          </a:xfrm>
          <a:prstGeom prst="rect">
            <a:avLst/>
          </a:prstGeom>
        </p:spPr>
      </p:pic>
      <p:pic>
        <p:nvPicPr>
          <p:cNvPr id="14" name="Picture 13" descr="A picture containing athletic game, sport&#10;&#10;Description automatically generated">
            <a:extLst>
              <a:ext uri="{FF2B5EF4-FFF2-40B4-BE49-F238E27FC236}">
                <a16:creationId xmlns:a16="http://schemas.microsoft.com/office/drawing/2014/main" id="{69D99F2A-6AAA-4306-BBF1-A97DCBF251AF}"/>
              </a:ext>
            </a:extLst>
          </p:cNvPr>
          <p:cNvPicPr>
            <a:picLocks noChangeAspect="1"/>
          </p:cNvPicPr>
          <p:nvPr/>
        </p:nvPicPr>
        <p:blipFill rotWithShape="1">
          <a:blip r:embed="rId3"/>
          <a:srcRect l="52730" r="-200"/>
          <a:stretch/>
        </p:blipFill>
        <p:spPr>
          <a:xfrm>
            <a:off x="3487732" y="2304211"/>
            <a:ext cx="1663501" cy="1650612"/>
          </a:xfrm>
          <a:prstGeom prst="rect">
            <a:avLst/>
          </a:prstGeom>
        </p:spPr>
      </p:pic>
      <p:pic>
        <p:nvPicPr>
          <p:cNvPr id="6" name="Picture 5" descr="Diagram, engineering drawing&#10;&#10;Description automatically generated">
            <a:extLst>
              <a:ext uri="{FF2B5EF4-FFF2-40B4-BE49-F238E27FC236}">
                <a16:creationId xmlns:a16="http://schemas.microsoft.com/office/drawing/2014/main" id="{8BDEDB82-B241-404D-A096-2E5177E50EE1}"/>
              </a:ext>
            </a:extLst>
          </p:cNvPr>
          <p:cNvPicPr>
            <a:picLocks noChangeAspect="1"/>
          </p:cNvPicPr>
          <p:nvPr/>
        </p:nvPicPr>
        <p:blipFill rotWithShape="1">
          <a:blip r:embed="rId4"/>
          <a:srcRect l="13182" t="23110" r="13181" b="23110"/>
          <a:stretch/>
        </p:blipFill>
        <p:spPr>
          <a:xfrm>
            <a:off x="2090057" y="2591692"/>
            <a:ext cx="1319638" cy="1363131"/>
          </a:xfrm>
          <a:prstGeom prst="rect">
            <a:avLst/>
          </a:prstGeom>
        </p:spPr>
      </p:pic>
      <p:pic>
        <p:nvPicPr>
          <p:cNvPr id="9" name="Picture 8" descr="Diagram&#10;&#10;Description automatically generated">
            <a:extLst>
              <a:ext uri="{FF2B5EF4-FFF2-40B4-BE49-F238E27FC236}">
                <a16:creationId xmlns:a16="http://schemas.microsoft.com/office/drawing/2014/main" id="{21D62675-DB8B-4ADF-BB08-DBA2DBE6C657}"/>
              </a:ext>
            </a:extLst>
          </p:cNvPr>
          <p:cNvPicPr>
            <a:picLocks noChangeAspect="1"/>
          </p:cNvPicPr>
          <p:nvPr/>
        </p:nvPicPr>
        <p:blipFill rotWithShape="1">
          <a:blip r:embed="rId5"/>
          <a:srcRect l="12171" t="23704" r="12121" b="24363"/>
          <a:stretch/>
        </p:blipFill>
        <p:spPr>
          <a:xfrm>
            <a:off x="5192132" y="2615090"/>
            <a:ext cx="1356776" cy="1316334"/>
          </a:xfrm>
          <a:prstGeom prst="rect">
            <a:avLst/>
          </a:prstGeom>
        </p:spPr>
      </p:pic>
      <p:pic>
        <p:nvPicPr>
          <p:cNvPr id="18" name="Picture 17">
            <a:extLst>
              <a:ext uri="{FF2B5EF4-FFF2-40B4-BE49-F238E27FC236}">
                <a16:creationId xmlns:a16="http://schemas.microsoft.com/office/drawing/2014/main" id="{6772111B-7565-4620-A5BD-6585FBEE8A47}"/>
              </a:ext>
            </a:extLst>
          </p:cNvPr>
          <p:cNvPicPr>
            <a:picLocks noChangeAspect="1"/>
          </p:cNvPicPr>
          <p:nvPr/>
        </p:nvPicPr>
        <p:blipFill rotWithShape="1">
          <a:blip r:embed="rId6"/>
          <a:srcRect l="63890" t="10249" r="4715" b="19836"/>
          <a:stretch/>
        </p:blipFill>
        <p:spPr>
          <a:xfrm>
            <a:off x="339848" y="314069"/>
            <a:ext cx="1347742" cy="1368783"/>
          </a:xfrm>
          <a:prstGeom prst="ellipse">
            <a:avLst/>
          </a:prstGeom>
          <a:effectLst>
            <a:softEdge rad="63500"/>
          </a:effectLst>
        </p:spPr>
      </p:pic>
    </p:spTree>
    <p:custDataLst>
      <p:tags r:id="rId1"/>
    </p:custDataLst>
    <p:extLst>
      <p:ext uri="{BB962C8B-B14F-4D97-AF65-F5344CB8AC3E}">
        <p14:creationId xmlns:p14="http://schemas.microsoft.com/office/powerpoint/2010/main" val="33500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3640E3-1628-46C6-A011-43048BCEF9EF}"/>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VIẾT ỨNG DỤNG</a:t>
            </a:r>
            <a:endParaRPr lang="en-US" sz="3600" dirty="0">
              <a:solidFill>
                <a:schemeClr val="accent2"/>
              </a:solidFill>
              <a:latin typeface="HP001" panose="020B0603050302020204" pitchFamily="34" charset="0"/>
              <a:ea typeface="HP001" panose="020B0603050302020204" pitchFamily="34" charset="0"/>
            </a:endParaRPr>
          </a:p>
        </p:txBody>
      </p:sp>
      <p:grpSp>
        <p:nvGrpSpPr>
          <p:cNvPr id="8" name="Group 7">
            <a:extLst>
              <a:ext uri="{FF2B5EF4-FFF2-40B4-BE49-F238E27FC236}">
                <a16:creationId xmlns:a16="http://schemas.microsoft.com/office/drawing/2014/main" id="{FC754FE6-469E-432F-8768-2B969E42EFAB}"/>
              </a:ext>
            </a:extLst>
          </p:cNvPr>
          <p:cNvGrpSpPr/>
          <p:nvPr/>
        </p:nvGrpSpPr>
        <p:grpSpPr>
          <a:xfrm>
            <a:off x="252010" y="1757123"/>
            <a:ext cx="6759557" cy="876256"/>
            <a:chOff x="347260" y="2000015"/>
            <a:chExt cx="6759557" cy="876256"/>
          </a:xfrm>
        </p:grpSpPr>
        <p:pic>
          <p:nvPicPr>
            <p:cNvPr id="9" name="Picture 8">
              <a:extLst>
                <a:ext uri="{FF2B5EF4-FFF2-40B4-BE49-F238E27FC236}">
                  <a16:creationId xmlns:a16="http://schemas.microsoft.com/office/drawing/2014/main" id="{0E4D8E6F-D81C-4EFE-BBC4-08CAD6D8F952}"/>
                </a:ext>
              </a:extLst>
            </p:cNvPr>
            <p:cNvPicPr>
              <a:picLocks noChangeAspect="1"/>
            </p:cNvPicPr>
            <p:nvPr/>
          </p:nvPicPr>
          <p:blipFill rotWithShape="1">
            <a:blip r:embed="rId3"/>
            <a:srcRect l="1" r="21668" b="84500"/>
            <a:stretch/>
          </p:blipFill>
          <p:spPr>
            <a:xfrm>
              <a:off x="347260" y="2000015"/>
              <a:ext cx="6349757" cy="876256"/>
            </a:xfrm>
            <a:prstGeom prst="rect">
              <a:avLst/>
            </a:prstGeom>
          </p:spPr>
        </p:pic>
        <p:sp>
          <p:nvSpPr>
            <p:cNvPr id="11" name="TextBox 10">
              <a:extLst>
                <a:ext uri="{FF2B5EF4-FFF2-40B4-BE49-F238E27FC236}">
                  <a16:creationId xmlns:a16="http://schemas.microsoft.com/office/drawing/2014/main" id="{70586EF1-CA11-4F32-82A9-5E06B7A286ED}"/>
                </a:ext>
              </a:extLst>
            </p:cNvPr>
            <p:cNvSpPr txBox="1"/>
            <p:nvPr/>
          </p:nvSpPr>
          <p:spPr>
            <a:xfrm>
              <a:off x="924902" y="2281039"/>
              <a:ext cx="6181915" cy="553998"/>
            </a:xfrm>
            <a:prstGeom prst="rect">
              <a:avLst/>
            </a:prstGeom>
            <a:noFill/>
          </p:spPr>
          <p:txBody>
            <a:bodyPr wrap="square">
              <a:spAutoFit/>
            </a:bodyPr>
            <a:lstStyle/>
            <a:p>
              <a:r>
                <a:rPr lang="vi-VN" sz="3000" dirty="0">
                  <a:solidFill>
                    <a:srgbClr val="FF0000"/>
                  </a:solidFill>
                  <a:latin typeface="HP001 4 hàng" panose="020B0603050302020204" pitchFamily="34" charset="0"/>
                </a:rPr>
                <a:t>Zuê em có dŜg sŪg uū quanh.</a:t>
              </a:r>
              <a:endParaRPr lang="en-US" sz="3000" dirty="0">
                <a:solidFill>
                  <a:srgbClr val="FF0000"/>
                </a:solidFill>
                <a:latin typeface="HP001 4 hàng" panose="020B0603050302020204" pitchFamily="34" charset="0"/>
              </a:endParaRPr>
            </a:p>
          </p:txBody>
        </p:sp>
      </p:grpSp>
      <p:sp>
        <p:nvSpPr>
          <p:cNvPr id="13" name="TextBox 12">
            <a:extLst>
              <a:ext uri="{FF2B5EF4-FFF2-40B4-BE49-F238E27FC236}">
                <a16:creationId xmlns:a16="http://schemas.microsoft.com/office/drawing/2014/main" id="{60FE1D14-1F8A-460B-AE3A-5248B91830EC}"/>
              </a:ext>
            </a:extLst>
          </p:cNvPr>
          <p:cNvSpPr txBox="1"/>
          <p:nvPr/>
        </p:nvSpPr>
        <p:spPr>
          <a:xfrm>
            <a:off x="789460" y="2633379"/>
            <a:ext cx="6119826" cy="177458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sp>
        <p:nvSpPr>
          <p:cNvPr id="14" name="TextBox 13">
            <a:extLst>
              <a:ext uri="{FF2B5EF4-FFF2-40B4-BE49-F238E27FC236}">
                <a16:creationId xmlns:a16="http://schemas.microsoft.com/office/drawing/2014/main" id="{8D73E842-C79A-43ED-93DD-4C0ED0056686}"/>
              </a:ext>
            </a:extLst>
          </p:cNvPr>
          <p:cNvSpPr txBox="1"/>
          <p:nvPr/>
        </p:nvSpPr>
        <p:spPr>
          <a:xfrm>
            <a:off x="789460" y="368026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B16B698B-31A4-4BB7-9E24-D4B02BD2ADF2}"/>
              </a:ext>
            </a:extLst>
          </p:cNvPr>
          <p:cNvSpPr txBox="1"/>
          <p:nvPr/>
        </p:nvSpPr>
        <p:spPr>
          <a:xfrm>
            <a:off x="789460" y="3037425"/>
            <a:ext cx="1335888" cy="430887"/>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rgbClr val="FF0000"/>
                </a:solidFill>
                <a:latin typeface="HP001 4 hàng" panose="020B0603050302020204" pitchFamily="34" charset="0"/>
              </a:rPr>
              <a:t>Z</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6" name="TextBox 15">
            <a:extLst>
              <a:ext uri="{FF2B5EF4-FFF2-40B4-BE49-F238E27FC236}">
                <a16:creationId xmlns:a16="http://schemas.microsoft.com/office/drawing/2014/main" id="{F165350D-A3F4-44FE-A5E1-390A38EA53AC}"/>
              </a:ext>
            </a:extLst>
          </p:cNvPr>
          <p:cNvSpPr txBox="1"/>
          <p:nvPr/>
        </p:nvSpPr>
        <p:spPr>
          <a:xfrm>
            <a:off x="789460" y="4323881"/>
            <a:ext cx="6119826" cy="430887"/>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vi-VN" sz="1600" dirty="0">
                <a:solidFill>
                  <a:srgbClr val="FF0000"/>
                </a:solidFill>
                <a:latin typeface="HP001 4 hàng" panose="020B0603050302020204" pitchFamily="34" charset="0"/>
              </a:rPr>
              <a:t>Z</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 d, g, h</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pic>
        <p:nvPicPr>
          <p:cNvPr id="17" name="Picture 16">
            <a:extLst>
              <a:ext uri="{FF2B5EF4-FFF2-40B4-BE49-F238E27FC236}">
                <a16:creationId xmlns:a16="http://schemas.microsoft.com/office/drawing/2014/main" id="{642FCE08-68FF-44E5-A60D-83A08FAC4398}"/>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spTree>
    <p:custDataLst>
      <p:tags r:id="rId1"/>
    </p:custDataLst>
    <p:extLst>
      <p:ext uri="{BB962C8B-B14F-4D97-AF65-F5344CB8AC3E}">
        <p14:creationId xmlns:p14="http://schemas.microsoft.com/office/powerpoint/2010/main" val="157163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uiExpand="1"/>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3640E3-1628-46C6-A011-43048BCEF9EF}"/>
              </a:ext>
            </a:extLst>
          </p:cNvPr>
          <p:cNvSpPr txBox="1"/>
          <p:nvPr/>
        </p:nvSpPr>
        <p:spPr>
          <a:xfrm>
            <a:off x="1688168" y="491298"/>
            <a:ext cx="5693745" cy="646331"/>
          </a:xfrm>
          <a:prstGeom prst="rect">
            <a:avLst/>
          </a:prstGeom>
          <a:noFill/>
        </p:spPr>
        <p:txBody>
          <a:bodyPr wrap="square" rtlCol="0">
            <a:spAutoFit/>
          </a:bodyPr>
          <a:lstStyle/>
          <a:p>
            <a:r>
              <a:rPr lang="en-US" sz="3600" dirty="0">
                <a:solidFill>
                  <a:schemeClr val="accent2"/>
                </a:solidFill>
                <a:latin typeface="UTM Cookies" panose="02040603050506020204" pitchFamily="18" charset="0"/>
              </a:rPr>
              <a:t>LUYỆN VIẾT VỞ</a:t>
            </a:r>
            <a:endParaRPr lang="en-US" sz="3600" dirty="0">
              <a:solidFill>
                <a:schemeClr val="accent2"/>
              </a:solidFill>
              <a:latin typeface="HP001" panose="020B0603050302020204" pitchFamily="34" charset="0"/>
              <a:ea typeface="HP001" panose="020B0603050302020204" pitchFamily="34" charset="0"/>
            </a:endParaRPr>
          </a:p>
        </p:txBody>
      </p:sp>
      <p:pic>
        <p:nvPicPr>
          <p:cNvPr id="12" name="Picture 2" descr="Student Writing (#4) | Free SVG">
            <a:extLst>
              <a:ext uri="{FF2B5EF4-FFF2-40B4-BE49-F238E27FC236}">
                <a16:creationId xmlns:a16="http://schemas.microsoft.com/office/drawing/2014/main" id="{8FA5726B-825B-47B7-8F0D-26C4F7B2A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7" y="1938113"/>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882A11-CE06-405A-9F8B-869DC327BECC}"/>
              </a:ext>
            </a:extLst>
          </p:cNvPr>
          <p:cNvSpPr txBox="1"/>
          <p:nvPr/>
        </p:nvSpPr>
        <p:spPr>
          <a:xfrm>
            <a:off x="746083" y="1597872"/>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vào vở </a:t>
            </a:r>
            <a:r>
              <a:rPr lang="vi-VN" sz="1600" b="1" i="1" dirty="0">
                <a:solidFill>
                  <a:srgbClr val="0070C0"/>
                </a:solidFill>
                <a:latin typeface="UTM Avo" panose="02040603050506020204" pitchFamily="18" charset="0"/>
              </a:rPr>
              <a:t>Tập viết 2 tập hai</a:t>
            </a:r>
            <a:endParaRPr lang="en-US" sz="1600" b="1" dirty="0">
              <a:solidFill>
                <a:srgbClr val="0070C0"/>
              </a:solidFill>
              <a:latin typeface="UTM Avo" panose="02040603050506020204" pitchFamily="18" charset="0"/>
            </a:endParaRPr>
          </a:p>
        </p:txBody>
      </p:sp>
      <p:pic>
        <p:nvPicPr>
          <p:cNvPr id="6" name="Picture 5">
            <a:extLst>
              <a:ext uri="{FF2B5EF4-FFF2-40B4-BE49-F238E27FC236}">
                <a16:creationId xmlns:a16="http://schemas.microsoft.com/office/drawing/2014/main" id="{BBFF257C-A9E4-4A3C-843A-67FC6439F6B1}"/>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spTree>
    <p:custDataLst>
      <p:tags r:id="rId1"/>
    </p:custDataLst>
    <p:extLst>
      <p:ext uri="{BB962C8B-B14F-4D97-AF65-F5344CB8AC3E}">
        <p14:creationId xmlns:p14="http://schemas.microsoft.com/office/powerpoint/2010/main" val="673252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867ED03-53B7-4142-8802-FFFD68C69C18}"/>
              </a:ext>
            </a:extLst>
          </p:cNvPr>
          <p:cNvGrpSpPr/>
          <p:nvPr/>
        </p:nvGrpSpPr>
        <p:grpSpPr>
          <a:xfrm>
            <a:off x="825296" y="1401452"/>
            <a:ext cx="5600404" cy="3338536"/>
            <a:chOff x="825296" y="1401452"/>
            <a:chExt cx="5600404" cy="3338536"/>
          </a:xfrm>
        </p:grpSpPr>
        <p:grpSp>
          <p:nvGrpSpPr>
            <p:cNvPr id="13" name="Group 12">
              <a:extLst>
                <a:ext uri="{FF2B5EF4-FFF2-40B4-BE49-F238E27FC236}">
                  <a16:creationId xmlns:a16="http://schemas.microsoft.com/office/drawing/2014/main" id="{6D3C9991-985C-4937-AE1A-78BA230C039F}"/>
                </a:ext>
              </a:extLst>
            </p:cNvPr>
            <p:cNvGrpSpPr/>
            <p:nvPr/>
          </p:nvGrpSpPr>
          <p:grpSpPr>
            <a:xfrm>
              <a:off x="825296" y="1401452"/>
              <a:ext cx="4405927" cy="3318271"/>
              <a:chOff x="1417547" y="1264224"/>
              <a:chExt cx="4405927" cy="3318271"/>
            </a:xfrm>
          </p:grpSpPr>
          <p:pic>
            <p:nvPicPr>
              <p:cNvPr id="16" name="Picture 15">
                <a:extLst>
                  <a:ext uri="{FF2B5EF4-FFF2-40B4-BE49-F238E27FC236}">
                    <a16:creationId xmlns:a16="http://schemas.microsoft.com/office/drawing/2014/main" id="{F5AE010C-58E9-4508-9F8B-ED997989F2DC}"/>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7" name="TextBox 16">
                <a:extLst>
                  <a:ext uri="{FF2B5EF4-FFF2-40B4-BE49-F238E27FC236}">
                    <a16:creationId xmlns:a16="http://schemas.microsoft.com/office/drawing/2014/main" id="{B7933ABA-1877-4F11-820F-8A6C446E2CEA}"/>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27" name="TextBox 26">
                <a:extLst>
                  <a:ext uri="{FF2B5EF4-FFF2-40B4-BE49-F238E27FC236}">
                    <a16:creationId xmlns:a16="http://schemas.microsoft.com/office/drawing/2014/main" id="{40742A6D-7884-4501-86E1-952B5EC32BBA}"/>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14" name="Picture 4">
              <a:extLst>
                <a:ext uri="{FF2B5EF4-FFF2-40B4-BE49-F238E27FC236}">
                  <a16:creationId xmlns:a16="http://schemas.microsoft.com/office/drawing/2014/main" id="{AEAB7076-3122-42A9-A525-8F5CB5D801F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419E235-5F0F-474A-AC80-5AEECE8B0E84}"/>
              </a:ext>
            </a:extLst>
          </p:cNvPr>
          <p:cNvGrpSpPr/>
          <p:nvPr/>
        </p:nvGrpSpPr>
        <p:grpSpPr>
          <a:xfrm>
            <a:off x="242065" y="617893"/>
            <a:ext cx="1623695" cy="675631"/>
            <a:chOff x="359295" y="617893"/>
            <a:chExt cx="1623695" cy="675631"/>
          </a:xfrm>
        </p:grpSpPr>
        <p:sp>
          <p:nvSpPr>
            <p:cNvPr id="18" name="TextBox 17">
              <a:extLst>
                <a:ext uri="{FF2B5EF4-FFF2-40B4-BE49-F238E27FC236}">
                  <a16:creationId xmlns:a16="http://schemas.microsoft.com/office/drawing/2014/main" id="{76941663-6CFB-4EB2-BC93-20EA22E4A3AD}"/>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29</a:t>
              </a:r>
            </a:p>
          </p:txBody>
        </p:sp>
        <p:sp>
          <p:nvSpPr>
            <p:cNvPr id="19" name="TextBox 18">
              <a:extLst>
                <a:ext uri="{FF2B5EF4-FFF2-40B4-BE49-F238E27FC236}">
                  <a16:creationId xmlns:a16="http://schemas.microsoft.com/office/drawing/2014/main" id="{962B5E9A-C637-401B-B53D-1782739EF7BC}"/>
                </a:ext>
              </a:extLst>
            </p:cNvPr>
            <p:cNvSpPr txBox="1"/>
            <p:nvPr/>
          </p:nvSpPr>
          <p:spPr>
            <a:xfrm>
              <a:off x="359295" y="647193"/>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29</a:t>
              </a:r>
            </a:p>
          </p:txBody>
        </p:sp>
      </p:grpSp>
      <p:sp>
        <p:nvSpPr>
          <p:cNvPr id="20" name="TextBox 19">
            <a:extLst>
              <a:ext uri="{FF2B5EF4-FFF2-40B4-BE49-F238E27FC236}">
                <a16:creationId xmlns:a16="http://schemas.microsoft.com/office/drawing/2014/main" id="{FF3B11E0-54B5-41BF-92C1-CBE27DDC4C8A}"/>
              </a:ext>
            </a:extLst>
          </p:cNvPr>
          <p:cNvSpPr txBox="1"/>
          <p:nvPr/>
        </p:nvSpPr>
        <p:spPr>
          <a:xfrm>
            <a:off x="2140299" y="466215"/>
            <a:ext cx="3908809" cy="769441"/>
          </a:xfrm>
          <a:prstGeom prst="rect">
            <a:avLst/>
          </a:prstGeom>
          <a:noFill/>
        </p:spPr>
        <p:txBody>
          <a:bodyPr wrap="square" rtlCol="0">
            <a:spAutoFit/>
          </a:bodyPr>
          <a:lstStyle/>
          <a:p>
            <a:r>
              <a:rPr lang="vi-VN" sz="4400" dirty="0">
                <a:solidFill>
                  <a:schemeClr val="accent2"/>
                </a:solidFill>
                <a:latin typeface="UTM Cookies" panose="02040603050506020204" pitchFamily="18" charset="0"/>
              </a:rPr>
              <a:t>HỒ GƯƠM</a:t>
            </a:r>
            <a:endParaRPr lang="en-US" sz="44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286066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50729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975978" y="179201"/>
            <a:ext cx="3332110" cy="497060"/>
          </a:xfrm>
          <a:prstGeom prst="rect">
            <a:avLst/>
          </a:prstGeom>
        </p:spPr>
        <p:txBody>
          <a:bodyPr wrap="square" lIns="51435" tIns="25718" rIns="51435" bIns="25718"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2475"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2475"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3337261" y="1859088"/>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1915781" y="1193864"/>
            <a:ext cx="544673" cy="32262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b="1" dirty="0">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515318" y="1070134"/>
            <a:ext cx="4117993" cy="65949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306631" y="2289363"/>
            <a:ext cx="544673" cy="368567"/>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893343" y="2127903"/>
            <a:ext cx="3937226" cy="742676"/>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397892" y="3376150"/>
            <a:ext cx="544673" cy="36856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2997429" y="3249844"/>
            <a:ext cx="3655442" cy="97671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đ</a:t>
            </a:r>
            <a:r>
              <a:rPr lang="vi-VN"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ư</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3EE091-0DD8-4F11-8634-5B9E92BB1250}"/>
              </a:ext>
            </a:extLst>
          </p:cNvPr>
          <p:cNvSpPr txBox="1"/>
          <p:nvPr/>
        </p:nvSpPr>
        <p:spPr>
          <a:xfrm>
            <a:off x="1486043" y="209009"/>
            <a:ext cx="4952729" cy="1200329"/>
          </a:xfrm>
          <a:prstGeom prst="rect">
            <a:avLst/>
          </a:prstGeom>
          <a:noFill/>
        </p:spPr>
        <p:txBody>
          <a:bodyPr wrap="square" rtlCol="0">
            <a:spAutoFit/>
          </a:bodyPr>
          <a:lstStyle/>
          <a:p>
            <a:pPr algn="ctr"/>
            <a:r>
              <a:rPr lang="vi-VN" sz="3600">
                <a:solidFill>
                  <a:schemeClr val="accent2"/>
                </a:solidFill>
                <a:latin typeface="UTM Cookies" panose="02040603050506020204" pitchFamily="18" charset="0"/>
              </a:rPr>
              <a:t>NÓI VỀ QUÊ HƯƠNG, ĐẤT NƯỚC EM</a:t>
            </a:r>
            <a:endParaRPr lang="en-US" sz="3600" dirty="0">
              <a:solidFill>
                <a:schemeClr val="accent2"/>
              </a:solidFill>
              <a:latin typeface="UTM Cookies" panose="02040603050506020204" pitchFamily="18" charset="0"/>
            </a:endParaRPr>
          </a:p>
        </p:txBody>
      </p:sp>
      <p:sp>
        <p:nvSpPr>
          <p:cNvPr id="14" name="TextBox 13">
            <a:extLst>
              <a:ext uri="{FF2B5EF4-FFF2-40B4-BE49-F238E27FC236}">
                <a16:creationId xmlns:a16="http://schemas.microsoft.com/office/drawing/2014/main" id="{4D3AA807-2DCC-48E4-AC94-AB911CA05AD3}"/>
              </a:ext>
            </a:extLst>
          </p:cNvPr>
          <p:cNvSpPr txBox="1"/>
          <p:nvPr/>
        </p:nvSpPr>
        <p:spPr>
          <a:xfrm>
            <a:off x="1578603" y="1394819"/>
            <a:ext cx="4939549" cy="579774"/>
          </a:xfrm>
          <a:prstGeom prst="rect">
            <a:avLst/>
          </a:prstGeom>
          <a:noFill/>
        </p:spPr>
        <p:txBody>
          <a:bodyPr wrap="square" rtlCol="0">
            <a:spAutoFit/>
          </a:bodyPr>
          <a:lstStyle/>
          <a:p>
            <a:pPr algn="just">
              <a:lnSpc>
                <a:spcPct val="120000"/>
              </a:lnSpc>
            </a:pPr>
            <a:r>
              <a:rPr lang="vi-VN" b="1" dirty="0">
                <a:solidFill>
                  <a:schemeClr val="accent6">
                    <a:lumMod val="75000"/>
                  </a:schemeClr>
                </a:solidFill>
                <a:latin typeface="UTM Avo" panose="02040603050506020204" pitchFamily="18" charset="0"/>
              </a:rPr>
              <a:t>1. </a:t>
            </a:r>
            <a:r>
              <a:rPr lang="vi-VN" dirty="0">
                <a:latin typeface="UTM Avo" panose="02040603050506020204" pitchFamily="18" charset="0"/>
              </a:rPr>
              <a:t>Cùng bạn trao đổi về những điều thú vị ở quê hương em hoặc nơi em sống.</a:t>
            </a:r>
          </a:p>
        </p:txBody>
      </p:sp>
      <p:sp>
        <p:nvSpPr>
          <p:cNvPr id="5" name="Rectangle 4">
            <a:extLst>
              <a:ext uri="{FF2B5EF4-FFF2-40B4-BE49-F238E27FC236}">
                <a16:creationId xmlns:a16="http://schemas.microsoft.com/office/drawing/2014/main" id="{2E3F8E64-3903-4D32-88F0-A49C5A992BE7}"/>
              </a:ext>
            </a:extLst>
          </p:cNvPr>
          <p:cNvSpPr/>
          <p:nvPr/>
        </p:nvSpPr>
        <p:spPr>
          <a:xfrm>
            <a:off x="2038350" y="2689019"/>
            <a:ext cx="4171950" cy="4161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95B97104-33AF-4509-A19E-12E72E33312B}"/>
              </a:ext>
            </a:extLst>
          </p:cNvPr>
          <p:cNvSpPr/>
          <p:nvPr/>
        </p:nvSpPr>
        <p:spPr>
          <a:xfrm>
            <a:off x="2038350" y="4585554"/>
            <a:ext cx="3695700" cy="24085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id="{A38287B2-72A4-4A05-BD8E-8E6060CF067B}"/>
              </a:ext>
            </a:extLst>
          </p:cNvPr>
          <p:cNvPicPr>
            <a:picLocks noChangeAspect="1"/>
          </p:cNvPicPr>
          <p:nvPr/>
        </p:nvPicPr>
        <p:blipFill rotWithShape="1">
          <a:blip r:embed="rId3"/>
          <a:srcRect l="63890" t="10249" r="4715" b="19836"/>
          <a:stretch/>
        </p:blipFill>
        <p:spPr>
          <a:xfrm>
            <a:off x="339848" y="314069"/>
            <a:ext cx="1347742" cy="1368783"/>
          </a:xfrm>
          <a:prstGeom prst="ellipse">
            <a:avLst/>
          </a:prstGeom>
          <a:effectLst>
            <a:softEdge rad="63500"/>
          </a:effectLst>
        </p:spPr>
      </p:pic>
      <p:pic>
        <p:nvPicPr>
          <p:cNvPr id="2" name="Picture 1">
            <a:extLst>
              <a:ext uri="{FF2B5EF4-FFF2-40B4-BE49-F238E27FC236}">
                <a16:creationId xmlns:a16="http://schemas.microsoft.com/office/drawing/2014/main" id="{19567C35-3AF4-44CB-8937-B39E67A6681A}"/>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04964" y="2030824"/>
            <a:ext cx="3695700" cy="1732520"/>
          </a:xfrm>
          <a:prstGeom prst="rect">
            <a:avLst/>
          </a:prstGeom>
        </p:spPr>
      </p:pic>
      <p:sp>
        <p:nvSpPr>
          <p:cNvPr id="19" name="TextBox 18">
            <a:extLst>
              <a:ext uri="{FF2B5EF4-FFF2-40B4-BE49-F238E27FC236}">
                <a16:creationId xmlns:a16="http://schemas.microsoft.com/office/drawing/2014/main" id="{DF9953F9-3B32-40AC-BB0B-9283C1CBE4D4}"/>
              </a:ext>
            </a:extLst>
          </p:cNvPr>
          <p:cNvSpPr txBox="1"/>
          <p:nvPr/>
        </p:nvSpPr>
        <p:spPr>
          <a:xfrm>
            <a:off x="339848" y="1960866"/>
            <a:ext cx="2482603" cy="1872436"/>
          </a:xfrm>
          <a:prstGeom prst="rect">
            <a:avLst/>
          </a:prstGeom>
          <a:noFill/>
        </p:spPr>
        <p:txBody>
          <a:bodyPr wrap="square" rtlCol="0">
            <a:spAutoFit/>
          </a:bodyPr>
          <a:lstStyle/>
          <a:p>
            <a:pPr algn="just">
              <a:lnSpc>
                <a:spcPct val="120000"/>
              </a:lnSpc>
            </a:pPr>
            <a:r>
              <a:rPr lang="vi-VN" dirty="0">
                <a:solidFill>
                  <a:schemeClr val="accent6">
                    <a:lumMod val="75000"/>
                  </a:schemeClr>
                </a:solidFill>
                <a:latin typeface="UTM Avo" panose="02040603050506020204" pitchFamily="18" charset="0"/>
              </a:rPr>
              <a:t>G: </a:t>
            </a:r>
            <a:r>
              <a:rPr lang="vi-VN" dirty="0">
                <a:latin typeface="UTM Avo" panose="02040603050506020204" pitchFamily="18" charset="0"/>
              </a:rPr>
              <a:t>- Quê hương em hoặc nơi em sống có điều gì thú vị? (cảnh vật, hoạt động, những sản phẩm đặc biệt,...</a:t>
            </a:r>
          </a:p>
          <a:p>
            <a:pPr algn="just">
              <a:lnSpc>
                <a:spcPct val="120000"/>
              </a:lnSpc>
            </a:pPr>
            <a:r>
              <a:rPr lang="vi-VN" dirty="0">
                <a:latin typeface="UTM Avo" panose="02040603050506020204" pitchFamily="18" charset="0"/>
              </a:rPr>
              <a:t>     - Em có tình cảm như thế nào với nơi đó?</a:t>
            </a:r>
          </a:p>
        </p:txBody>
      </p:sp>
      <p:sp>
        <p:nvSpPr>
          <p:cNvPr id="20" name="TextBox 19">
            <a:extLst>
              <a:ext uri="{FF2B5EF4-FFF2-40B4-BE49-F238E27FC236}">
                <a16:creationId xmlns:a16="http://schemas.microsoft.com/office/drawing/2014/main" id="{3C381C74-7ACD-45E8-9A2E-B0568D8B7B06}"/>
              </a:ext>
            </a:extLst>
          </p:cNvPr>
          <p:cNvSpPr txBox="1"/>
          <p:nvPr/>
        </p:nvSpPr>
        <p:spPr>
          <a:xfrm>
            <a:off x="555346" y="3907491"/>
            <a:ext cx="5883426" cy="579774"/>
          </a:xfrm>
          <a:prstGeom prst="rect">
            <a:avLst/>
          </a:prstGeom>
          <a:noFill/>
        </p:spPr>
        <p:txBody>
          <a:bodyPr wrap="square" rtlCol="0">
            <a:spAutoFit/>
          </a:bodyPr>
          <a:lstStyle/>
          <a:p>
            <a:pPr algn="just">
              <a:lnSpc>
                <a:spcPct val="120000"/>
              </a:lnSpc>
            </a:pPr>
            <a:r>
              <a:rPr lang="vi-VN" b="1" dirty="0">
                <a:solidFill>
                  <a:schemeClr val="accent6">
                    <a:lumMod val="75000"/>
                  </a:schemeClr>
                </a:solidFill>
                <a:latin typeface="UTM Avo" panose="02040603050506020204" pitchFamily="18" charset="0"/>
              </a:rPr>
              <a:t>2. </a:t>
            </a:r>
            <a:r>
              <a:rPr lang="vi-VN" dirty="0">
                <a:latin typeface="UTM Avo" panose="02040603050506020204" pitchFamily="18" charset="0"/>
              </a:rPr>
              <a:t>Nói những điều em biết thêm về quê hương, đất nước qua trao đổi với bạn ở bài tập 1.</a:t>
            </a:r>
          </a:p>
        </p:txBody>
      </p:sp>
    </p:spTree>
    <p:custDataLst>
      <p:tags r:id="rId1"/>
    </p:custDataLst>
    <p:extLst>
      <p:ext uri="{BB962C8B-B14F-4D97-AF65-F5344CB8AC3E}">
        <p14:creationId xmlns:p14="http://schemas.microsoft.com/office/powerpoint/2010/main" val="29551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4E5D23-38D4-44F9-A521-6CAAE863C84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94881" y="552204"/>
            <a:ext cx="5868237" cy="549985"/>
          </a:xfrm>
          <a:prstGeom prst="rect">
            <a:avLst/>
          </a:prstGeom>
        </p:spPr>
      </p:pic>
      <p:pic>
        <p:nvPicPr>
          <p:cNvPr id="4" name="Picture 3">
            <a:extLst>
              <a:ext uri="{FF2B5EF4-FFF2-40B4-BE49-F238E27FC236}">
                <a16:creationId xmlns:a16="http://schemas.microsoft.com/office/drawing/2014/main" id="{C073BCA0-7B8B-429D-A1DF-AFA0933642F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72467" y="1231253"/>
            <a:ext cx="5313066" cy="3471020"/>
          </a:xfrm>
          <a:prstGeom prst="rect">
            <a:avLst/>
          </a:prstGeom>
        </p:spPr>
      </p:pic>
    </p:spTree>
    <p:custDataLst>
      <p:tags r:id="rId1"/>
    </p:custDataLst>
    <p:extLst>
      <p:ext uri="{BB962C8B-B14F-4D97-AF65-F5344CB8AC3E}">
        <p14:creationId xmlns:p14="http://schemas.microsoft.com/office/powerpoint/2010/main" val="21998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477675"/>
            <a:ext cx="6306200" cy="4468980"/>
          </a:xfrm>
          <a:prstGeom prst="rect">
            <a:avLst/>
          </a:prstGeom>
          <a:noFill/>
        </p:spPr>
        <p:txBody>
          <a:bodyPr wrap="square" rtlCol="0">
            <a:spAutoFit/>
          </a:bodyPr>
          <a:lstStyle/>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Nhà tôi ở Hà Nội, cách Hồ Gươm không xa. Từ trên cao nhìn xuống, mặt hồ như một chiếc gương bầu dục lớn, sáng long lanh.</a:t>
            </a:r>
          </a:p>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lnSpc>
                <a:spcPct val="11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sp>
        <p:nvSpPr>
          <p:cNvPr id="6" name="TextBox 5">
            <a:extLst>
              <a:ext uri="{FF2B5EF4-FFF2-40B4-BE49-F238E27FC236}">
                <a16:creationId xmlns:a16="http://schemas.microsoft.com/office/drawing/2014/main" id="{9DC896DB-F00F-4B35-AA0E-25BACE8F3BB7}"/>
              </a:ext>
            </a:extLst>
          </p:cNvPr>
          <p:cNvSpPr txBox="1"/>
          <p:nvPr/>
        </p:nvSpPr>
        <p:spPr>
          <a:xfrm>
            <a:off x="1911396" y="113879"/>
            <a:ext cx="3113330" cy="458074"/>
          </a:xfrm>
          <a:prstGeom prst="rect">
            <a:avLst/>
          </a:prstGeom>
          <a:noFill/>
        </p:spPr>
        <p:txBody>
          <a:bodyPr wrap="square" rtlCol="0">
            <a:spAutoFit/>
          </a:bodyPr>
          <a:lstStyle/>
          <a:p>
            <a:pPr algn="ctr">
              <a:lnSpc>
                <a:spcPct val="150000"/>
              </a:lnSpc>
            </a:pPr>
            <a:r>
              <a:rPr lang="vi-VN" sz="1800" b="1" dirty="0">
                <a:solidFill>
                  <a:srgbClr val="FF0000"/>
                </a:solidFill>
                <a:latin typeface="Times New Roman" panose="02020603050405020304" pitchFamily="18" charset="0"/>
                <a:cs typeface="Times New Roman" panose="02020603050405020304" pitchFamily="18" charset="0"/>
              </a:rPr>
              <a:t>HỒ GƯƠM</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EF76117-32B9-425D-AE18-F8F744DC64A2}"/>
              </a:ext>
            </a:extLst>
          </p:cNvPr>
          <p:cNvSpPr txBox="1"/>
          <p:nvPr/>
        </p:nvSpPr>
        <p:spPr>
          <a:xfrm>
            <a:off x="3468061" y="4654647"/>
            <a:ext cx="3113330" cy="343556"/>
          </a:xfrm>
          <a:prstGeom prst="rect">
            <a:avLst/>
          </a:prstGeom>
          <a:noFill/>
        </p:spPr>
        <p:txBody>
          <a:bodyPr wrap="square" rtlCol="0">
            <a:spAutoFit/>
          </a:bodyPr>
          <a:lstStyle/>
          <a:p>
            <a:pPr algn="r">
              <a:lnSpc>
                <a:spcPct val="110000"/>
              </a:lnSpc>
            </a:pPr>
            <a:r>
              <a:rPr lang="vi-VN" sz="1600" b="1" i="1" dirty="0">
                <a:latin typeface="Times New Roman" panose="02020603050405020304" pitchFamily="18" charset="0"/>
                <a:cs typeface="Times New Roman" panose="02020603050405020304" pitchFamily="18" charset="0"/>
              </a:rPr>
              <a:t>(Theo Ngô Quân Miện)</a:t>
            </a:r>
          </a:p>
        </p:txBody>
      </p:sp>
    </p:spTree>
    <p:custDataLst>
      <p:tags r:id="rId1"/>
    </p:custDataLst>
    <p:extLst>
      <p:ext uri="{BB962C8B-B14F-4D97-AF65-F5344CB8AC3E}">
        <p14:creationId xmlns:p14="http://schemas.microsoft.com/office/powerpoint/2010/main" val="9765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69127" y="548012"/>
            <a:ext cx="6569985" cy="4198137"/>
          </a:xfrm>
          <a:prstGeom prst="rect">
            <a:avLst/>
          </a:prstGeom>
          <a:noFill/>
        </p:spPr>
        <p:txBody>
          <a:bodyPr wrap="square" rtlCol="0">
            <a:spAutoFit/>
          </a:bodyPr>
          <a:lstStyle/>
          <a:p>
            <a:pPr>
              <a:lnSpc>
                <a:spcPct val="110000"/>
              </a:lnSpc>
            </a:pPr>
            <a:r>
              <a:rPr lang="en-US" sz="24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Nhà tôi ở Hà Nội, cách Hồ Gươm không xa. Từ trên cao nhìn xuống, mặt hồ như một chiếc gương bầu dục lớn, sáng long lanh.</a:t>
            </a:r>
          </a:p>
          <a:p>
            <a:pPr>
              <a:lnSpc>
                <a:spcPct val="110000"/>
              </a:lnSpc>
            </a:pPr>
            <a:r>
              <a:rPr lang="en-US" sz="2000" dirty="0">
                <a:latin typeface="Times New Roman" panose="02020603050405020304" pitchFamily="18" charset="0"/>
                <a:cs typeface="Times New Roman" panose="02020603050405020304" pitchFamily="18" charset="0"/>
              </a:rPr>
              <a:t>     </a:t>
            </a:r>
            <a:r>
              <a:rPr lang="vi-VN" sz="2000" dirty="0">
                <a:solidFill>
                  <a:srgbClr val="0202AE"/>
                </a:solidFill>
                <a:latin typeface="Times New Roman" panose="02020603050405020304" pitchFamily="18" charset="0"/>
                <a:cs typeface="Times New Roman" panose="020206030504050203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nSpc>
                <a:spcPct val="110000"/>
              </a:lnSpc>
            </a:pPr>
            <a:r>
              <a:rPr lang="en-US" sz="2000" dirty="0">
                <a:latin typeface="Times New Roman" panose="02020603050405020304" pitchFamily="18" charset="0"/>
                <a:cs typeface="Times New Roman" panose="02020603050405020304" pitchFamily="18" charset="0"/>
              </a:rPr>
              <a:t>    </a:t>
            </a:r>
            <a:r>
              <a:rPr lang="vi-VN" sz="2000" dirty="0">
                <a:solidFill>
                  <a:srgbClr val="842706"/>
                </a:solidFill>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17422"/>
          </a:xfrm>
          <a:prstGeom prst="rect">
            <a:avLst/>
          </a:prstGeom>
          <a:noFill/>
        </p:spPr>
        <p:txBody>
          <a:bodyPr wrap="square" rtlCol="0">
            <a:spAutoFit/>
          </a:bodyPr>
          <a:lstStyle/>
          <a:p>
            <a:pPr algn="ctr">
              <a:lnSpc>
                <a:spcPct val="150000"/>
              </a:lnSpc>
            </a:pPr>
            <a:r>
              <a:rPr lang="vi-VN" sz="1600" b="1" dirty="0">
                <a:solidFill>
                  <a:srgbClr val="FF0000"/>
                </a:solidFill>
                <a:latin typeface="Times New Roman" panose="02020603050405020304" pitchFamily="18" charset="0"/>
                <a:cs typeface="Times New Roman" panose="02020603050405020304" pitchFamily="18" charset="0"/>
              </a:rPr>
              <a:t>HỒ GƯƠM</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77" y="693678"/>
            <a:ext cx="267513" cy="252793"/>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9832" y="1709423"/>
            <a:ext cx="267513" cy="267513"/>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229" y="3043987"/>
            <a:ext cx="231295" cy="231295"/>
          </a:xfrm>
          <a:prstGeom prst="rect">
            <a:avLst/>
          </a:prstGeom>
        </p:spPr>
      </p:pic>
      <p:sp>
        <p:nvSpPr>
          <p:cNvPr id="7" name="TextBox 6">
            <a:extLst>
              <a:ext uri="{FF2B5EF4-FFF2-40B4-BE49-F238E27FC236}">
                <a16:creationId xmlns:a16="http://schemas.microsoft.com/office/drawing/2014/main" id="{C82ED06D-A645-478A-8E5A-A2E549662739}"/>
              </a:ext>
            </a:extLst>
          </p:cNvPr>
          <p:cNvSpPr txBox="1"/>
          <p:nvPr/>
        </p:nvSpPr>
        <p:spPr>
          <a:xfrm>
            <a:off x="4453749" y="4618911"/>
            <a:ext cx="2285363" cy="343556"/>
          </a:xfrm>
          <a:prstGeom prst="rect">
            <a:avLst/>
          </a:prstGeom>
          <a:noFill/>
        </p:spPr>
        <p:txBody>
          <a:bodyPr wrap="square" rtlCol="0">
            <a:spAutoFit/>
          </a:bodyPr>
          <a:lstStyle/>
          <a:p>
            <a:pPr>
              <a:lnSpc>
                <a:spcPct val="110000"/>
              </a:lnSpc>
            </a:pPr>
            <a:r>
              <a:rPr lang="vi-VN" sz="1400" dirty="0">
                <a:latin typeface="Times New Roman" panose="02020603050405020304" pitchFamily="18" charset="0"/>
                <a:cs typeface="Times New Roman" panose="02020603050405020304" pitchFamily="18" charset="0"/>
              </a:rPr>
              <a:t>(</a:t>
            </a:r>
            <a:r>
              <a:rPr lang="vi-VN" sz="1400" i="1" dirty="0">
                <a:latin typeface="Times New Roman" panose="02020603050405020304" pitchFamily="18" charset="0"/>
                <a:cs typeface="Times New Roman" panose="02020603050405020304" pitchFamily="18" charset="0"/>
              </a:rPr>
              <a:t>Theo </a:t>
            </a:r>
            <a:r>
              <a:rPr lang="vi-VN" sz="1400" dirty="0">
                <a:latin typeface="Times New Roman" panose="02020603050405020304" pitchFamily="18" charset="0"/>
                <a:cs typeface="Times New Roman" panose="02020603050405020304" pitchFamily="18" charset="0"/>
              </a:rPr>
              <a:t>Ngô </a:t>
            </a:r>
            <a:r>
              <a:rPr lang="vi-VN" sz="1600" dirty="0">
                <a:latin typeface="Times New Roman" panose="02020603050405020304" pitchFamily="18" charset="0"/>
                <a:cs typeface="Times New Roman" panose="02020603050405020304" pitchFamily="18" charset="0"/>
              </a:rPr>
              <a:t>Quân Miện)</a:t>
            </a:r>
          </a:p>
        </p:txBody>
      </p:sp>
    </p:spTree>
    <p:custDataLst>
      <p:tags r:id="rId1"/>
    </p:custDataLst>
    <p:extLst>
      <p:ext uri="{BB962C8B-B14F-4D97-AF65-F5344CB8AC3E}">
        <p14:creationId xmlns:p14="http://schemas.microsoft.com/office/powerpoint/2010/main" val="321204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99107-D965-4AFA-9CEA-B5C03214425F}"/>
              </a:ext>
            </a:extLst>
          </p:cNvPr>
          <p:cNvSpPr txBox="1"/>
          <p:nvPr/>
        </p:nvSpPr>
        <p:spPr>
          <a:xfrm>
            <a:off x="314961" y="659845"/>
            <a:ext cx="6306200" cy="1383264"/>
          </a:xfrm>
          <a:prstGeom prst="rect">
            <a:avLst/>
          </a:prstGeom>
          <a:noFill/>
        </p:spPr>
        <p:txBody>
          <a:bodyPr wrap="square" rtlCol="0">
            <a:spAutoFit/>
          </a:bodyPr>
          <a:lstStyle/>
          <a:p>
            <a:pPr indent="17145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Nhà tôi ở Hà Nội, cách Hồ Gươm không xa. Từ trên cao nhìn xuống, mặt hồ như một chiếc gương bầu dục lớn, sáng long lanh.</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9DC61ED-288D-48BF-9B97-B8DF9CE50B06}"/>
              </a:ext>
            </a:extLst>
          </p:cNvPr>
          <p:cNvSpPr txBox="1"/>
          <p:nvPr/>
        </p:nvSpPr>
        <p:spPr>
          <a:xfrm>
            <a:off x="1964405" y="164123"/>
            <a:ext cx="3113330" cy="574388"/>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cs typeface="Times New Roman" panose="02020603050405020304" pitchFamily="18" charset="0"/>
              </a:rPr>
              <a:t>HỒ GƯƠM</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33D89D-E76A-497F-A607-D4EC75FA9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1" y="799719"/>
            <a:ext cx="304770" cy="288000"/>
          </a:xfrm>
          <a:prstGeom prst="rect">
            <a:avLst/>
          </a:prstGeom>
        </p:spPr>
      </p:pic>
      <p:cxnSp>
        <p:nvCxnSpPr>
          <p:cNvPr id="5" name="Straight Connector 4">
            <a:extLst>
              <a:ext uri="{FF2B5EF4-FFF2-40B4-BE49-F238E27FC236}">
                <a16:creationId xmlns:a16="http://schemas.microsoft.com/office/drawing/2014/main" id="{7ED23EDF-7ECA-477D-A9AE-31652F31A9E9}"/>
              </a:ext>
            </a:extLst>
          </p:cNvPr>
          <p:cNvCxnSpPr>
            <a:cxnSpLocks/>
          </p:cNvCxnSpPr>
          <p:nvPr/>
        </p:nvCxnSpPr>
        <p:spPr>
          <a:xfrm>
            <a:off x="3935708" y="1055673"/>
            <a:ext cx="11891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6D2075-E83B-4DC3-839D-AC31CC502D2E}"/>
              </a:ext>
            </a:extLst>
          </p:cNvPr>
          <p:cNvSpPr txBox="1"/>
          <p:nvPr/>
        </p:nvSpPr>
        <p:spPr>
          <a:xfrm>
            <a:off x="229865" y="2004155"/>
            <a:ext cx="6476392" cy="940066"/>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Hồ Gươm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solidFill>
                  <a:srgbClr val="0202AE"/>
                </a:solidFill>
                <a:latin typeface="Times New Roman" panose="02020603050405020304" pitchFamily="18" charset="0"/>
                <a:cs typeface="Times New Roman" panose="02020603050405020304" pitchFamily="18" charset="0"/>
              </a:rPr>
              <a:t>còn gọi là hồ Hoàn Kiếm, ở Thủ đô Hà Nội.</a:t>
            </a:r>
            <a:endParaRPr lang="vi-VN" sz="2400" b="1" dirty="0">
              <a:solidFill>
                <a:srgbClr val="0202AE"/>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4224BD-2BB3-4F87-B1DC-6E28D44DDC39}"/>
              </a:ext>
            </a:extLst>
          </p:cNvPr>
          <p:cNvPicPr>
            <a:picLocks noChangeAspect="1"/>
          </p:cNvPicPr>
          <p:nvPr/>
        </p:nvPicPr>
        <p:blipFill>
          <a:blip r:embed="rId3"/>
          <a:stretch>
            <a:fillRect/>
          </a:stretch>
        </p:blipFill>
        <p:spPr>
          <a:xfrm>
            <a:off x="3521070" y="2696962"/>
            <a:ext cx="3192161" cy="2324409"/>
          </a:xfrm>
          <a:prstGeom prst="rect">
            <a:avLst/>
          </a:prstGeom>
        </p:spPr>
      </p:pic>
      <p:cxnSp>
        <p:nvCxnSpPr>
          <p:cNvPr id="8" name="Straight Connector 7">
            <a:extLst>
              <a:ext uri="{FF2B5EF4-FFF2-40B4-BE49-F238E27FC236}">
                <a16:creationId xmlns:a16="http://schemas.microsoft.com/office/drawing/2014/main" id="{62C78A9D-E359-4060-8BF5-2114FCEE632A}"/>
              </a:ext>
            </a:extLst>
          </p:cNvPr>
          <p:cNvCxnSpPr>
            <a:cxnSpLocks/>
          </p:cNvCxnSpPr>
          <p:nvPr/>
        </p:nvCxnSpPr>
        <p:spPr>
          <a:xfrm>
            <a:off x="1359936" y="1939594"/>
            <a:ext cx="8121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14E263-8C84-43F3-84F1-56A53A6400BA}"/>
              </a:ext>
            </a:extLst>
          </p:cNvPr>
          <p:cNvPicPr>
            <a:picLocks noChangeAspect="1"/>
          </p:cNvPicPr>
          <p:nvPr/>
        </p:nvPicPr>
        <p:blipFill>
          <a:blip r:embed="rId4"/>
          <a:stretch>
            <a:fillRect/>
          </a:stretch>
        </p:blipFill>
        <p:spPr>
          <a:xfrm rot="16200000">
            <a:off x="4269988" y="2578126"/>
            <a:ext cx="1694328" cy="3192162"/>
          </a:xfrm>
          <a:prstGeom prst="rect">
            <a:avLst/>
          </a:prstGeom>
        </p:spPr>
      </p:pic>
      <p:sp>
        <p:nvSpPr>
          <p:cNvPr id="10" name="TextBox 9">
            <a:extLst>
              <a:ext uri="{FF2B5EF4-FFF2-40B4-BE49-F238E27FC236}">
                <a16:creationId xmlns:a16="http://schemas.microsoft.com/office/drawing/2014/main" id="{DABD9C70-350C-4881-962E-42BAE4B8FCB8}"/>
              </a:ext>
            </a:extLst>
          </p:cNvPr>
          <p:cNvSpPr txBox="1"/>
          <p:nvPr/>
        </p:nvSpPr>
        <p:spPr>
          <a:xfrm>
            <a:off x="236839" y="1981505"/>
            <a:ext cx="6384322" cy="906402"/>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Bầu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dục</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là</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một</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hình</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vẽ</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khi</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một</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vòng</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tròn</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kéo</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dài</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trên</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hai</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đầu</a:t>
            </a:r>
            <a:r>
              <a:rPr lang="en-US" sz="2200" dirty="0">
                <a:solidFill>
                  <a:srgbClr val="090383"/>
                </a:solidFill>
                <a:latin typeface="Times New Roman" panose="02020603050405020304" pitchFamily="18" charset="0"/>
                <a:cs typeface="Times New Roman" panose="02020603050405020304" pitchFamily="18" charset="0"/>
              </a:rPr>
              <a:t> </a:t>
            </a:r>
            <a:r>
              <a:rPr lang="en-US" sz="2200" dirty="0" err="1">
                <a:solidFill>
                  <a:srgbClr val="090383"/>
                </a:solidFill>
                <a:latin typeface="Times New Roman" panose="02020603050405020304" pitchFamily="18" charset="0"/>
                <a:cs typeface="Times New Roman" panose="02020603050405020304" pitchFamily="18" charset="0"/>
              </a:rPr>
              <a:t>đối</a:t>
            </a:r>
            <a:r>
              <a:rPr lang="en-US" sz="2200" dirty="0">
                <a:solidFill>
                  <a:srgbClr val="090383"/>
                </a:solidFill>
                <a:latin typeface="Times New Roman" panose="02020603050405020304" pitchFamily="18" charset="0"/>
                <a:cs typeface="Times New Roman" panose="02020603050405020304" pitchFamily="18" charset="0"/>
              </a:rPr>
              <a:t> .</a:t>
            </a:r>
            <a:endParaRPr lang="vi-VN" sz="2200" dirty="0">
              <a:solidFill>
                <a:srgbClr val="09038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0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nodeType="clickEffect">
                                  <p:stCondLst>
                                    <p:cond delay="0"/>
                                  </p:stCondLst>
                                  <p:childTnLst>
                                    <p:animEffect transition="out" filter="checkerboard(across)">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5" presetClass="exit" presetSubtype="10" fill="hold" nodeType="withEffect">
                                  <p:stCondLst>
                                    <p:cond delay="0"/>
                                  </p:stCondLst>
                                  <p:childTnLst>
                                    <p:animEffect transition="out" filter="checkerboard(across)">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C7D4BB-C47A-42CC-BD83-172D43B7360A}"/>
              </a:ext>
            </a:extLst>
          </p:cNvPr>
          <p:cNvSpPr txBox="1"/>
          <p:nvPr/>
        </p:nvSpPr>
        <p:spPr>
          <a:xfrm>
            <a:off x="275900" y="414594"/>
            <a:ext cx="6306200" cy="2712859"/>
          </a:xfrm>
          <a:prstGeom prst="rect">
            <a:avLst/>
          </a:prstGeom>
          <a:noFill/>
        </p:spPr>
        <p:txBody>
          <a:bodyPr wrap="square" rtlCol="0">
            <a:spAutoFit/>
          </a:bodyPr>
          <a:lstStyle/>
          <a:p>
            <a:pPr indent="171450" algn="just">
              <a:lnSpc>
                <a:spcPct val="120000"/>
              </a:lnSpc>
            </a:pPr>
            <a:r>
              <a:rPr lang="en-US" sz="2400" dirty="0">
                <a:solidFill>
                  <a:srgbClr val="0202AE"/>
                </a:solidFill>
                <a:latin typeface="Times New Roman" panose="02020603050405020304" pitchFamily="18" charset="0"/>
                <a:cs typeface="Times New Roman" panose="02020603050405020304" pitchFamily="18" charset="0"/>
              </a:rPr>
              <a:t> </a:t>
            </a:r>
            <a:r>
              <a:rPr lang="vi-VN" sz="2400" dirty="0">
                <a:solidFill>
                  <a:srgbClr val="0202AE"/>
                </a:solidFill>
                <a:latin typeface="Times New Roman" panose="02020603050405020304" pitchFamily="18" charset="0"/>
                <a:cs typeface="Times New Roman" panose="020206030504050203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194115A-F9BA-45FD-B6DB-B68D27B49CD7}"/>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75900" y="509572"/>
            <a:ext cx="288000" cy="288000"/>
          </a:xfrm>
          <a:prstGeom prst="rect">
            <a:avLst/>
          </a:prstGeom>
        </p:spPr>
      </p:pic>
      <p:cxnSp>
        <p:nvCxnSpPr>
          <p:cNvPr id="6" name="Straight Connector 5">
            <a:extLst>
              <a:ext uri="{FF2B5EF4-FFF2-40B4-BE49-F238E27FC236}">
                <a16:creationId xmlns:a16="http://schemas.microsoft.com/office/drawing/2014/main" id="{1F8F58D4-F4EF-4C6B-93F3-3EAD3BAEB2B8}"/>
              </a:ext>
            </a:extLst>
          </p:cNvPr>
          <p:cNvCxnSpPr>
            <a:cxnSpLocks/>
          </p:cNvCxnSpPr>
          <p:nvPr/>
        </p:nvCxnSpPr>
        <p:spPr>
          <a:xfrm>
            <a:off x="1746971" y="1700514"/>
            <a:ext cx="9827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DA6090-F1B1-47C8-9677-17C701EDB0CD}"/>
              </a:ext>
            </a:extLst>
          </p:cNvPr>
          <p:cNvSpPr txBox="1"/>
          <p:nvPr/>
        </p:nvSpPr>
        <p:spPr>
          <a:xfrm>
            <a:off x="291204" y="2654052"/>
            <a:ext cx="6162200" cy="933332"/>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xuê</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cây cối có nhiều cành lá rậm rạp tươi tốt.</a:t>
            </a:r>
          </a:p>
        </p:txBody>
      </p:sp>
      <p:sp>
        <p:nvSpPr>
          <p:cNvPr id="9" name="TextBox 8">
            <a:extLst>
              <a:ext uri="{FF2B5EF4-FFF2-40B4-BE49-F238E27FC236}">
                <a16:creationId xmlns:a16="http://schemas.microsoft.com/office/drawing/2014/main" id="{D314F779-86B3-455B-BC0A-21ABC0E4B3E1}"/>
              </a:ext>
            </a:extLst>
          </p:cNvPr>
          <p:cNvSpPr txBox="1"/>
          <p:nvPr/>
        </p:nvSpPr>
        <p:spPr>
          <a:xfrm>
            <a:off x="291204" y="2704386"/>
            <a:ext cx="4812500" cy="494559"/>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Cổ kính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cổ và trang nghiêm.</a:t>
            </a:r>
            <a:endParaRPr lang="vi-VN" sz="2400" b="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D46E9AB-A8B3-42C0-8483-CC776E3BB2ED}"/>
              </a:ext>
            </a:extLst>
          </p:cNvPr>
          <p:cNvCxnSpPr>
            <a:cxnSpLocks/>
          </p:cNvCxnSpPr>
          <p:nvPr/>
        </p:nvCxnSpPr>
        <p:spPr>
          <a:xfrm>
            <a:off x="1747388" y="2131887"/>
            <a:ext cx="8121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2B1342-CFA8-4173-8CFE-72064D679937}"/>
              </a:ext>
            </a:extLst>
          </p:cNvPr>
          <p:cNvSpPr txBox="1"/>
          <p:nvPr/>
        </p:nvSpPr>
        <p:spPr>
          <a:xfrm>
            <a:off x="291204" y="3954853"/>
            <a:ext cx="6306200" cy="496867"/>
          </a:xfrm>
          <a:prstGeom prst="rect">
            <a:avLst/>
          </a:prstGeom>
          <a:noFill/>
        </p:spPr>
        <p:txBody>
          <a:bodyPr wrap="square" rtlCol="0">
            <a:spAutoFit/>
          </a:bodyPr>
          <a:lstStyle/>
          <a:p>
            <a:pPr indent="171450" algn="just">
              <a:lnSpc>
                <a:spcPct val="120000"/>
              </a:lnSpc>
            </a:pPr>
            <a:r>
              <a:rPr lang="vi-VN" sz="2400" dirty="0">
                <a:solidFill>
                  <a:srgbClr val="0202AE"/>
                </a:solidFill>
                <a:latin typeface="Times New Roman" panose="02020603050405020304" pitchFamily="18" charset="0"/>
                <a:cs typeface="Times New Roman" panose="02020603050405020304" pitchFamily="18" charset="0"/>
              </a:rPr>
              <a:t>Mái đền lấp ló bên gốc đa già, rễ lá xum xuê. </a:t>
            </a:r>
            <a:endParaRPr lang="vi-VN" sz="2400"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B2CB05D4-1DEE-4E8A-A621-325D6299A70B}"/>
              </a:ext>
            </a:extLst>
          </p:cNvPr>
          <p:cNvCxnSpPr>
            <a:cxnSpLocks/>
          </p:cNvCxnSpPr>
          <p:nvPr/>
        </p:nvCxnSpPr>
        <p:spPr>
          <a:xfrm flipH="1">
            <a:off x="4238800" y="4099795"/>
            <a:ext cx="54134" cy="30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41A092E-B274-4F10-AECB-17258C1A52C8}"/>
              </a:ext>
            </a:extLst>
          </p:cNvPr>
          <p:cNvGrpSpPr/>
          <p:nvPr/>
        </p:nvGrpSpPr>
        <p:grpSpPr>
          <a:xfrm>
            <a:off x="6056322" y="4073704"/>
            <a:ext cx="85880" cy="276651"/>
            <a:chOff x="6506827" y="4238141"/>
            <a:chExt cx="138312" cy="334748"/>
          </a:xfrm>
        </p:grpSpPr>
        <p:cxnSp>
          <p:nvCxnSpPr>
            <p:cNvPr id="20" name="Straight Connector 19">
              <a:extLst>
                <a:ext uri="{FF2B5EF4-FFF2-40B4-BE49-F238E27FC236}">
                  <a16:creationId xmlns:a16="http://schemas.microsoft.com/office/drawing/2014/main" id="{A8A90176-C060-4871-BBA4-A88905715464}"/>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9A8BEB-11B3-42B9-A321-BB826465CC7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A1B92FDE-738E-41F5-B905-F83BB3A3C0F9}"/>
              </a:ext>
            </a:extLst>
          </p:cNvPr>
          <p:cNvCxnSpPr>
            <a:cxnSpLocks/>
          </p:cNvCxnSpPr>
          <p:nvPr/>
        </p:nvCxnSpPr>
        <p:spPr>
          <a:xfrm flipH="1">
            <a:off x="2323347" y="4066229"/>
            <a:ext cx="59547" cy="2765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BC74ED-7194-4F20-8D69-F913C7447EED}"/>
              </a:ext>
            </a:extLst>
          </p:cNvPr>
          <p:cNvCxnSpPr>
            <a:cxnSpLocks/>
          </p:cNvCxnSpPr>
          <p:nvPr/>
        </p:nvCxnSpPr>
        <p:spPr>
          <a:xfrm flipH="1">
            <a:off x="5107474" y="962186"/>
            <a:ext cx="59547" cy="30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C30A351-B4CC-4D94-B100-04BC3A093CF1}"/>
              </a:ext>
            </a:extLst>
          </p:cNvPr>
          <p:cNvGrpSpPr/>
          <p:nvPr/>
        </p:nvGrpSpPr>
        <p:grpSpPr>
          <a:xfrm>
            <a:off x="2879832" y="1417673"/>
            <a:ext cx="94468" cy="304316"/>
            <a:chOff x="6506827" y="4238141"/>
            <a:chExt cx="138312" cy="334748"/>
          </a:xfrm>
        </p:grpSpPr>
        <p:cxnSp>
          <p:nvCxnSpPr>
            <p:cNvPr id="25" name="Straight Connector 24">
              <a:extLst>
                <a:ext uri="{FF2B5EF4-FFF2-40B4-BE49-F238E27FC236}">
                  <a16:creationId xmlns:a16="http://schemas.microsoft.com/office/drawing/2014/main" id="{2DD60A1E-7F13-4318-B5B8-B7FF6B4672BA}"/>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57F1E8-20CB-40E4-B1B2-B2A488C6375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BEE8C594-E5CC-4D3A-82C1-E2B39C6E6B27}"/>
              </a:ext>
            </a:extLst>
          </p:cNvPr>
          <p:cNvCxnSpPr>
            <a:cxnSpLocks/>
          </p:cNvCxnSpPr>
          <p:nvPr/>
        </p:nvCxnSpPr>
        <p:spPr>
          <a:xfrm flipH="1">
            <a:off x="825762" y="1441514"/>
            <a:ext cx="54134" cy="30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5" presetClass="exit" presetSubtype="10" fill="hold" nodeType="withEffect">
                                  <p:stCondLst>
                                    <p:cond delay="0"/>
                                  </p:stCondLst>
                                  <p:childTnLst>
                                    <p:animEffect transition="out" filter="checkerboard(across)">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par>
                                <p:cTn id="46" presetID="22" presetClass="entr" presetSubtype="1"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nodeType="clickEffect">
                                  <p:stCondLst>
                                    <p:cond delay="0"/>
                                  </p:stCondLst>
                                  <p:childTnLst>
                                    <p:animEffect transition="out" filter="checkerboard(across)">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5" presetClass="exit" presetSubtype="10" fill="hold" grpId="1" nodeType="withEffect">
                                  <p:stCondLst>
                                    <p:cond delay="0"/>
                                  </p:stCondLst>
                                  <p:childTnLst>
                                    <p:animEffect transition="out" filter="checkerboard(across)">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par>
                                <p:cTn id="72" presetID="22" presetClass="entr" presetSubtype="1"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up)">
                                      <p:cBhvr>
                                        <p:cTn id="74" dur="500"/>
                                        <p:tgtEl>
                                          <p:spTgt spid="23"/>
                                        </p:tgtEl>
                                      </p:cBhvr>
                                    </p:animEffect>
                                  </p:childTnLst>
                                </p:cTn>
                              </p:par>
                              <p:par>
                                <p:cTn id="75" presetID="22" presetClass="entr" presetSubtype="1"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up)">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C8FBD-B703-4EEA-8150-6A7E27D38E42}"/>
              </a:ext>
            </a:extLst>
          </p:cNvPr>
          <p:cNvSpPr txBox="1"/>
          <p:nvPr/>
        </p:nvSpPr>
        <p:spPr>
          <a:xfrm>
            <a:off x="275900" y="333314"/>
            <a:ext cx="6306200" cy="2494529"/>
          </a:xfrm>
          <a:prstGeom prst="rect">
            <a:avLst/>
          </a:prstGeom>
          <a:noFill/>
        </p:spPr>
        <p:txBody>
          <a:bodyPr wrap="square" rtlCol="0">
            <a:spAutoFit/>
          </a:bodyPr>
          <a:lstStyle/>
          <a:p>
            <a:pPr indent="171450" algn="just">
              <a:lnSpc>
                <a:spcPct val="120000"/>
              </a:lnSpc>
            </a:pPr>
            <a:r>
              <a:rPr lang="en-US" sz="2200" dirty="0">
                <a:solidFill>
                  <a:srgbClr val="842706"/>
                </a:solidFill>
                <a:latin typeface="Times New Roman" panose="02020603050405020304" pitchFamily="18" charset="0"/>
                <a:cs typeface="Times New Roman" panose="02020603050405020304" pitchFamily="18" charset="0"/>
              </a:rPr>
              <a:t> </a:t>
            </a:r>
            <a:r>
              <a:rPr lang="vi-VN" sz="2200" dirty="0">
                <a:solidFill>
                  <a:srgbClr val="842706"/>
                </a:solidFill>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pic>
        <p:nvPicPr>
          <p:cNvPr id="5" name="Picture 4">
            <a:extLst>
              <a:ext uri="{FF2B5EF4-FFF2-40B4-BE49-F238E27FC236}">
                <a16:creationId xmlns:a16="http://schemas.microsoft.com/office/drawing/2014/main" id="{F51B17C5-10BE-4848-A3E1-37A6260E8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0" y="455899"/>
            <a:ext cx="288000" cy="288000"/>
          </a:xfrm>
          <a:prstGeom prst="rect">
            <a:avLst/>
          </a:prstGeom>
        </p:spPr>
      </p:pic>
      <p:cxnSp>
        <p:nvCxnSpPr>
          <p:cNvPr id="6" name="Straight Connector 5">
            <a:extLst>
              <a:ext uri="{FF2B5EF4-FFF2-40B4-BE49-F238E27FC236}">
                <a16:creationId xmlns:a16="http://schemas.microsoft.com/office/drawing/2014/main" id="{52D53B80-88E9-44E8-ACFB-3698A2F8D32C}"/>
              </a:ext>
            </a:extLst>
          </p:cNvPr>
          <p:cNvCxnSpPr>
            <a:cxnSpLocks/>
          </p:cNvCxnSpPr>
          <p:nvPr/>
        </p:nvCxnSpPr>
        <p:spPr>
          <a:xfrm>
            <a:off x="2475185" y="1912832"/>
            <a:ext cx="9827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EB3A35-C93A-4AC4-A883-EBB3875B19F5}"/>
              </a:ext>
            </a:extLst>
          </p:cNvPr>
          <p:cNvSpPr txBox="1"/>
          <p:nvPr/>
        </p:nvSpPr>
        <p:spPr>
          <a:xfrm>
            <a:off x="265740" y="2731291"/>
            <a:ext cx="6182520" cy="496867"/>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nga</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Chỉ</a:t>
            </a:r>
            <a:r>
              <a:rPr lang="en-US" sz="2400" dirty="0">
                <a:solidFill>
                  <a:srgbClr val="0202AE"/>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âm</a:t>
            </a:r>
            <a:r>
              <a:rPr lang="en-US" sz="2400" dirty="0">
                <a:solidFill>
                  <a:srgbClr val="0202AE"/>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thanh</a:t>
            </a:r>
            <a:r>
              <a:rPr lang="en-US" sz="2400" dirty="0">
                <a:solidFill>
                  <a:srgbClr val="0202AE"/>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kéo</a:t>
            </a:r>
            <a:r>
              <a:rPr lang="en-US" sz="2400" dirty="0">
                <a:solidFill>
                  <a:srgbClr val="0202AE"/>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dài</a:t>
            </a:r>
            <a:r>
              <a:rPr lang="en-US" sz="2400" dirty="0">
                <a:solidFill>
                  <a:srgbClr val="0202AE"/>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và</a:t>
            </a:r>
            <a:r>
              <a:rPr lang="en-US" sz="2400" dirty="0">
                <a:solidFill>
                  <a:srgbClr val="0202AE"/>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vang</a:t>
            </a:r>
            <a:r>
              <a:rPr lang="en-US" sz="2400" dirty="0">
                <a:solidFill>
                  <a:srgbClr val="0202AE"/>
                </a:solidFill>
                <a:latin typeface="Times New Roman" panose="02020603050405020304" pitchFamily="18" charset="0"/>
                <a:cs typeface="Times New Roman" panose="02020603050405020304" pitchFamily="18" charset="0"/>
              </a:rPr>
              <a:t> </a:t>
            </a:r>
            <a:r>
              <a:rPr lang="en-US" sz="2400" dirty="0" err="1">
                <a:solidFill>
                  <a:srgbClr val="0202AE"/>
                </a:solidFill>
                <a:latin typeface="Times New Roman" panose="02020603050405020304" pitchFamily="18" charset="0"/>
                <a:cs typeface="Times New Roman" panose="02020603050405020304" pitchFamily="18" charset="0"/>
              </a:rPr>
              <a:t>mãi</a:t>
            </a:r>
            <a:r>
              <a:rPr lang="en-US" sz="2400" dirty="0">
                <a:solidFill>
                  <a:srgbClr val="0202AE"/>
                </a:solidFill>
                <a:latin typeface="Times New Roman" panose="02020603050405020304" pitchFamily="18" charset="0"/>
                <a:cs typeface="Times New Roman" panose="02020603050405020304" pitchFamily="18" charset="0"/>
              </a:rPr>
              <a:t>.</a:t>
            </a:r>
            <a:endParaRPr lang="vi-VN" sz="2400" b="1" dirty="0">
              <a:solidFill>
                <a:srgbClr val="0202AE"/>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EF8C560-8F5A-4468-A5E0-79D7736F8A8F}"/>
              </a:ext>
            </a:extLst>
          </p:cNvPr>
          <p:cNvSpPr txBox="1"/>
          <p:nvPr/>
        </p:nvSpPr>
        <p:spPr>
          <a:xfrm>
            <a:off x="142060" y="3228158"/>
            <a:ext cx="6306200" cy="1371145"/>
          </a:xfrm>
          <a:prstGeom prst="rect">
            <a:avLst/>
          </a:prstGeom>
          <a:noFill/>
        </p:spPr>
        <p:txBody>
          <a:bodyPr wrap="square" rtlCol="0">
            <a:spAutoFit/>
          </a:bodyPr>
          <a:lstStyle/>
          <a:p>
            <a:pPr indent="171450" algn="just">
              <a:lnSpc>
                <a:spcPct val="120000"/>
              </a:lnSpc>
            </a:pPr>
            <a:r>
              <a:rPr lang="vi-VN" sz="2400" dirty="0">
                <a:solidFill>
                  <a:srgbClr val="090383"/>
                </a:solidFill>
                <a:latin typeface="Times New Roman" panose="02020603050405020304" pitchFamily="18" charset="0"/>
                <a:cs typeface="Times New Roman" panose="02020603050405020304" pitchFamily="18" charset="0"/>
              </a:rPr>
              <a:t>Rùa như lắng nghe tiếng chuông đồng hồ trên tầng cao nhà bưu điện, buông từng tiếng ngân nga trong gió.</a:t>
            </a:r>
          </a:p>
        </p:txBody>
      </p:sp>
      <p:grpSp>
        <p:nvGrpSpPr>
          <p:cNvPr id="16" name="Group 15">
            <a:extLst>
              <a:ext uri="{FF2B5EF4-FFF2-40B4-BE49-F238E27FC236}">
                <a16:creationId xmlns:a16="http://schemas.microsoft.com/office/drawing/2014/main" id="{6F1A51BA-8A4F-45C7-B8B4-D499910DC157}"/>
              </a:ext>
            </a:extLst>
          </p:cNvPr>
          <p:cNvGrpSpPr/>
          <p:nvPr/>
        </p:nvGrpSpPr>
        <p:grpSpPr>
          <a:xfrm>
            <a:off x="1404543" y="4239579"/>
            <a:ext cx="85880" cy="304316"/>
            <a:chOff x="6506827" y="4238141"/>
            <a:chExt cx="138312" cy="334748"/>
          </a:xfrm>
        </p:grpSpPr>
        <p:cxnSp>
          <p:nvCxnSpPr>
            <p:cNvPr id="17" name="Straight Connector 16">
              <a:extLst>
                <a:ext uri="{FF2B5EF4-FFF2-40B4-BE49-F238E27FC236}">
                  <a16:creationId xmlns:a16="http://schemas.microsoft.com/office/drawing/2014/main" id="{2276A21D-7B91-48E3-A9C7-A109B2829C9A}"/>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52D58B-3E66-4EA7-BBC7-BB4AB67299AA}"/>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F6A09EF-4D45-4D89-AD29-5BA3A25C4800}"/>
              </a:ext>
            </a:extLst>
          </p:cNvPr>
          <p:cNvCxnSpPr>
            <a:cxnSpLocks/>
          </p:cNvCxnSpPr>
          <p:nvPr/>
        </p:nvCxnSpPr>
        <p:spPr>
          <a:xfrm flipH="1">
            <a:off x="2980376" y="3821295"/>
            <a:ext cx="59547" cy="30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E2440F-3889-4E06-AE92-18F70809966F}"/>
              </a:ext>
            </a:extLst>
          </p:cNvPr>
          <p:cNvCxnSpPr>
            <a:cxnSpLocks/>
          </p:cNvCxnSpPr>
          <p:nvPr/>
        </p:nvCxnSpPr>
        <p:spPr>
          <a:xfrm flipH="1">
            <a:off x="5753722" y="3368470"/>
            <a:ext cx="59547" cy="30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62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par>
                                <p:cTn id="31" presetID="22" presetClass="entr" presetSubtype="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CD73A3-7545-43FB-94CD-A0BC922FCB76}"/>
              </a:ext>
            </a:extLst>
          </p:cNvPr>
          <p:cNvSpPr txBox="1"/>
          <p:nvPr/>
        </p:nvSpPr>
        <p:spPr>
          <a:xfrm>
            <a:off x="275900" y="497220"/>
            <a:ext cx="6306200" cy="1371145"/>
          </a:xfrm>
          <a:prstGeom prst="rect">
            <a:avLst/>
          </a:prstGeom>
          <a:noFill/>
        </p:spPr>
        <p:txBody>
          <a:bodyPr wrap="square" rtlCol="0">
            <a:spAutoFit/>
          </a:bodyPr>
          <a:lstStyle/>
          <a:p>
            <a:pPr indent="171450" algn="just">
              <a:lnSpc>
                <a:spcPct val="120000"/>
              </a:lnSpc>
            </a:pPr>
            <a:r>
              <a:rPr lang="vi-VN" sz="2400" dirty="0">
                <a:solidFill>
                  <a:srgbClr val="090383"/>
                </a:solidFill>
                <a:latin typeface="Times New Roman" panose="02020603050405020304" pitchFamily="18" charset="0"/>
                <a:cs typeface="Times New Roman" panose="02020603050405020304" pitchFamily="18" charset="0"/>
              </a:rPr>
              <a:t>Tôi thầm nghĩ: không biết có phải rùa đã từng ngậm thanh kiếm của vua Lê thắng giặc đó không?</a:t>
            </a:r>
          </a:p>
        </p:txBody>
      </p:sp>
      <p:cxnSp>
        <p:nvCxnSpPr>
          <p:cNvPr id="3" name="Straight Connector 2">
            <a:extLst>
              <a:ext uri="{FF2B5EF4-FFF2-40B4-BE49-F238E27FC236}">
                <a16:creationId xmlns:a16="http://schemas.microsoft.com/office/drawing/2014/main" id="{FF553128-93B3-43D7-AD4B-4EBFD341980E}"/>
              </a:ext>
            </a:extLst>
          </p:cNvPr>
          <p:cNvCxnSpPr>
            <a:cxnSpLocks/>
          </p:cNvCxnSpPr>
          <p:nvPr/>
        </p:nvCxnSpPr>
        <p:spPr>
          <a:xfrm flipH="1">
            <a:off x="2443686" y="619303"/>
            <a:ext cx="59547" cy="30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5495E7-FD01-44EE-B985-7C79523644A2}"/>
              </a:ext>
            </a:extLst>
          </p:cNvPr>
          <p:cNvGrpSpPr/>
          <p:nvPr/>
        </p:nvGrpSpPr>
        <p:grpSpPr>
          <a:xfrm>
            <a:off x="1267046" y="1494153"/>
            <a:ext cx="85880" cy="276651"/>
            <a:chOff x="6506827" y="4238141"/>
            <a:chExt cx="138312" cy="334748"/>
          </a:xfrm>
        </p:grpSpPr>
        <p:cxnSp>
          <p:nvCxnSpPr>
            <p:cNvPr id="5" name="Straight Connector 4">
              <a:extLst>
                <a:ext uri="{FF2B5EF4-FFF2-40B4-BE49-F238E27FC236}">
                  <a16:creationId xmlns:a16="http://schemas.microsoft.com/office/drawing/2014/main" id="{4067218E-8410-47D4-80B7-1ECECF45D1BA}"/>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926E14-1EEE-4ABA-A3BC-D654B441CDE1}"/>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44D85F33-67CE-4214-AA41-F36A2A5DE088}"/>
              </a:ext>
            </a:extLst>
          </p:cNvPr>
          <p:cNvCxnSpPr>
            <a:cxnSpLocks/>
          </p:cNvCxnSpPr>
          <p:nvPr/>
        </p:nvCxnSpPr>
        <p:spPr>
          <a:xfrm flipH="1">
            <a:off x="5446863" y="604090"/>
            <a:ext cx="65502"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AAE41A-0462-4776-8D43-1EA3D4857E22}"/>
              </a:ext>
            </a:extLst>
          </p:cNvPr>
          <p:cNvCxnSpPr>
            <a:cxnSpLocks/>
          </p:cNvCxnSpPr>
          <p:nvPr/>
        </p:nvCxnSpPr>
        <p:spPr>
          <a:xfrm flipH="1">
            <a:off x="2760760" y="1040715"/>
            <a:ext cx="59547" cy="304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8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5" presetClass="exit" presetSubtype="10" fill="hold" nodeType="withEffect">
                                  <p:stCondLst>
                                    <p:cond delay="0"/>
                                  </p:stCondLst>
                                  <p:childTnLst>
                                    <p:animEffect transition="out" filter="checkerboard(across)">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3632</TotalTime>
  <Words>1619</Words>
  <Application>Microsoft Office PowerPoint</Application>
  <PresentationFormat>Custom</PresentationFormat>
  <Paragraphs>125</Paragraphs>
  <Slides>31</Slides>
  <Notes>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Calibri Light</vt:lpstr>
      <vt:lpstr>HP001 4 hàng</vt:lpstr>
      <vt:lpstr>UTM Avo</vt:lpstr>
      <vt:lpstr>Times New Roman</vt:lpstr>
      <vt:lpstr>Wingdings</vt:lpstr>
      <vt:lpstr>UTM Cookies</vt:lpstr>
      <vt:lpstr>Montserrat</vt:lpstr>
      <vt:lpstr>仓耳玄三M W05</vt:lpstr>
      <vt:lpstr>Calibri</vt:lpstr>
      <vt:lpstr>等线</vt:lpstr>
      <vt:lpstr>Arial</vt:lpstr>
      <vt:lpstr>Arial-Rounded</vt:lpstr>
      <vt:lpstr>HP001</vt:lpstr>
      <vt:lpstr>思源黑体 CN Medium</vt:lpstr>
      <vt:lpstr>宋体</vt:lpstr>
      <vt:lpstr>Kalam</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278</cp:revision>
  <dcterms:modified xsi:type="dcterms:W3CDTF">2024-05-06T02:20:20Z</dcterms:modified>
</cp:coreProperties>
</file>