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0"/>
  </p:notesMasterIdLst>
  <p:sldIdLst>
    <p:sldId id="262" r:id="rId2"/>
    <p:sldId id="342" r:id="rId3"/>
    <p:sldId id="264" r:id="rId4"/>
    <p:sldId id="265" r:id="rId5"/>
    <p:sldId id="266" r:id="rId6"/>
    <p:sldId id="267" r:id="rId7"/>
    <p:sldId id="274" r:id="rId8"/>
    <p:sldId id="268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P001 5 hàng" panose="020B0603050302020204" pitchFamily="34" charset="0"/>
      <p:regular r:id="rId15"/>
      <p:bold r:id="rId16"/>
    </p:embeddedFont>
    <p:embeddedFont>
      <p:font typeface="HP001 4 hàng" panose="020B0603050302020204" pitchFamily="34" charset="0"/>
      <p:regular r:id="rId17"/>
      <p:bold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izTUV+MJiJBHpOlpBnsui1H+vQ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743" autoAdjust="0"/>
  </p:normalViewPr>
  <p:slideViewPr>
    <p:cSldViewPr snapToGrid="0">
      <p:cViewPr varScale="1">
        <p:scale>
          <a:sx n="54" d="100"/>
          <a:sy n="54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" name="Google Shape;2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0" name="Google Shape;2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1" name="Google Shape;29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1447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2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0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72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0" y="258924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6"/>
            <a:ext cx="8582414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9" y="341095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47683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9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6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7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9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2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3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0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4605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6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7"/>
          <p:cNvSpPr/>
          <p:nvPr/>
        </p:nvSpPr>
        <p:spPr>
          <a:xfrm flipH="1">
            <a:off x="422354" y="2799578"/>
            <a:ext cx="6537325" cy="1438275"/>
          </a:xfrm>
          <a:custGeom>
            <a:avLst/>
            <a:gdLst/>
            <a:ahLst/>
            <a:cxnLst/>
            <a:rect l="l" t="t" r="r" b="b"/>
            <a:pathLst>
              <a:path w="648099" h="565791" extrusionOk="0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82" name="Google Shape;182;p7"/>
          <p:cNvGrpSpPr/>
          <p:nvPr/>
        </p:nvGrpSpPr>
        <p:grpSpPr>
          <a:xfrm flipH="1">
            <a:off x="6916040" y="1432624"/>
            <a:ext cx="1767869" cy="1904184"/>
            <a:chOff x="1058825" y="1554175"/>
            <a:chExt cx="4736158" cy="5557827"/>
          </a:xfrm>
        </p:grpSpPr>
        <p:sp>
          <p:nvSpPr>
            <p:cNvPr id="183" name="Google Shape;183;p7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/>
              <a:rect l="l" t="t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 cmpd="sng">
              <a:solidFill>
                <a:srgbClr val="262626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184" name="Google Shape;184;p7"/>
            <p:cNvGrpSpPr/>
            <p:nvPr/>
          </p:nvGrpSpPr>
          <p:grpSpPr>
            <a:xfrm>
              <a:off x="1058825" y="1554175"/>
              <a:ext cx="2522398" cy="2759215"/>
              <a:chOff x="5712712" y="940025"/>
              <a:chExt cx="2522398" cy="2759215"/>
            </a:xfrm>
          </p:grpSpPr>
          <p:sp>
            <p:nvSpPr>
              <p:cNvPr id="185" name="Google Shape;185;p7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/>
                <a:rect l="l" t="t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/>
                <a:rect l="l" t="t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/>
                <a:rect l="l" t="t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sp>
        <p:nvSpPr>
          <p:cNvPr id="193" name="Google Shape;193;p7"/>
          <p:cNvSpPr/>
          <p:nvPr/>
        </p:nvSpPr>
        <p:spPr>
          <a:xfrm rot="-960000">
            <a:off x="1392708" y="1510637"/>
            <a:ext cx="1425575" cy="697230"/>
          </a:xfrm>
          <a:custGeom>
            <a:avLst/>
            <a:gdLst/>
            <a:ahLst/>
            <a:cxnLst/>
            <a:rect l="l" t="t" r="r" b="b"/>
            <a:pathLst>
              <a:path w="97" h="63" extrusionOk="0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94" name="Google Shape;19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4630" y="2018449"/>
            <a:ext cx="866974" cy="79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7"/>
          <p:cNvSpPr txBox="1"/>
          <p:nvPr/>
        </p:nvSpPr>
        <p:spPr>
          <a:xfrm>
            <a:off x="618480" y="2815959"/>
            <a:ext cx="6075748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9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86228A-6437-445F-B487-0BD01EAFDA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525690" y="1854426"/>
            <a:ext cx="5874569" cy="4424362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59" y="4358134"/>
            <a:ext cx="2084124" cy="20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8D1674-40D9-4FA4-9BE6-D16585C3E7D4}"/>
              </a:ext>
            </a:extLst>
          </p:cNvPr>
          <p:cNvSpPr/>
          <p:nvPr/>
        </p:nvSpPr>
        <p:spPr>
          <a:xfrm>
            <a:off x="2228850" y="579212"/>
            <a:ext cx="63436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LÀM QUEN VỚI KHỐI L</a:t>
            </a: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Ư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ỢNG, DUNG TÍCH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0" name="Google Shape;195;p7">
            <a:extLst>
              <a:ext uri="{FF2B5EF4-FFF2-40B4-BE49-F238E27FC236}">
                <a16:creationId xmlns:a16="http://schemas.microsoft.com/office/drawing/2014/main" id="{3AB1C567-C420-4D7B-A99D-703F26C80807}"/>
              </a:ext>
            </a:extLst>
          </p:cNvPr>
          <p:cNvSpPr txBox="1"/>
          <p:nvPr/>
        </p:nvSpPr>
        <p:spPr>
          <a:xfrm>
            <a:off x="2885536" y="4202536"/>
            <a:ext cx="451472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Stardos Stencil"/>
                <a:cs typeface="Times New Roman" panose="02020603050405020304" pitchFamily="18" charset="0"/>
                <a:sym typeface="Stardos Stencil"/>
              </a:rPr>
              <a:t>KI-LÔ-GAM (T3)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ea typeface="Stardos Stencil"/>
              <a:cs typeface="Times New Roman" panose="02020603050405020304" pitchFamily="18" charset="0"/>
              <a:sym typeface="Stardos Stencil"/>
            </a:endParaRPr>
          </a:p>
        </p:txBody>
      </p:sp>
      <p:sp>
        <p:nvSpPr>
          <p:cNvPr id="11" name="Google Shape;195;p7">
            <a:extLst>
              <a:ext uri="{FF2B5EF4-FFF2-40B4-BE49-F238E27FC236}">
                <a16:creationId xmlns:a16="http://schemas.microsoft.com/office/drawing/2014/main" id="{CDEFC676-914D-4C02-B893-4D5270F8948F}"/>
              </a:ext>
            </a:extLst>
          </p:cNvPr>
          <p:cNvSpPr txBox="1"/>
          <p:nvPr/>
        </p:nvSpPr>
        <p:spPr>
          <a:xfrm>
            <a:off x="571500" y="579212"/>
            <a:ext cx="134302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Stardos Stencil"/>
                <a:cs typeface="Times New Roman" panose="02020603050405020304" pitchFamily="18" charset="0"/>
                <a:sym typeface="Stardos Stencil"/>
              </a:rPr>
              <a:t>BÀI 15</a:t>
            </a:r>
            <a:endParaRPr sz="3200" b="1" dirty="0">
              <a:solidFill>
                <a:schemeClr val="bg1"/>
              </a:solidFill>
              <a:latin typeface="Times New Roman" panose="02020603050405020304" pitchFamily="18" charset="0"/>
              <a:ea typeface="Stardos Stencil"/>
              <a:cs typeface="Times New Roman" panose="02020603050405020304" pitchFamily="18" charset="0"/>
              <a:sym typeface="Stardos Stencil"/>
            </a:endParaRPr>
          </a:p>
        </p:txBody>
      </p:sp>
    </p:spTree>
    <p:extLst>
      <p:ext uri="{BB962C8B-B14F-4D97-AF65-F5344CB8AC3E}">
        <p14:creationId xmlns:p14="http://schemas.microsoft.com/office/powerpoint/2010/main" val="1775365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210" y="134798"/>
            <a:ext cx="1336401" cy="7951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A6767D0-410D-4963-BC3A-2575CC252B80}"/>
              </a:ext>
            </a:extLst>
          </p:cNvPr>
          <p:cNvGrpSpPr/>
          <p:nvPr/>
        </p:nvGrpSpPr>
        <p:grpSpPr>
          <a:xfrm>
            <a:off x="414761" y="987060"/>
            <a:ext cx="3500731" cy="523220"/>
            <a:chOff x="632522" y="1256145"/>
            <a:chExt cx="3500731" cy="523220"/>
          </a:xfrm>
        </p:grpSpPr>
        <p:sp>
          <p:nvSpPr>
            <p:cNvPr id="221" name="Google Shape;221;p9"/>
            <p:cNvSpPr/>
            <p:nvPr/>
          </p:nvSpPr>
          <p:spPr>
            <a:xfrm>
              <a:off x="632522" y="1289517"/>
              <a:ext cx="422511" cy="40628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</a:t>
              </a:r>
              <a:endParaRPr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2" name="Google Shape;222;p9"/>
            <p:cNvSpPr txBox="1"/>
            <p:nvPr/>
          </p:nvSpPr>
          <p:spPr>
            <a:xfrm>
              <a:off x="982324" y="1256145"/>
              <a:ext cx="315092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(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theo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mẫu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): </a:t>
              </a:r>
              <a:endParaRPr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23" name="Google Shape;223;p9"/>
          <p:cNvSpPr/>
          <p:nvPr/>
        </p:nvSpPr>
        <p:spPr>
          <a:xfrm>
            <a:off x="414761" y="1642430"/>
            <a:ext cx="7770771" cy="795130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Mẫu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 5 kg + 4 kg = 9 kg;	10 kg – 3 kg = 7 kg</a:t>
            </a:r>
            <a:endParaRPr sz="28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34" name="Google Shape;234;p9"/>
          <p:cNvSpPr txBox="1"/>
          <p:nvPr/>
        </p:nvSpPr>
        <p:spPr>
          <a:xfrm>
            <a:off x="2931019" y="2642743"/>
            <a:ext cx="204508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35 kg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35" name="Google Shape;235;p9"/>
          <p:cNvSpPr txBox="1"/>
          <p:nvPr/>
        </p:nvSpPr>
        <p:spPr>
          <a:xfrm>
            <a:off x="2917344" y="3321314"/>
            <a:ext cx="156017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12kg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36" name="Google Shape;236;p9"/>
          <p:cNvSpPr txBox="1"/>
          <p:nvPr/>
        </p:nvSpPr>
        <p:spPr>
          <a:xfrm>
            <a:off x="7202932" y="2616530"/>
            <a:ext cx="190127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65 kg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37" name="Google Shape;237;p9"/>
          <p:cNvSpPr txBox="1"/>
          <p:nvPr/>
        </p:nvSpPr>
        <p:spPr>
          <a:xfrm>
            <a:off x="7184643" y="3317920"/>
            <a:ext cx="190127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 kg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38" name="Google Shape;238;p9"/>
          <p:cNvSpPr txBox="1"/>
          <p:nvPr/>
        </p:nvSpPr>
        <p:spPr>
          <a:xfrm>
            <a:off x="3915493" y="4074890"/>
            <a:ext cx="16192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16 kg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39" name="Google Shape;239;p9"/>
          <p:cNvSpPr txBox="1"/>
          <p:nvPr/>
        </p:nvSpPr>
        <p:spPr>
          <a:xfrm>
            <a:off x="4014621" y="4795122"/>
            <a:ext cx="161926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20kg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09CB06F-DBB4-4F56-B040-F788DC1A9AF9}"/>
              </a:ext>
            </a:extLst>
          </p:cNvPr>
          <p:cNvSpPr/>
          <p:nvPr/>
        </p:nvSpPr>
        <p:spPr>
          <a:xfrm>
            <a:off x="1893814" y="5634353"/>
            <a:ext cx="5693863" cy="795131"/>
          </a:xfrm>
          <a:prstGeom prst="round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kết quả kèm theo đơn vị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33F1BC-2FD8-44E0-92E7-27480D198389}"/>
              </a:ext>
            </a:extLst>
          </p:cNvPr>
          <p:cNvSpPr txBox="1"/>
          <p:nvPr/>
        </p:nvSpPr>
        <p:spPr>
          <a:xfrm>
            <a:off x="120484" y="2593651"/>
            <a:ext cx="3178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12 kg + 23 kg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B0B9EE-D0D2-4CE7-A1BD-A73FD579221E}"/>
              </a:ext>
            </a:extLst>
          </p:cNvPr>
          <p:cNvSpPr txBox="1"/>
          <p:nvPr/>
        </p:nvSpPr>
        <p:spPr>
          <a:xfrm>
            <a:off x="4746183" y="2613692"/>
            <a:ext cx="283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kg + 20 kg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59ED43-D4D9-44AE-96BE-91DFDCC879EA}"/>
              </a:ext>
            </a:extLst>
          </p:cNvPr>
          <p:cNvSpPr txBox="1"/>
          <p:nvPr/>
        </p:nvSpPr>
        <p:spPr>
          <a:xfrm>
            <a:off x="1810161" y="4059808"/>
            <a:ext cx="3092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kg + 7 kg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1E3A833-AA90-42A0-8554-1D175683B7B3}"/>
              </a:ext>
            </a:extLst>
          </p:cNvPr>
          <p:cNvSpPr txBox="1"/>
          <p:nvPr/>
        </p:nvSpPr>
        <p:spPr>
          <a:xfrm>
            <a:off x="120485" y="3272181"/>
            <a:ext cx="3178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42 kg - 30 kg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602D40-555B-4BBC-A8B1-577875E80E3D}"/>
              </a:ext>
            </a:extLst>
          </p:cNvPr>
          <p:cNvSpPr txBox="1"/>
          <p:nvPr/>
        </p:nvSpPr>
        <p:spPr>
          <a:xfrm>
            <a:off x="4727563" y="3281062"/>
            <a:ext cx="2497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kg - 9 kg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69289B-0235-4EA3-B6DF-16BD7EBC2BB3}"/>
              </a:ext>
            </a:extLst>
          </p:cNvPr>
          <p:cNvSpPr txBox="1"/>
          <p:nvPr/>
        </p:nvSpPr>
        <p:spPr>
          <a:xfrm>
            <a:off x="1672418" y="4741241"/>
            <a:ext cx="3229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kg - 40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10"/>
          <p:cNvPicPr preferRelativeResize="0"/>
          <p:nvPr/>
        </p:nvPicPr>
        <p:blipFill rotWithShape="1">
          <a:blip r:embed="rId3">
            <a:alphaModFix/>
          </a:blip>
          <a:srcRect l="29808" t="30716" r="50508" b="46837"/>
          <a:stretch/>
        </p:blipFill>
        <p:spPr>
          <a:xfrm>
            <a:off x="269803" y="896961"/>
            <a:ext cx="3551038" cy="2136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0"/>
          <p:cNvPicPr preferRelativeResize="0"/>
          <p:nvPr/>
        </p:nvPicPr>
        <p:blipFill rotWithShape="1">
          <a:blip r:embed="rId4">
            <a:alphaModFix/>
          </a:blip>
          <a:srcRect l="51128" t="30716" r="31224" b="45800"/>
          <a:stretch/>
        </p:blipFill>
        <p:spPr>
          <a:xfrm>
            <a:off x="4930882" y="475543"/>
            <a:ext cx="3551038" cy="27581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1" name="Google Shape;261;p10"/>
          <p:cNvGrpSpPr/>
          <p:nvPr/>
        </p:nvGrpSpPr>
        <p:grpSpPr>
          <a:xfrm>
            <a:off x="297772" y="3429530"/>
            <a:ext cx="5760128" cy="1569620"/>
            <a:chOff x="3661255" y="4277673"/>
            <a:chExt cx="4010224" cy="1569620"/>
          </a:xfrm>
        </p:grpSpPr>
        <p:sp>
          <p:nvSpPr>
            <p:cNvPr id="262" name="Google Shape;262;p10"/>
            <p:cNvSpPr txBox="1"/>
            <p:nvPr/>
          </p:nvSpPr>
          <p:spPr>
            <a:xfrm>
              <a:off x="3661255" y="4277673"/>
              <a:ext cx="4010224" cy="1569620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a) Con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ngỗng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cân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nặng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       kg.</a:t>
              </a:r>
              <a:endParaRPr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b) Con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gà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cân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nặng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       kg.</a:t>
              </a:r>
              <a:endParaRPr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6572576" y="4390701"/>
              <a:ext cx="425293" cy="57751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2800" b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?</a:t>
              </a:r>
              <a:endParaRPr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6109280" y="5168260"/>
              <a:ext cx="463296" cy="57751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2800" b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?</a:t>
              </a:r>
              <a:endParaRPr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5" name="Google Shape;265;p10"/>
          <p:cNvSpPr/>
          <p:nvPr/>
        </p:nvSpPr>
        <p:spPr>
          <a:xfrm>
            <a:off x="4460246" y="3546775"/>
            <a:ext cx="666751" cy="5775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7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3820841" y="4320118"/>
            <a:ext cx="666751" cy="5775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3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579E9F3-0E12-49A3-9D7D-417DD6147112}"/>
              </a:ext>
            </a:extLst>
          </p:cNvPr>
          <p:cNvSpPr/>
          <p:nvPr/>
        </p:nvSpPr>
        <p:spPr>
          <a:xfrm>
            <a:off x="318649" y="5166312"/>
            <a:ext cx="8337886" cy="1254952"/>
          </a:xfrm>
          <a:prstGeom prst="round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 –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gam ở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059005-E767-4154-999F-7964E6D9FA21}"/>
              </a:ext>
            </a:extLst>
          </p:cNvPr>
          <p:cNvGrpSpPr/>
          <p:nvPr/>
        </p:nvGrpSpPr>
        <p:grpSpPr>
          <a:xfrm>
            <a:off x="109188" y="226681"/>
            <a:ext cx="2022078" cy="646331"/>
            <a:chOff x="532402" y="612697"/>
            <a:chExt cx="2022078" cy="646331"/>
          </a:xfrm>
        </p:grpSpPr>
        <p:sp>
          <p:nvSpPr>
            <p:cNvPr id="257" name="Google Shape;257;p10"/>
            <p:cNvSpPr/>
            <p:nvPr/>
          </p:nvSpPr>
          <p:spPr>
            <a:xfrm>
              <a:off x="532402" y="612697"/>
              <a:ext cx="582409" cy="61482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2</a:t>
              </a:r>
              <a:endParaRPr sz="2800" b="1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0976DE6-F24A-4EFF-B6E7-C78C0BA96BE8}"/>
                </a:ext>
              </a:extLst>
            </p:cNvPr>
            <p:cNvSpPr txBox="1"/>
            <p:nvPr/>
          </p:nvSpPr>
          <p:spPr>
            <a:xfrm>
              <a:off x="1165448" y="612697"/>
              <a:ext cx="815926" cy="646331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538D9B7-90F4-4508-9170-C4ABB817CD8E}"/>
                </a:ext>
              </a:extLst>
            </p:cNvPr>
            <p:cNvSpPr txBox="1"/>
            <p:nvPr/>
          </p:nvSpPr>
          <p:spPr>
            <a:xfrm>
              <a:off x="1972071" y="674253"/>
              <a:ext cx="5824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"/>
          <p:cNvSpPr/>
          <p:nvPr/>
        </p:nvSpPr>
        <p:spPr>
          <a:xfrm>
            <a:off x="244872" y="398982"/>
            <a:ext cx="466417" cy="42506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3</a:t>
            </a:r>
            <a:endParaRPr sz="2800" b="1" dirty="0">
              <a:solidFill>
                <a:srgbClr val="FFFFFF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6" name="Google Shape;276;p11"/>
          <p:cNvSpPr txBox="1"/>
          <p:nvPr/>
        </p:nvSpPr>
        <p:spPr>
          <a:xfrm>
            <a:off x="643059" y="293728"/>
            <a:ext cx="813879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tổng</a:t>
            </a:r>
            <a:r>
              <a:rPr lang="en-US" sz="32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ki- </a:t>
            </a:r>
            <a:r>
              <a:rPr lang="en-US" sz="3200" b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lô</a:t>
            </a:r>
            <a:r>
              <a:rPr lang="en-US" sz="32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- gam </a:t>
            </a:r>
            <a:r>
              <a:rPr lang="en-US" sz="3200" b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thóc</a:t>
            </a:r>
            <a:r>
              <a:rPr lang="en-US" sz="32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2 bao </a:t>
            </a:r>
            <a:r>
              <a:rPr lang="en-US" sz="3200" b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thóc</a:t>
            </a:r>
            <a:r>
              <a:rPr lang="en-US" sz="32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?</a:t>
            </a:r>
            <a:endParaRPr sz="3200" b="1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8" name="Google Shape;313;p12">
            <a:extLst>
              <a:ext uri="{FF2B5EF4-FFF2-40B4-BE49-F238E27FC236}">
                <a16:creationId xmlns:a16="http://schemas.microsoft.com/office/drawing/2014/main" id="{092CBF64-6038-4D89-92BC-4A4B5B57EE2B}"/>
              </a:ext>
            </a:extLst>
          </p:cNvPr>
          <p:cNvCxnSpPr>
            <a:cxnSpLocks/>
          </p:cNvCxnSpPr>
          <p:nvPr/>
        </p:nvCxnSpPr>
        <p:spPr>
          <a:xfrm>
            <a:off x="1575553" y="790835"/>
            <a:ext cx="777455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58EC14C-556D-49E9-AA6B-7AAE374A4600}"/>
              </a:ext>
            </a:extLst>
          </p:cNvPr>
          <p:cNvSpPr/>
          <p:nvPr/>
        </p:nvSpPr>
        <p:spPr>
          <a:xfrm>
            <a:off x="478080" y="5300979"/>
            <a:ext cx="6889574" cy="885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tổng ta làm thế nào?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8E9A8CF-8908-4868-AF84-610160937336}"/>
              </a:ext>
            </a:extLst>
          </p:cNvPr>
          <p:cNvSpPr/>
          <p:nvPr/>
        </p:nvSpPr>
        <p:spPr>
          <a:xfrm>
            <a:off x="167689" y="5104817"/>
            <a:ext cx="8891469" cy="1084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01ABEFA-9568-4E68-ACD1-A280E21FAD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68" t="35355" r="29258" b="29317"/>
          <a:stretch/>
        </p:blipFill>
        <p:spPr>
          <a:xfrm>
            <a:off x="138231" y="2314611"/>
            <a:ext cx="7326853" cy="29764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6E5E990-EDDA-403D-AB77-2A4271B48663}"/>
              </a:ext>
            </a:extLst>
          </p:cNvPr>
          <p:cNvSpPr txBox="1"/>
          <p:nvPr/>
        </p:nvSpPr>
        <p:spPr>
          <a:xfrm>
            <a:off x="680380" y="3005725"/>
            <a:ext cx="6675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6"/>
            <a:r>
              <a:rPr lang="en-US" sz="3200" b="1" dirty="0" err="1">
                <a:solidFill>
                  <a:srgbClr val="672C94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672C94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72C94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672C94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solidFill>
                  <a:srgbClr val="672C94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thóc</a:t>
            </a:r>
            <a:r>
              <a:rPr lang="en-US" sz="3200" b="1" dirty="0">
                <a:solidFill>
                  <a:srgbClr val="672C94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72C94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rgbClr val="672C94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72C94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672C94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:</a:t>
            </a:r>
            <a:endParaRPr lang="en-US" sz="3076" b="1" dirty="0">
              <a:solidFill>
                <a:srgbClr val="672C94"/>
              </a:solidFill>
              <a:latin typeface="HP001 5 hàng" panose="020B06030503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89EE8C-7478-4044-ADF6-6F8C931212EF}"/>
              </a:ext>
            </a:extLst>
          </p:cNvPr>
          <p:cNvSpPr txBox="1"/>
          <p:nvPr/>
        </p:nvSpPr>
        <p:spPr>
          <a:xfrm>
            <a:off x="3175052" y="2443998"/>
            <a:ext cx="2219808" cy="565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6"/>
            <a:r>
              <a:rPr lang="en-US" sz="3076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Bài</a:t>
            </a:r>
            <a:r>
              <a:rPr lang="en-US" sz="3076" b="1" dirty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US" sz="3076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giải</a:t>
            </a:r>
            <a:endParaRPr lang="en-US" sz="3076" b="1" dirty="0">
              <a:solidFill>
                <a:srgbClr val="5F2987"/>
              </a:solidFill>
              <a:latin typeface="HP001 4 hàng" panose="020B06030503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9F8074-B0B9-437B-B7AE-22792DC2230F}"/>
              </a:ext>
            </a:extLst>
          </p:cNvPr>
          <p:cNvSpPr txBox="1"/>
          <p:nvPr/>
        </p:nvSpPr>
        <p:spPr>
          <a:xfrm>
            <a:off x="1221761" y="3619528"/>
            <a:ext cx="5226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6"/>
            <a:r>
              <a:rPr lang="en-US" sz="3200" b="1" dirty="0">
                <a:solidFill>
                  <a:srgbClr val="672C94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30 + 50 = 80 ( kg )</a:t>
            </a:r>
            <a:endParaRPr lang="en-US" sz="3076" b="1" dirty="0">
              <a:solidFill>
                <a:srgbClr val="672C94"/>
              </a:solidFill>
              <a:latin typeface="HP001 5 hàng" panose="020B06030503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F5EF8B-ACB6-4EE8-A97C-78431CAF22C7}"/>
              </a:ext>
            </a:extLst>
          </p:cNvPr>
          <p:cNvSpPr txBox="1"/>
          <p:nvPr/>
        </p:nvSpPr>
        <p:spPr>
          <a:xfrm>
            <a:off x="2898164" y="4204303"/>
            <a:ext cx="4294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6"/>
            <a:r>
              <a:rPr lang="en-US" sz="3200" b="1" dirty="0" err="1">
                <a:solidFill>
                  <a:srgbClr val="672C94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672C94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72C94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672C94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: 80 kg </a:t>
            </a:r>
            <a:r>
              <a:rPr lang="en-US" sz="3200" b="1" dirty="0" err="1">
                <a:solidFill>
                  <a:srgbClr val="672C94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thóc</a:t>
            </a:r>
            <a:endParaRPr lang="en-US" sz="3076" b="1" dirty="0">
              <a:solidFill>
                <a:srgbClr val="672C94"/>
              </a:solidFill>
              <a:latin typeface="HP001 5 hàng" panose="020B0603050302020204" pitchFamily="34" charset="0"/>
            </a:endParaRPr>
          </a:p>
        </p:txBody>
      </p:sp>
      <p:pic>
        <p:nvPicPr>
          <p:cNvPr id="274" name="Google Shape;274;p11"/>
          <p:cNvPicPr preferRelativeResize="0"/>
          <p:nvPr/>
        </p:nvPicPr>
        <p:blipFill rotWithShape="1">
          <a:blip r:embed="rId4">
            <a:alphaModFix/>
          </a:blip>
          <a:srcRect l="45190" t="39424" r="29224" b="32767"/>
          <a:stretch/>
        </p:blipFill>
        <p:spPr>
          <a:xfrm>
            <a:off x="6239363" y="376708"/>
            <a:ext cx="3254248" cy="26256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1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968187-8CB4-48A2-8A0D-A1F99C426BF2}"/>
              </a:ext>
            </a:extLst>
          </p:cNvPr>
          <p:cNvGrpSpPr/>
          <p:nvPr/>
        </p:nvGrpSpPr>
        <p:grpSpPr>
          <a:xfrm>
            <a:off x="111373" y="308577"/>
            <a:ext cx="8849813" cy="2012818"/>
            <a:chOff x="781340" y="308577"/>
            <a:chExt cx="10708270" cy="2012818"/>
          </a:xfrm>
        </p:grpSpPr>
        <p:sp>
          <p:nvSpPr>
            <p:cNvPr id="297" name="Google Shape;297;p12"/>
            <p:cNvSpPr/>
            <p:nvPr/>
          </p:nvSpPr>
          <p:spPr>
            <a:xfrm>
              <a:off x="781340" y="478712"/>
              <a:ext cx="556751" cy="44762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4</a:t>
              </a:r>
              <a:endParaRPr sz="2800" b="1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8" name="Google Shape;298;p12"/>
            <p:cNvSpPr txBox="1"/>
            <p:nvPr/>
          </p:nvSpPr>
          <p:spPr>
            <a:xfrm>
              <a:off x="1290239" y="308577"/>
              <a:ext cx="10199371" cy="2012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Ba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chú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rô-bốt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rủ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nhau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đi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cân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.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Rô-bốt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A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cân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nặng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32kg,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rô-bốt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B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nặng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hơn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rô-bốt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A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2kg,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rô-bốt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C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nhẹ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hơn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rô-bốt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A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2kg.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Hỏi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: </a:t>
              </a:r>
              <a:endParaRPr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99" name="Google Shape;299;p12"/>
          <p:cNvSpPr txBox="1"/>
          <p:nvPr/>
        </p:nvSpPr>
        <p:spPr>
          <a:xfrm>
            <a:off x="158055" y="2426447"/>
            <a:ext cx="843322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B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ki-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-gam?  </a:t>
            </a:r>
            <a:endParaRPr sz="3200" b="1" dirty="0">
              <a:solidFill>
                <a:srgbClr val="00206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00" name="Google Shape;300;p12"/>
          <p:cNvSpPr txBox="1"/>
          <p:nvPr/>
        </p:nvSpPr>
        <p:spPr>
          <a:xfrm>
            <a:off x="152013" y="3105838"/>
            <a:ext cx="798284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C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ki-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-gam?  </a:t>
            </a:r>
            <a:endParaRPr sz="3200" b="1" dirty="0">
              <a:solidFill>
                <a:srgbClr val="00206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01" name="Google Shape;301;p12"/>
          <p:cNvPicPr preferRelativeResize="0"/>
          <p:nvPr/>
        </p:nvPicPr>
        <p:blipFill rotWithShape="1">
          <a:blip r:embed="rId3">
            <a:alphaModFix/>
          </a:blip>
          <a:srcRect l="44570" t="44480" r="34946" b="33441"/>
          <a:stretch/>
        </p:blipFill>
        <p:spPr>
          <a:xfrm>
            <a:off x="7125724" y="2686140"/>
            <a:ext cx="2018276" cy="14712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3" name="Google Shape;313;p12"/>
          <p:cNvCxnSpPr/>
          <p:nvPr/>
        </p:nvCxnSpPr>
        <p:spPr>
          <a:xfrm>
            <a:off x="2809176" y="1506790"/>
            <a:ext cx="1172565" cy="653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345B227-E42D-450F-B48E-E7135CBFA95B}"/>
              </a:ext>
            </a:extLst>
          </p:cNvPr>
          <p:cNvSpPr txBox="1"/>
          <p:nvPr/>
        </p:nvSpPr>
        <p:spPr>
          <a:xfrm>
            <a:off x="2947647" y="1329795"/>
            <a:ext cx="316095" cy="59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6">
              <a:lnSpc>
                <a:spcPct val="13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0" name="Google Shape;313;p12">
            <a:extLst>
              <a:ext uri="{FF2B5EF4-FFF2-40B4-BE49-F238E27FC236}">
                <a16:creationId xmlns:a16="http://schemas.microsoft.com/office/drawing/2014/main" id="{85FF5516-48E8-4027-901B-3D51962C7787}"/>
              </a:ext>
            </a:extLst>
          </p:cNvPr>
          <p:cNvCxnSpPr/>
          <p:nvPr/>
        </p:nvCxnSpPr>
        <p:spPr>
          <a:xfrm>
            <a:off x="6182757" y="1494528"/>
            <a:ext cx="1289822" cy="653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67C9A9F-309F-4968-91B6-62A852C426EC}"/>
              </a:ext>
            </a:extLst>
          </p:cNvPr>
          <p:cNvSpPr txBox="1"/>
          <p:nvPr/>
        </p:nvSpPr>
        <p:spPr>
          <a:xfrm>
            <a:off x="3289780" y="1343993"/>
            <a:ext cx="902378" cy="59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6">
              <a:lnSpc>
                <a:spcPct val="13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B1F575-EB49-4B8F-A7FC-7B4D7D9FA745}"/>
              </a:ext>
            </a:extLst>
          </p:cNvPr>
          <p:cNvSpPr txBox="1"/>
          <p:nvPr/>
        </p:nvSpPr>
        <p:spPr>
          <a:xfrm>
            <a:off x="7109725" y="1307644"/>
            <a:ext cx="902378" cy="59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6">
              <a:lnSpc>
                <a:spcPct val="130000"/>
              </a:lnSpc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5925A7-A7E3-4B63-A987-D56318DF4BAC}"/>
              </a:ext>
            </a:extLst>
          </p:cNvPr>
          <p:cNvSpPr txBox="1"/>
          <p:nvPr/>
        </p:nvSpPr>
        <p:spPr>
          <a:xfrm>
            <a:off x="1040493" y="3996993"/>
            <a:ext cx="666835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6"/>
            <a:r>
              <a:rPr lang="en-US" sz="3400" b="1">
                <a:solidFill>
                  <a:srgbClr val="5F29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Bài giải</a:t>
            </a:r>
          </a:p>
          <a:p>
            <a:pPr defTabSz="685836"/>
            <a:r>
              <a:rPr lang="en-US" sz="3400" b="1">
                <a:solidFill>
                  <a:srgbClr val="672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Rô – bốt B cân nặng là:</a:t>
            </a:r>
          </a:p>
          <a:p>
            <a:pPr defTabSz="685836"/>
            <a:r>
              <a:rPr lang="en-US" sz="3400" b="1">
                <a:solidFill>
                  <a:srgbClr val="672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32 + 2 = 34 ( kg )</a:t>
            </a:r>
          </a:p>
          <a:p>
            <a:pPr defTabSz="685836"/>
            <a:r>
              <a:rPr lang="en-US" sz="3400" b="1">
                <a:solidFill>
                  <a:srgbClr val="672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Đáp số: 34 kg </a:t>
            </a:r>
          </a:p>
          <a:p>
            <a:pPr defTabSz="685836"/>
            <a:endParaRPr lang="en-US" sz="3400" b="1" dirty="0">
              <a:solidFill>
                <a:srgbClr val="5F29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968187-8CB4-48A2-8A0D-A1F99C426BF2}"/>
              </a:ext>
            </a:extLst>
          </p:cNvPr>
          <p:cNvGrpSpPr/>
          <p:nvPr/>
        </p:nvGrpSpPr>
        <p:grpSpPr>
          <a:xfrm>
            <a:off x="138199" y="203261"/>
            <a:ext cx="8801250" cy="2308284"/>
            <a:chOff x="295152" y="203261"/>
            <a:chExt cx="10649513" cy="2308284"/>
          </a:xfrm>
        </p:grpSpPr>
        <p:sp>
          <p:nvSpPr>
            <p:cNvPr id="297" name="Google Shape;297;p12"/>
            <p:cNvSpPr/>
            <p:nvPr/>
          </p:nvSpPr>
          <p:spPr>
            <a:xfrm>
              <a:off x="295152" y="403992"/>
              <a:ext cx="565646" cy="4798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4</a:t>
              </a:r>
              <a:endParaRPr sz="2800" b="1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8" name="Google Shape;298;p12"/>
            <p:cNvSpPr txBox="1"/>
            <p:nvPr/>
          </p:nvSpPr>
          <p:spPr>
            <a:xfrm>
              <a:off x="909906" y="203261"/>
              <a:ext cx="10034759" cy="23082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Ba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chú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rô-bốt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rủ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nhau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đi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cân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.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Rô-bốt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A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cân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nặng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32kg,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rô-bốt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B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nặng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hơn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rô-bốt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A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2kg,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rô-bốt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C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nhẹ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hơn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rô-bốt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A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2kg. </a:t>
              </a:r>
              <a:r>
                <a:rPr lang="en-US" sz="32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Hỏi</a:t>
              </a:r>
              <a:r>
                <a:rPr lang="en-US" sz="3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: </a:t>
              </a:r>
              <a:endParaRPr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99" name="Google Shape;299;p12"/>
          <p:cNvSpPr txBox="1"/>
          <p:nvPr/>
        </p:nvSpPr>
        <p:spPr>
          <a:xfrm>
            <a:off x="229853" y="2619749"/>
            <a:ext cx="843322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B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ki-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-gam?  </a:t>
            </a:r>
            <a:endParaRPr sz="3200" b="1" dirty="0">
              <a:solidFill>
                <a:srgbClr val="00206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00" name="Google Shape;300;p12"/>
          <p:cNvSpPr txBox="1"/>
          <p:nvPr/>
        </p:nvSpPr>
        <p:spPr>
          <a:xfrm>
            <a:off x="229853" y="3212788"/>
            <a:ext cx="798284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C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ki-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-gam?  </a:t>
            </a:r>
            <a:endParaRPr sz="3200" b="1" dirty="0">
              <a:solidFill>
                <a:srgbClr val="00206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01" name="Google Shape;301;p12"/>
          <p:cNvPicPr preferRelativeResize="0"/>
          <p:nvPr/>
        </p:nvPicPr>
        <p:blipFill rotWithShape="1">
          <a:blip r:embed="rId3">
            <a:alphaModFix/>
          </a:blip>
          <a:srcRect l="44570" t="44480" r="34946" b="33441"/>
          <a:stretch/>
        </p:blipFill>
        <p:spPr>
          <a:xfrm>
            <a:off x="6803260" y="3585464"/>
            <a:ext cx="2305815" cy="1884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503EAF6-6AC1-4E30-B091-87C4D48349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68" t="35355" r="37656" b="29317"/>
          <a:stretch/>
        </p:blipFill>
        <p:spPr>
          <a:xfrm>
            <a:off x="608069" y="3906604"/>
            <a:ext cx="6070470" cy="29764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D087161-6401-4B7F-9566-2461A7EB3F0B}"/>
              </a:ext>
            </a:extLst>
          </p:cNvPr>
          <p:cNvSpPr txBox="1"/>
          <p:nvPr/>
        </p:nvSpPr>
        <p:spPr>
          <a:xfrm>
            <a:off x="1150217" y="4597718"/>
            <a:ext cx="485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6"/>
            <a:r>
              <a:rPr lang="en-US" sz="3200" b="1" dirty="0" err="1">
                <a:solidFill>
                  <a:srgbClr val="672C94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Rô</a:t>
            </a:r>
            <a:r>
              <a:rPr lang="en-US" sz="3200" b="1" dirty="0">
                <a:solidFill>
                  <a:srgbClr val="672C94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672C94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bốt</a:t>
            </a:r>
            <a:r>
              <a:rPr lang="en-US" sz="3200" b="1" dirty="0">
                <a:solidFill>
                  <a:srgbClr val="672C94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672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>
                <a:solidFill>
                  <a:srgbClr val="672C94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72C94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solidFill>
                  <a:srgbClr val="672C94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72C94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rgbClr val="672C94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72C94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672C94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:</a:t>
            </a:r>
            <a:endParaRPr lang="en-US" sz="3076" b="1" dirty="0">
              <a:solidFill>
                <a:srgbClr val="672C94"/>
              </a:solidFill>
              <a:latin typeface="HP001 5 hàng" panose="020B06030503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5557EB-81F9-4703-86B8-309BE7CD969D}"/>
              </a:ext>
            </a:extLst>
          </p:cNvPr>
          <p:cNvSpPr txBox="1"/>
          <p:nvPr/>
        </p:nvSpPr>
        <p:spPr>
          <a:xfrm>
            <a:off x="605675" y="4035991"/>
            <a:ext cx="5728792" cy="565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6"/>
            <a:r>
              <a:rPr lang="en-US" sz="3076" b="1" dirty="0">
                <a:solidFill>
                  <a:srgbClr val="5F2987"/>
                </a:solidFill>
                <a:latin typeface="HP001 4 hàng" panose="020B0603050302020204" pitchFamily="34" charset="0"/>
              </a:rPr>
              <a:t>b.             </a:t>
            </a:r>
            <a:r>
              <a:rPr lang="en-US" sz="3076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Bài</a:t>
            </a:r>
            <a:r>
              <a:rPr lang="en-US" sz="3076" b="1" dirty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US" sz="3076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giải</a:t>
            </a:r>
            <a:r>
              <a:rPr lang="en-US" sz="3076" b="1" dirty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6CF717-6528-4D90-9830-CD6D6C79A3BA}"/>
              </a:ext>
            </a:extLst>
          </p:cNvPr>
          <p:cNvSpPr txBox="1"/>
          <p:nvPr/>
        </p:nvSpPr>
        <p:spPr>
          <a:xfrm>
            <a:off x="1817876" y="5211521"/>
            <a:ext cx="5226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6"/>
            <a:r>
              <a:rPr lang="en-US" sz="3200" b="1" dirty="0">
                <a:solidFill>
                  <a:srgbClr val="672C94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32 - 2 = 30 ( kg )</a:t>
            </a:r>
            <a:endParaRPr lang="en-US" sz="3076" b="1" dirty="0">
              <a:solidFill>
                <a:srgbClr val="672C94"/>
              </a:solidFill>
              <a:latin typeface="HP001 5 hàng" panose="020B06030503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E4A690-6288-416A-9A96-E35DF9665244}"/>
              </a:ext>
            </a:extLst>
          </p:cNvPr>
          <p:cNvSpPr txBox="1"/>
          <p:nvPr/>
        </p:nvSpPr>
        <p:spPr>
          <a:xfrm>
            <a:off x="3227324" y="5796296"/>
            <a:ext cx="4294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6"/>
            <a:r>
              <a:rPr lang="en-US" sz="3200" b="1" dirty="0" err="1">
                <a:solidFill>
                  <a:srgbClr val="672C94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672C94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72C94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672C94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: 30 kg </a:t>
            </a:r>
            <a:endParaRPr lang="en-US" sz="3076" b="1" dirty="0">
              <a:solidFill>
                <a:srgbClr val="672C94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24" name="Google Shape;313;p12">
            <a:extLst>
              <a:ext uri="{FF2B5EF4-FFF2-40B4-BE49-F238E27FC236}">
                <a16:creationId xmlns:a16="http://schemas.microsoft.com/office/drawing/2014/main" id="{18B716FF-1448-416F-A269-EA0FD479C640}"/>
              </a:ext>
            </a:extLst>
          </p:cNvPr>
          <p:cNvCxnSpPr/>
          <p:nvPr/>
        </p:nvCxnSpPr>
        <p:spPr>
          <a:xfrm>
            <a:off x="823996" y="2305022"/>
            <a:ext cx="1289822" cy="653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A839E54-9D96-422F-BD75-F08B0A3B6D62}"/>
              </a:ext>
            </a:extLst>
          </p:cNvPr>
          <p:cNvSpPr txBox="1"/>
          <p:nvPr/>
        </p:nvSpPr>
        <p:spPr>
          <a:xfrm>
            <a:off x="1277669" y="2200966"/>
            <a:ext cx="382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6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33" name="Google Shape;313;p12">
            <a:extLst>
              <a:ext uri="{FF2B5EF4-FFF2-40B4-BE49-F238E27FC236}">
                <a16:creationId xmlns:a16="http://schemas.microsoft.com/office/drawing/2014/main" id="{7D419946-4A7E-49B1-9D37-574E8F0797F9}"/>
              </a:ext>
            </a:extLst>
          </p:cNvPr>
          <p:cNvCxnSpPr>
            <a:cxnSpLocks/>
          </p:cNvCxnSpPr>
          <p:nvPr/>
        </p:nvCxnSpPr>
        <p:spPr>
          <a:xfrm>
            <a:off x="3978280" y="2287789"/>
            <a:ext cx="1172565" cy="653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60675419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13"/>
          <p:cNvPicPr preferRelativeResize="0"/>
          <p:nvPr/>
        </p:nvPicPr>
        <p:blipFill rotWithShape="1">
          <a:blip r:embed="rId3">
            <a:alphaModFix/>
          </a:blip>
          <a:srcRect r="1773"/>
          <a:stretch/>
        </p:blipFill>
        <p:spPr>
          <a:xfrm>
            <a:off x="-4994" y="3852664"/>
            <a:ext cx="9168678" cy="3004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3"/>
          <p:cNvPicPr preferRelativeResize="0"/>
          <p:nvPr/>
        </p:nvPicPr>
        <p:blipFill rotWithShape="1">
          <a:blip r:embed="rId4">
            <a:alphaModFix/>
          </a:blip>
          <a:srcRect l="1020" b="5828"/>
          <a:stretch/>
        </p:blipFill>
        <p:spPr>
          <a:xfrm>
            <a:off x="-6822" y="3996813"/>
            <a:ext cx="9157645" cy="2860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6136" y="3859293"/>
            <a:ext cx="8968035" cy="3004446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3"/>
          <p:cNvSpPr txBox="1"/>
          <p:nvPr/>
        </p:nvSpPr>
        <p:spPr>
          <a:xfrm>
            <a:off x="1164061" y="916621"/>
            <a:ext cx="763314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biệt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hẹn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gặp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!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</TotalTime>
  <Words>386</Words>
  <Application>Microsoft Office PowerPoint</Application>
  <PresentationFormat>On-screen Show (4:3)</PresentationFormat>
  <Paragraphs>64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Calibri</vt:lpstr>
      <vt:lpstr>Stardos Stencil</vt:lpstr>
      <vt:lpstr>HP001 5 hàng</vt:lpstr>
      <vt:lpstr>Times New Roman</vt:lpstr>
      <vt:lpstr>HP001 4 hàng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63</cp:revision>
  <dcterms:created xsi:type="dcterms:W3CDTF">2021-06-04T10:17:52Z</dcterms:created>
  <dcterms:modified xsi:type="dcterms:W3CDTF">2024-11-04T08:53:09Z</dcterms:modified>
</cp:coreProperties>
</file>