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sldIdLst>
    <p:sldId id="257" r:id="rId2"/>
    <p:sldId id="261" r:id="rId3"/>
    <p:sldId id="265" r:id="rId4"/>
    <p:sldId id="262" r:id="rId5"/>
    <p:sldId id="269" r:id="rId6"/>
    <p:sldId id="271" r:id="rId7"/>
    <p:sldId id="313" r:id="rId8"/>
    <p:sldId id="289" r:id="rId9"/>
    <p:sldId id="275" r:id="rId10"/>
  </p:sldIdLst>
  <p:sldSz cx="12192000" cy="6858000"/>
  <p:notesSz cx="6858000" cy="9144000"/>
  <p:embeddedFontLst>
    <p:embeddedFont>
      <p:font typeface="UTM Aptima" panose="02040603050506020204" pitchFamily="18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#9Slide05 SVNHollycakes" panose="020B0604020202020204" charset="0"/>
      <p:regular r:id="rId18"/>
    </p:embeddedFont>
    <p:embeddedFont>
      <p:font typeface="#9Slide05 FS Blonde Script" panose="020B0604020202020204" charset="0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#9Slide05 VL Fadilla" panose="020B0604020202020204" charset="0"/>
      <p:regular r:id="rId24"/>
    </p:embeddedFont>
    <p:embeddedFont>
      <p:font typeface="#9Slide07 IcielPony" panose="020B0604020202020204" charset="0"/>
      <p:regular r:id="rId25"/>
    </p:embeddedFont>
    <p:embeddedFont>
      <p:font typeface="#9Slide07 HoneyCream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CC33"/>
    <a:srgbClr val="FF33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7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C80A4-0402-4A36-8B7B-E5B595FACD8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3AC5A-29CC-45E9-B7CB-21CF2CDCE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4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8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14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40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18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919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7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80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7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0" y="94357"/>
            <a:ext cx="12192000" cy="6858000"/>
            <a:chOff x="-1" y="0"/>
            <a:chExt cx="12192001" cy="6858000"/>
          </a:xfrm>
        </p:grpSpPr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1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9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901310" y="435457"/>
            <a:ext cx="2429299" cy="1219056"/>
            <a:chOff x="4951288" y="1434192"/>
            <a:chExt cx="2429299" cy="1219056"/>
          </a:xfrm>
        </p:grpSpPr>
        <p:sp>
          <p:nvSpPr>
            <p:cNvPr id="22" name="TextBox 21"/>
            <p:cNvSpPr txBox="1"/>
            <p:nvPr/>
          </p:nvSpPr>
          <p:spPr>
            <a:xfrm>
              <a:off x="4951288" y="1452919"/>
              <a:ext cx="2429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130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VL Fadilla" pitchFamily="2" charset="0"/>
                  <a:ea typeface="+mn-ea"/>
                  <a:cs typeface="+mn-cs"/>
                </a:rPr>
                <a:t>Bài 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51288" y="1434192"/>
              <a:ext cx="2429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VL Fadilla" pitchFamily="2" charset="0"/>
                  <a:ea typeface="+mn-ea"/>
                  <a:cs typeface="+mn-cs"/>
                </a:rPr>
                <a:t>Bài 1</a:t>
              </a:r>
            </a:p>
          </p:txBody>
        </p:sp>
      </p:grpSp>
      <p:grpSp>
        <p:nvGrpSpPr>
          <p:cNvPr id="28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2880761" y="2497709"/>
            <a:ext cx="6470396" cy="1578950"/>
            <a:chOff x="6915498" y="2715564"/>
            <a:chExt cx="3441673" cy="1156314"/>
          </a:xfrm>
        </p:grpSpPr>
        <p:sp>
          <p:nvSpPr>
            <p:cNvPr id="29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931888" y="2722367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>
                  <a:ln w="330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ĐIỀU KÌ DIỆU</a:t>
              </a:r>
              <a:endParaRPr kumimoji="0" lang="zh-CN" altLang="en-US" sz="8800" b="0" i="0" u="none" strike="noStrike" kern="1200" cap="none" spc="0" normalizeH="0" baseline="0" noProof="0" dirty="0">
                <a:ln w="330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#9Slide07 IcielPony" panose="02000000000000000000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915498" y="2715564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rgbClr val="70AD47">
                          <a:lumMod val="75000"/>
                        </a:srgb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ĐIỀU KÌ DIỆU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rgbClr val="70AD47">
                        <a:lumMod val="75000"/>
                      </a:srgb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/>
                <a:uLnTx/>
                <a:uFillTx/>
                <a:latin typeface="#9Slide07 IcielPony" panose="02000000000000000000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94872" y="3179311"/>
            <a:ext cx="2309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Tiết (1 )</a:t>
            </a:r>
          </a:p>
        </p:txBody>
      </p:sp>
      <p:pic>
        <p:nvPicPr>
          <p:cNvPr id="1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793" y="3887197"/>
            <a:ext cx="7829137" cy="29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38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8A74EA6E-7705-426D-80DE-7634C46ED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" y="255618"/>
            <a:ext cx="11684000" cy="6275626"/>
          </a:xfrm>
          <a:prstGeom prst="rect">
            <a:avLst/>
          </a:prstGeom>
        </p:spPr>
      </p:pic>
      <p:pic>
        <p:nvPicPr>
          <p:cNvPr id="4" name="图片 24">
            <a:extLst>
              <a:ext uri="{FF2B5EF4-FFF2-40B4-BE49-F238E27FC236}">
                <a16:creationId xmlns:a16="http://schemas.microsoft.com/office/drawing/2014/main" id="{4D635F0F-B284-4F93-8C85-DDD11D7F1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36" y="199892"/>
            <a:ext cx="4971966" cy="11925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38654" y="527949"/>
            <a:ext cx="5678115" cy="516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Yêu</a:t>
            </a:r>
            <a:r>
              <a:rPr lang="en-US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</a:t>
            </a:r>
            <a:r>
              <a:rPr lang="en-US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cầu</a:t>
            </a:r>
            <a:r>
              <a:rPr lang="en-US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</a:t>
            </a:r>
            <a:r>
              <a:rPr lang="en-US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cần</a:t>
            </a:r>
            <a:r>
              <a:rPr lang="en-US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</a:t>
            </a:r>
            <a:r>
              <a:rPr lang="en-US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đạt</a:t>
            </a:r>
            <a:endParaRPr lang="en-US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</a:endParaRP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1793684" y="1108579"/>
            <a:ext cx="7826056" cy="1032226"/>
            <a:chOff x="1292225" y="1295400"/>
            <a:chExt cx="2822575" cy="1498600"/>
          </a:xfrm>
        </p:grpSpPr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rgbClr val="9BBB59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noFill/>
            <a:ln w="12700" cap="flat" cmpd="sng" algn="ctr">
              <a:solidFill>
                <a:srgbClr val="9BBB59"/>
              </a:solidFill>
              <a:prstDash val="dash"/>
            </a:ln>
            <a:effectLst/>
          </p:spPr>
        </p:cxn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1777079" y="2383906"/>
            <a:ext cx="7842661" cy="1009743"/>
            <a:chOff x="1292225" y="1295400"/>
            <a:chExt cx="2822575" cy="1498600"/>
          </a:xfrm>
        </p:grpSpPr>
        <p:sp>
          <p:nvSpPr>
            <p:cNvPr id="13" name="Rectangle 12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92225" y="1295400"/>
              <a:ext cx="2822575" cy="337757"/>
            </a:xfrm>
            <a:prstGeom prst="rect">
              <a:avLst/>
            </a:prstGeom>
            <a:solidFill>
              <a:srgbClr val="F79646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noFill/>
            <a:ln w="12700" cap="flat" cmpd="sng" algn="ctr">
              <a:solidFill>
                <a:srgbClr val="9BBB59"/>
              </a:solidFill>
              <a:prstDash val="dash"/>
            </a:ln>
            <a:effectLst/>
          </p:spPr>
        </p:cxnSp>
      </p:grpSp>
      <p:sp>
        <p:nvSpPr>
          <p:cNvPr id="16" name="Freeform 15"/>
          <p:cNvSpPr/>
          <p:nvPr/>
        </p:nvSpPr>
        <p:spPr>
          <a:xfrm>
            <a:off x="2039896" y="1495129"/>
            <a:ext cx="694756" cy="43362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9BBB59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101050" y="2781783"/>
            <a:ext cx="632549" cy="371919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79646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0864" y="1345769"/>
            <a:ext cx="62528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2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5337" y="2591380"/>
            <a:ext cx="63792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2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endParaRPr lang="en-US" sz="2200" b="1" dirty="0">
              <a:solidFill>
                <a:srgbClr val="F79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3"/>
          <p:cNvGrpSpPr>
            <a:grpSpLocks/>
          </p:cNvGrpSpPr>
          <p:nvPr/>
        </p:nvGrpSpPr>
        <p:grpSpPr bwMode="auto">
          <a:xfrm>
            <a:off x="1793684" y="3753237"/>
            <a:ext cx="7826056" cy="1063233"/>
            <a:chOff x="1292225" y="1295400"/>
            <a:chExt cx="2822575" cy="1498600"/>
          </a:xfrm>
        </p:grpSpPr>
        <p:sp>
          <p:nvSpPr>
            <p:cNvPr id="21" name="Rectangle 20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noFill/>
            <a:ln w="12700" cap="flat" cmpd="sng" algn="ctr">
              <a:solidFill>
                <a:srgbClr val="9BBB59"/>
              </a:solidFill>
              <a:prstDash val="dash"/>
            </a:ln>
            <a:effectLst/>
          </p:spPr>
        </p:cxnSp>
      </p:grpSp>
      <p:sp>
        <p:nvSpPr>
          <p:cNvPr id="24" name="Freeform 23"/>
          <p:cNvSpPr/>
          <p:nvPr/>
        </p:nvSpPr>
        <p:spPr>
          <a:xfrm>
            <a:off x="2101740" y="4201366"/>
            <a:ext cx="696325" cy="39619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16390" y="3985473"/>
            <a:ext cx="63081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b="1" dirty="0">
                <a:solidFill>
                  <a:srgbClr val="A3C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6" name="Group 13"/>
          <p:cNvGrpSpPr>
            <a:grpSpLocks/>
          </p:cNvGrpSpPr>
          <p:nvPr/>
        </p:nvGrpSpPr>
        <p:grpSpPr bwMode="auto">
          <a:xfrm>
            <a:off x="1777078" y="5030637"/>
            <a:ext cx="7842662" cy="905672"/>
            <a:chOff x="1292225" y="1295400"/>
            <a:chExt cx="2822575" cy="1498600"/>
          </a:xfrm>
        </p:grpSpPr>
        <p:sp>
          <p:nvSpPr>
            <p:cNvPr id="27" name="Rectangle 26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noFill/>
            <a:ln w="12700" cap="flat" cmpd="sng" algn="ctr">
              <a:solidFill>
                <a:srgbClr val="9BBB59"/>
              </a:solidFill>
              <a:prstDash val="dash"/>
            </a:ln>
            <a:effectLst/>
          </p:spPr>
        </p:cxnSp>
      </p:grpSp>
      <p:sp>
        <p:nvSpPr>
          <p:cNvPr id="30" name="Freeform 29"/>
          <p:cNvSpPr/>
          <p:nvPr/>
        </p:nvSpPr>
        <p:spPr>
          <a:xfrm>
            <a:off x="2101740" y="5283876"/>
            <a:ext cx="696325" cy="39619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80864" y="5215681"/>
            <a:ext cx="6771332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15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Biết</a:t>
            </a:r>
            <a:r>
              <a:rPr kumimoji="0" lang="en-US" sz="215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15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yêu</a:t>
            </a:r>
            <a:r>
              <a:rPr kumimoji="0" lang="en-US" sz="215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15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quý</a:t>
            </a:r>
            <a:r>
              <a:rPr kumimoji="0" lang="en-US" sz="215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15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bạn</a:t>
            </a:r>
            <a:r>
              <a:rPr kumimoji="0" lang="en-US" sz="215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15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bè</a:t>
            </a:r>
            <a:r>
              <a:rPr kumimoji="0" lang="en-US" sz="215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, </a:t>
            </a:r>
            <a:r>
              <a:rPr kumimoji="0" lang="en-US" sz="215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hòa</a:t>
            </a:r>
            <a:r>
              <a:rPr kumimoji="0" lang="en-US" sz="215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15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quyện</a:t>
            </a:r>
            <a:r>
              <a:rPr kumimoji="0" lang="en-US" sz="215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, </a:t>
            </a:r>
            <a:r>
              <a:rPr kumimoji="0" lang="en-US" sz="215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thống</a:t>
            </a:r>
            <a:r>
              <a:rPr kumimoji="0" lang="en-US" sz="215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15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nhất</a:t>
            </a:r>
            <a:r>
              <a:rPr kumimoji="0" lang="en-US" sz="215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15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trong</a:t>
            </a:r>
            <a:r>
              <a:rPr kumimoji="0" lang="en-US" sz="215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15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tập</a:t>
            </a:r>
            <a:r>
              <a:rPr kumimoji="0" lang="en-US" sz="215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15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thể</a:t>
            </a:r>
            <a:r>
              <a:rPr kumimoji="0" lang="en-US" sz="215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1065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grpSp>
        <p:nvGrpSpPr>
          <p:cNvPr id="3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315166" y="1494100"/>
            <a:ext cx="8060222" cy="1862048"/>
            <a:chOff x="6500872" y="2722367"/>
            <a:chExt cx="4287318" cy="1363636"/>
          </a:xfrm>
        </p:grpSpPr>
        <p:sp>
          <p:nvSpPr>
            <p:cNvPr id="4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500872" y="2722367"/>
              <a:ext cx="4287317" cy="1363636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115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LUYỆN ĐỌC</a:t>
              </a:r>
              <a:endParaRPr lang="zh-CN" altLang="en-US" sz="115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500873" y="2722367"/>
              <a:ext cx="4287317" cy="1363636"/>
            </a:xfrm>
            <a:prstGeom prst="rect">
              <a:avLst/>
            </a:prstGeom>
          </p:spPr>
          <p:txBody>
            <a:bodyPr vert="horz" wrap="none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115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LUYỆN ĐỌC</a:t>
              </a:r>
              <a:endParaRPr lang="zh-CN" altLang="en-US" sz="115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384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2"/>
            <a:ext cx="11395880" cy="4135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721895" y="1370576"/>
            <a:ext cx="97054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err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Luyện</a:t>
            </a:r>
            <a:r>
              <a:rPr lang="en-US" sz="10000" b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 đọc theo khổ</a:t>
            </a:r>
            <a:endParaRPr kumimoji="0" lang="en-US" sz="10000" b="1" i="0" u="none" strike="noStrike" kern="1200" cap="none" spc="0" normalizeH="0" baseline="0" noProof="0" dirty="0">
              <a:ln w="19050">
                <a:solidFill>
                  <a:schemeClr val="bg1">
                    <a:lumMod val="10000"/>
                  </a:schemeClr>
                </a:solidFill>
              </a:ln>
              <a:solidFill>
                <a:srgbClr val="00CC00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12" y="3306564"/>
            <a:ext cx="2614165" cy="34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864995" y="1317638"/>
            <a:ext cx="9095148" cy="1862048"/>
            <a:chOff x="6230156" y="2722367"/>
            <a:chExt cx="4837806" cy="1363636"/>
          </a:xfrm>
        </p:grpSpPr>
        <p:sp>
          <p:nvSpPr>
            <p:cNvPr id="3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230156" y="2722367"/>
              <a:ext cx="4828752" cy="1363636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115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TÌM HIỂU BÀI</a:t>
              </a:r>
              <a:endParaRPr lang="zh-CN" altLang="en-US" sz="115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239210" y="2722367"/>
              <a:ext cx="4828752" cy="1363636"/>
            </a:xfrm>
            <a:prstGeom prst="rect">
              <a:avLst/>
            </a:prstGeom>
          </p:spPr>
          <p:txBody>
            <a:bodyPr vert="horz" wrap="none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115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TÌM HIỂU BÀI</a:t>
              </a:r>
              <a:endParaRPr lang="zh-CN" altLang="en-US" sz="115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6" b="96371" l="5376" r="95079">
                        <a14:foregroundMark x1="38627" y1="47984" x2="40364" y2="78226"/>
                        <a14:foregroundMark x1="37593" y1="66062" x2="21009" y2="48858"/>
                        <a14:foregroundMark x1="18073" y1="63038" x2="9636" y2="74530"/>
                        <a14:foregroundMark x1="21009" y1="66935" x2="20058" y2="69489"/>
                        <a14:foregroundMark x1="31555" y1="83199" x2="38503" y2="78024"/>
                        <a14:foregroundMark x1="22457" y1="77352" x2="28081" y2="80175"/>
                        <a14:foregroundMark x1="20347" y1="44960" x2="20596" y2="46304"/>
                        <a14:foregroundMark x1="45988" y1="17137" x2="51737" y2="20430"/>
                        <a14:foregroundMark x1="48553" y1="81720" x2="58561" y2="89919"/>
                        <a14:foregroundMark x1="63358" y1="10618" x2="64847" y2="71909"/>
                        <a14:foregroundMark x1="67907" y1="59543" x2="78867" y2="58468"/>
                        <a14:foregroundMark x1="78371" y1="55847" x2="80480" y2="46909"/>
                        <a14:foregroundMark x1="82341" y1="60148" x2="94003" y2="61492"/>
                        <a14:foregroundMark x1="79570" y1="66062" x2="88792" y2="68683"/>
                        <a14:foregroundMark x1="80232" y1="78831" x2="84491" y2="76882"/>
                        <a14:foregroundMark x1="64185" y1="10417" x2="77667" y2="23454"/>
                        <a14:foregroundMark x1="71795" y1="86022" x2="72870" y2="88441"/>
                        <a14:foregroundMark x1="41067" y1="46505" x2="40364" y2="49731"/>
                        <a14:foregroundMark x1="41439" y1="45161" x2="41853" y2="45833"/>
                        <a14:foregroundMark x1="69810" y1="84073" x2="70182" y2="87366"/>
                        <a14:backgroundMark x1="61497" y1="82124" x2="63234" y2="84274"/>
                        <a14:backgroundMark x1="56824" y1="78024" x2="57237" y2="79704"/>
                        <a14:backgroundMark x1="57610" y1="80578" x2="60422" y2="81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70" y="2817247"/>
            <a:ext cx="6791030" cy="417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683" y="292216"/>
            <a:ext cx="11317258" cy="2114100"/>
            <a:chOff x="381683" y="292216"/>
            <a:chExt cx="11317258" cy="2114100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39588" y="660652"/>
              <a:ext cx="10959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2. Bạn nhỏ lo lắng điều gì về sự khác biệt đó?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53" y="2406316"/>
            <a:ext cx="3768011" cy="47767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D338ED-40AD-4146-81CD-6FBECB608A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1373" y="1781849"/>
            <a:ext cx="7817568" cy="5155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8908" y="3082218"/>
            <a:ext cx="64711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lo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lắng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rằng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nếu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khác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nhau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liệu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ấy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xa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nhau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gắn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ptima" panose="02040603050506020204" pitchFamily="18" charset="0"/>
              </a:rPr>
              <a:t>nhau</a:t>
            </a:r>
            <a:r>
              <a:rPr lang="en-US" sz="3200" b="1" dirty="0">
                <a:solidFill>
                  <a:srgbClr val="0070C0"/>
                </a:solidFill>
                <a:latin typeface="UTM Aptima" panose="02040603050506020204" pitchFamily="18" charset="0"/>
              </a:rPr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242772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971" y="2336872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066327" y="0"/>
            <a:ext cx="6462445" cy="1744864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0008F1-088B-4C5D-82D7-596B3ADA98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207" y="1483801"/>
            <a:ext cx="11202683" cy="5810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AED977-DE43-4D97-96F2-82C5884D877F}"/>
              </a:ext>
            </a:extLst>
          </p:cNvPr>
          <p:cNvSpPr txBox="1"/>
          <p:nvPr/>
        </p:nvSpPr>
        <p:spPr>
          <a:xfrm>
            <a:off x="2201105" y="3228665"/>
            <a:ext cx="9294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1,2,3: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4,5: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 Nhấn giọng vào những từ ngữ thể hiện tâm trạng cảm xúc của nhân vật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1659202" y="101675"/>
            <a:ext cx="11395880" cy="4135682"/>
            <a:chOff x="423081" y="231602"/>
            <a:chExt cx="11395880" cy="4135682"/>
          </a:xfrm>
        </p:grpSpPr>
        <p:pic>
          <p:nvPicPr>
            <p:cNvPr id="3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436931" y="1351298"/>
              <a:ext cx="86078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Học thuộc lòng bài thơ.</a:t>
              </a:r>
              <a:endParaRPr lang="zh-CN" alt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967" y="2169516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199</Words>
  <Application>Microsoft Office PowerPoint</Application>
  <PresentationFormat>Widescreen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字魂131号-酷乐潮玩体</vt:lpstr>
      <vt:lpstr>UTM Aptima</vt:lpstr>
      <vt:lpstr>Calibri Light</vt:lpstr>
      <vt:lpstr>#9Slide05 SVNHollycakes</vt:lpstr>
      <vt:lpstr>#9Slide05 FS Blonde Script</vt:lpstr>
      <vt:lpstr>Calibri</vt:lpstr>
      <vt:lpstr>#9Slide05 VL Fadilla</vt:lpstr>
      <vt:lpstr>UTM Avo</vt:lpstr>
      <vt:lpstr>#9Slide07 IcielPony</vt:lpstr>
      <vt:lpstr>#9Slide07 HoneyCream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Bích</dc:creator>
  <cp:keywords>Măngnon</cp:keywords>
  <dc:description>MT50</dc:description>
  <cp:lastModifiedBy>Admin</cp:lastModifiedBy>
  <cp:revision>36</cp:revision>
  <dcterms:created xsi:type="dcterms:W3CDTF">2023-06-18T14:45:43Z</dcterms:created>
  <dcterms:modified xsi:type="dcterms:W3CDTF">2023-09-11T09:00:44Z</dcterms:modified>
  <cp:category>MT50</cp:category>
  <cp:version>MT50</cp:version>
</cp:coreProperties>
</file>