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60" r:id="rId3"/>
    <p:sldId id="289" r:id="rId4"/>
    <p:sldId id="256" r:id="rId5"/>
    <p:sldId id="257" r:id="rId6"/>
    <p:sldId id="288" r:id="rId7"/>
    <p:sldId id="272" r:id="rId8"/>
    <p:sldId id="271" r:id="rId9"/>
    <p:sldId id="294" r:id="rId10"/>
    <p:sldId id="262" r:id="rId11"/>
    <p:sldId id="275" r:id="rId12"/>
    <p:sldId id="295" r:id="rId13"/>
    <p:sldId id="297" r:id="rId14"/>
    <p:sldId id="298" r:id="rId15"/>
    <p:sldId id="299" r:id="rId16"/>
    <p:sldId id="300" r:id="rId17"/>
    <p:sldId id="296" r:id="rId18"/>
    <p:sldId id="285" r:id="rId19"/>
    <p:sldId id="282" r:id="rId20"/>
    <p:sldId id="279" r:id="rId21"/>
    <p:sldId id="284" r:id="rId22"/>
    <p:sldId id="280" r:id="rId23"/>
    <p:sldId id="301" r:id="rId24"/>
    <p:sldId id="287" r:id="rId25"/>
    <p:sldId id="278" r:id="rId26"/>
    <p:sldId id="291" r:id="rId27"/>
    <p:sldId id="281" r:id="rId28"/>
    <p:sldId id="274" r:id="rId29"/>
    <p:sldId id="283" r:id="rId30"/>
    <p:sldId id="302" r:id="rId31"/>
    <p:sldId id="293" r:id="rId32"/>
  </p:sldIdLst>
  <p:sldSz cx="18288000" cy="10287000"/>
  <p:notesSz cx="6858000" cy="9144000"/>
  <p:embeddedFontLst>
    <p:embeddedFont>
      <p:font typeface="SVN-Yahoo" panose="02040603050506020204" pitchFamily="18" charset="0"/>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9Slide05 FS Blonde Script" panose="020B0604020202020204" charset="0"/>
      <p:italic r:id="rId43"/>
    </p:embeddedFont>
    <p:embeddedFont>
      <p:font typeface="Open Sans" panose="020B0604020202020204" charset="0"/>
      <p:regular r:id="rId44"/>
      <p:bold r:id="rId45"/>
      <p:italic r:id="rId46"/>
      <p:boldItalic r:id="rId47"/>
    </p:embeddedFont>
    <p:embeddedFont>
      <p:font typeface="#9Slide07 HoneyCream" panose="020B0604020202020204" charset="0"/>
      <p:regular r:id="rId48"/>
    </p:embeddedFont>
    <p:embeddedFont>
      <p:font typeface="SVN-Newton" panose="02040603050506020204" pitchFamily="18" charset="0"/>
      <p:regular r:id="rId49"/>
    </p:embeddedFont>
    <p:embeddedFont>
      <p:font typeface="#9Slide03 SVNNeutraface 2" panose="02000600040000020004" charset="0"/>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autoAdjust="0"/>
    <p:restoredTop sz="84165" autoAdjust="0"/>
  </p:normalViewPr>
  <p:slideViewPr>
    <p:cSldViewPr>
      <p:cViewPr varScale="1">
        <p:scale>
          <a:sx n="43" d="100"/>
          <a:sy n="43" d="100"/>
        </p:scale>
        <p:origin x="7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7AC06-B563-4C8E-863C-F16A55D15723}"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8E30C-CC34-4E44-9BC1-EFC2F171F954}" type="slidenum">
              <a:rPr lang="en-US" smtClean="0"/>
              <a:t>‹#›</a:t>
            </a:fld>
            <a:endParaRPr lang="en-US"/>
          </a:p>
        </p:txBody>
      </p:sp>
    </p:spTree>
    <p:extLst>
      <p:ext uri="{BB962C8B-B14F-4D97-AF65-F5344CB8AC3E}">
        <p14:creationId xmlns:p14="http://schemas.microsoft.com/office/powerpoint/2010/main" val="187773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a:t>
            </a:fld>
            <a:endParaRPr lang="en-US"/>
          </a:p>
        </p:txBody>
      </p:sp>
    </p:spTree>
    <p:extLst>
      <p:ext uri="{BB962C8B-B14F-4D97-AF65-F5344CB8AC3E}">
        <p14:creationId xmlns:p14="http://schemas.microsoft.com/office/powerpoint/2010/main" val="294486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34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49000" y="-33677"/>
            <a:ext cx="2322851" cy="2383578"/>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990134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思源黑体" panose="020B0500000000000000" pitchFamily="34" charset="-122"/>
          <a:ea typeface="思源黑体" panose="020B0500000000000000"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panose="020B0500000000000000" pitchFamily="34" charset="-122"/>
          <a:ea typeface="思源黑体" panose="020B0500000000000000"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panose="020B0500000000000000" pitchFamily="34" charset="-122"/>
          <a:ea typeface="思源黑体" panose="020B0500000000000000"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panose="020B0500000000000000" pitchFamily="34" charset="-122"/>
          <a:ea typeface="思源黑体" panose="020B0500000000000000"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31.svg"/><Relationship Id="rId12" Type="http://schemas.openxmlformats.org/officeDocument/2006/relationships/image" Target="../media/image35.sv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9.sv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37.sv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4.png"/><Relationship Id="rId4" Type="http://schemas.openxmlformats.org/officeDocument/2006/relationships/image" Target="../media/image44.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6.png"/><Relationship Id="rId1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1.jpeg"/><Relationship Id="rId5" Type="http://schemas.openxmlformats.org/officeDocument/2006/relationships/image" Target="../media/image44.sv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2.jpeg"/><Relationship Id="rId5" Type="http://schemas.openxmlformats.org/officeDocument/2006/relationships/image" Target="../media/image44.sv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46.svg"/><Relationship Id="rId12"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3.jpeg"/><Relationship Id="rId5" Type="http://schemas.openxmlformats.org/officeDocument/2006/relationships/image" Target="../media/image44.sv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46.svg"/><Relationship Id="rId12" Type="http://schemas.openxmlformats.org/officeDocument/2006/relationships/image" Target="../media/image46.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5.jpeg"/><Relationship Id="rId5" Type="http://schemas.openxmlformats.org/officeDocument/2006/relationships/image" Target="../media/image44.sv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6.png"/><Relationship Id="rId1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47.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7.sv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48.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9.png"/><Relationship Id="rId14" Type="http://schemas.openxmlformats.org/officeDocument/2006/relationships/image" Target="../media/image39.svg"/></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9.sv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7.sv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58.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9.png"/><Relationship Id="rId1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7.xml"/><Relationship Id="rId11" Type="http://schemas.openxmlformats.org/officeDocument/2006/relationships/image" Target="../media/image18.png"/><Relationship Id="rId10" Type="http://schemas.openxmlformats.org/officeDocument/2006/relationships/image" Target="../media/image9.sv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jp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6.png"/><Relationship Id="rId1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6.png"/><Relationship Id="rId17" Type="http://schemas.openxmlformats.org/officeDocument/2006/relationships/image" Target="../media/image1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44.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17"/>
          <a:stretch>
            <a:fillRect/>
          </a:stretch>
        </p:blipFill>
        <p:spPr>
          <a:xfrm>
            <a:off x="2107455" y="266700"/>
            <a:ext cx="14253683" cy="8626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2634220" y="2581351"/>
            <a:ext cx="13019559" cy="1938992"/>
          </a:xfrm>
          <a:prstGeom prst="rect">
            <a:avLst/>
          </a:prstGeom>
          <a:solidFill>
            <a:schemeClr val="bg1"/>
          </a:solidFill>
        </p:spPr>
        <p:txBody>
          <a:bodyPr wrap="square">
            <a:spAutoFit/>
          </a:bodyPr>
          <a:lstStyle/>
          <a:p>
            <a:r>
              <a:rPr lang="pt-BR" sz="4000" dirty="0"/>
              <a:t>Ngắt giọng ở những câu thơ theo nhịp </a:t>
            </a:r>
            <a:r>
              <a:rPr lang="pt-BR" sz="4000" dirty="0" smtClean="0"/>
              <a:t>4/4 </a:t>
            </a:r>
            <a:r>
              <a:rPr lang="pt-BR" sz="4000" dirty="0"/>
              <a:t>và khổ thơ cuối không theo nhịp 4/4 thông thường</a:t>
            </a:r>
            <a:r>
              <a:rPr lang="pt-BR" sz="4000" dirty="0" smtClean="0"/>
              <a:t>.</a:t>
            </a:r>
          </a:p>
          <a:p>
            <a:r>
              <a:rPr lang="pt-BR" sz="4000" dirty="0"/>
              <a:t>Nhấn giọng ở những từ ngữ dùng để gợi tả, gợi cảm.</a:t>
            </a:r>
            <a:endParaRPr lang="en-US" sz="4000" dirty="0"/>
          </a:p>
        </p:txBody>
      </p:sp>
      <p:pic>
        <p:nvPicPr>
          <p:cNvPr id="13" name="Picture 12"/>
          <p:cNvPicPr>
            <a:picLocks noChangeAspect="1"/>
          </p:cNvPicPr>
          <p:nvPr/>
        </p:nvPicPr>
        <p:blipFill>
          <a:blip r:embed="rId9"/>
          <a:stretch>
            <a:fillRect/>
          </a:stretch>
        </p:blipFill>
        <p:spPr>
          <a:xfrm>
            <a:off x="437048" y="202413"/>
            <a:ext cx="18454191" cy="1999661"/>
          </a:xfrm>
          <a:prstGeom prst="rect">
            <a:avLst/>
          </a:prstGeom>
        </p:spPr>
      </p:pic>
      <p:sp>
        <p:nvSpPr>
          <p:cNvPr id="14" name="Rectangle 13"/>
          <p:cNvSpPr/>
          <p:nvPr/>
        </p:nvSpPr>
        <p:spPr>
          <a:xfrm>
            <a:off x="831314" y="4927603"/>
            <a:ext cx="8769886" cy="2062103"/>
          </a:xfrm>
          <a:prstGeom prst="rect">
            <a:avLst/>
          </a:prstGeom>
          <a:solidFill>
            <a:schemeClr val="accent6">
              <a:lumMod val="20000"/>
              <a:lumOff val="80000"/>
            </a:schemeClr>
          </a:solidFill>
        </p:spPr>
        <p:txBody>
          <a:bodyPr wrap="square">
            <a:spAutoFit/>
          </a:bodyPr>
          <a:lstStyle/>
          <a:p>
            <a:r>
              <a:rPr lang="vi-VN" sz="3200" dirty="0">
                <a:solidFill>
                  <a:srgbClr val="00264D"/>
                </a:solidFill>
                <a:latin typeface="Open Sans" panose="020B0606030504020204" pitchFamily="34" charset="0"/>
              </a:rPr>
              <a:t>Cha gửi cho con </a:t>
            </a:r>
            <a:r>
              <a:rPr lang="en-US" sz="3200" b="1" dirty="0" smtClean="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chiếc </a:t>
            </a:r>
            <a:r>
              <a:rPr lang="vi-VN" sz="3200" dirty="0">
                <a:solidFill>
                  <a:srgbClr val="00264D"/>
                </a:solidFill>
                <a:latin typeface="Open Sans" panose="020B0606030504020204" pitchFamily="34" charset="0"/>
              </a:rPr>
              <a:t>ảnh cái cầu</a:t>
            </a:r>
            <a:r>
              <a:rPr lang="vi-VN" sz="3200" dirty="0"/>
              <a:t/>
            </a:r>
            <a:br>
              <a:rPr lang="vi-VN" sz="3200" dirty="0"/>
            </a:br>
            <a:r>
              <a:rPr lang="vi-VN" sz="3200" dirty="0">
                <a:solidFill>
                  <a:srgbClr val="00264D"/>
                </a:solidFill>
                <a:latin typeface="Open Sans" panose="020B0606030504020204" pitchFamily="34" charset="0"/>
              </a:rPr>
              <a:t>Cha vừa bắc xong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qua </a:t>
            </a:r>
            <a:r>
              <a:rPr lang="vi-VN" sz="3200" dirty="0">
                <a:solidFill>
                  <a:srgbClr val="00264D"/>
                </a:solidFill>
                <a:latin typeface="Open Sans" panose="020B0606030504020204" pitchFamily="34" charset="0"/>
              </a:rPr>
              <a:t>dòng sông sâu</a:t>
            </a:r>
            <a:r>
              <a:rPr lang="vi-VN" sz="3200" dirty="0"/>
              <a:t/>
            </a:r>
            <a:br>
              <a:rPr lang="vi-VN" sz="3200" dirty="0"/>
            </a:br>
            <a:r>
              <a:rPr lang="vi-VN" sz="3200" dirty="0">
                <a:solidFill>
                  <a:srgbClr val="00264D"/>
                </a:solidFill>
                <a:latin typeface="Open Sans" panose="020B0606030504020204" pitchFamily="34" charset="0"/>
              </a:rPr>
              <a:t>Xe lửa sắp qua</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thư cha nói thế</a:t>
            </a:r>
            <a:r>
              <a:rPr lang="vi-VN" sz="3200" dirty="0"/>
              <a:t/>
            </a:r>
            <a:br>
              <a:rPr lang="vi-VN" sz="3200" dirty="0"/>
            </a:br>
            <a:r>
              <a:rPr lang="vi-VN" sz="3200" dirty="0">
                <a:solidFill>
                  <a:srgbClr val="00264D"/>
                </a:solidFill>
                <a:latin typeface="Open Sans" panose="020B0606030504020204" pitchFamily="34" charset="0"/>
              </a:rPr>
              <a:t>Con cho mẹ xem</a:t>
            </a:r>
            <a:r>
              <a:rPr lang="en-US"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cho xem hơi lâu</a:t>
            </a:r>
            <a:r>
              <a:rPr lang="en-US"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en-US" sz="3200" b="1" dirty="0" smtClean="0">
                <a:solidFill>
                  <a:srgbClr val="FF0000"/>
                </a:solidFill>
                <a:latin typeface="Open Sans" panose="020B0606030504020204" pitchFamily="34" charset="0"/>
              </a:rPr>
              <a:t>//</a:t>
            </a:r>
            <a:endParaRPr lang="vi-VN" sz="3200" b="1" dirty="0">
              <a:solidFill>
                <a:srgbClr val="000000"/>
              </a:solidFill>
              <a:latin typeface="Open Sans" panose="020B0606030504020204" pitchFamily="34" charset="0"/>
            </a:endParaRPr>
          </a:p>
        </p:txBody>
      </p:sp>
      <p:sp>
        <p:nvSpPr>
          <p:cNvPr id="15" name="Rectangle 14"/>
          <p:cNvSpPr/>
          <p:nvPr/>
        </p:nvSpPr>
        <p:spPr>
          <a:xfrm>
            <a:off x="9820333" y="4994811"/>
            <a:ext cx="7967845" cy="2062103"/>
          </a:xfrm>
          <a:prstGeom prst="rect">
            <a:avLst/>
          </a:prstGeom>
          <a:solidFill>
            <a:schemeClr val="accent4">
              <a:lumMod val="20000"/>
              <a:lumOff val="80000"/>
            </a:schemeClr>
          </a:solidFill>
        </p:spPr>
        <p:txBody>
          <a:bodyPr wrap="square">
            <a:spAutoFit/>
          </a:bodyPr>
          <a:lstStyle/>
          <a:p>
            <a:r>
              <a:rPr lang="vi-VN" sz="3200" dirty="0">
                <a:solidFill>
                  <a:srgbClr val="00264D"/>
                </a:solidFill>
                <a:latin typeface="Open Sans" panose="020B0606030504020204" pitchFamily="34" charset="0"/>
              </a:rPr>
              <a:t>Những cái cầu ơi</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yêu sao yêu ghê</a:t>
            </a:r>
            <a:r>
              <a:rPr lang="en-US" sz="3200" dirty="0">
                <a:solidFill>
                  <a:srgbClr val="00264D"/>
                </a:solidFill>
                <a:latin typeface="Open Sans" panose="020B0606030504020204" pitchFamily="34" charset="0"/>
              </a:rPr>
              <a:t>!</a:t>
            </a:r>
            <a:r>
              <a:rPr lang="vi-VN" sz="3200" dirty="0"/>
              <a:t/>
            </a:r>
            <a:br>
              <a:rPr lang="vi-VN" sz="3200" dirty="0"/>
            </a:br>
            <a:r>
              <a:rPr lang="vi-VN" sz="3200" dirty="0">
                <a:solidFill>
                  <a:srgbClr val="00264D"/>
                </a:solidFill>
                <a:latin typeface="Open Sans" panose="020B0606030504020204" pitchFamily="34" charset="0"/>
              </a:rPr>
              <a:t>Nhện qua chum </a:t>
            </a:r>
            <a:r>
              <a:rPr lang="vi-VN" sz="3200" dirty="0" smtClean="0">
                <a:solidFill>
                  <a:srgbClr val="00264D"/>
                </a:solidFill>
                <a:latin typeface="Open Sans" panose="020B0606030504020204" pitchFamily="34" charset="0"/>
              </a:rPr>
              <a:t>nước</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bắc cầu tơ nhỏ</a:t>
            </a:r>
            <a:r>
              <a:rPr lang="vi-VN" sz="3200" dirty="0"/>
              <a:t/>
            </a:r>
            <a:br>
              <a:rPr lang="vi-VN" sz="3200" dirty="0"/>
            </a:br>
            <a:r>
              <a:rPr lang="vi-VN" sz="3200" dirty="0">
                <a:solidFill>
                  <a:srgbClr val="00264D"/>
                </a:solidFill>
                <a:latin typeface="Open Sans" panose="020B0606030504020204" pitchFamily="34" charset="0"/>
              </a:rPr>
              <a:t>Con sáo sang sông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bắc </a:t>
            </a:r>
            <a:r>
              <a:rPr lang="vi-VN" sz="3200" dirty="0">
                <a:solidFill>
                  <a:srgbClr val="00264D"/>
                </a:solidFill>
                <a:latin typeface="Open Sans" panose="020B0606030504020204" pitchFamily="34" charset="0"/>
              </a:rPr>
              <a:t>cầu ngọn gió.</a:t>
            </a:r>
            <a:r>
              <a:rPr lang="vi-VN" sz="3200" dirty="0"/>
              <a:t/>
            </a:r>
            <a:br>
              <a:rPr lang="vi-VN" sz="3200" dirty="0"/>
            </a:br>
            <a:r>
              <a:rPr lang="vi-VN" sz="3200" dirty="0">
                <a:solidFill>
                  <a:srgbClr val="00264D"/>
                </a:solidFill>
                <a:latin typeface="Open Sans" panose="020B0606030504020204" pitchFamily="34" charset="0"/>
              </a:rPr>
              <a:t>Con kiến qua ngòi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bắc </a:t>
            </a:r>
            <a:r>
              <a:rPr lang="vi-VN" sz="3200" dirty="0">
                <a:solidFill>
                  <a:srgbClr val="00264D"/>
                </a:solidFill>
                <a:latin typeface="Open Sans" panose="020B0606030504020204" pitchFamily="34" charset="0"/>
              </a:rPr>
              <a:t>cầu lá tre.</a:t>
            </a:r>
            <a:endParaRPr lang="vi-VN" sz="3200" b="1" dirty="0">
              <a:solidFill>
                <a:srgbClr val="000000"/>
              </a:solidFill>
              <a:latin typeface="Open Sans" panose="020B0606030504020204" pitchFamily="34" charset="0"/>
            </a:endParaRPr>
          </a:p>
        </p:txBody>
      </p:sp>
      <p:sp>
        <p:nvSpPr>
          <p:cNvPr id="16" name="Rectangle 15"/>
          <p:cNvSpPr/>
          <p:nvPr/>
        </p:nvSpPr>
        <p:spPr>
          <a:xfrm>
            <a:off x="831313" y="7599172"/>
            <a:ext cx="8769887" cy="2062103"/>
          </a:xfrm>
          <a:prstGeom prst="rect">
            <a:avLst/>
          </a:prstGeom>
          <a:solidFill>
            <a:schemeClr val="accent2">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cái cầu </a:t>
            </a:r>
            <a:r>
              <a:rPr lang="vi-VN" sz="3200" dirty="0" smtClean="0">
                <a:solidFill>
                  <a:srgbClr val="00264D"/>
                </a:solidFill>
                <a:latin typeface="Open Sans" panose="020B0606030504020204" pitchFamily="34" charset="0"/>
              </a:rPr>
              <a:t>treo</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lối sang bà ngoại</a:t>
            </a:r>
            <a:r>
              <a:rPr lang="vi-VN" sz="3200" dirty="0"/>
              <a:t/>
            </a:r>
            <a:br>
              <a:rPr lang="vi-VN" sz="3200" dirty="0"/>
            </a:br>
            <a:r>
              <a:rPr lang="vi-VN" sz="3200" dirty="0">
                <a:solidFill>
                  <a:srgbClr val="00264D"/>
                </a:solidFill>
                <a:latin typeface="Open Sans" panose="020B0606030504020204" pitchFamily="34" charset="0"/>
              </a:rPr>
              <a:t>Như võng trên </a:t>
            </a:r>
            <a:r>
              <a:rPr lang="vi-VN" sz="3200" dirty="0" smtClean="0">
                <a:solidFill>
                  <a:srgbClr val="00264D"/>
                </a:solidFill>
                <a:latin typeface="Open Sans" panose="020B0606030504020204" pitchFamily="34" charset="0"/>
              </a:rPr>
              <a:t>sông</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ru người qua lại</a:t>
            </a:r>
            <a:r>
              <a:rPr lang="vi-VN" sz="3200" dirty="0"/>
              <a:t/>
            </a:r>
            <a:br>
              <a:rPr lang="vi-VN" sz="3200" dirty="0"/>
            </a:br>
            <a:r>
              <a:rPr lang="vi-VN" sz="3200" dirty="0">
                <a:solidFill>
                  <a:srgbClr val="00264D"/>
                </a:solidFill>
                <a:latin typeface="Open Sans" panose="020B0606030504020204" pitchFamily="34" charset="0"/>
              </a:rPr>
              <a:t>Dưới cầu</a:t>
            </a:r>
            <a:r>
              <a:rPr lang="en-US"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thuyền </a:t>
            </a:r>
            <a:r>
              <a:rPr lang="vi-VN" sz="3200" dirty="0">
                <a:solidFill>
                  <a:srgbClr val="00264D"/>
                </a:solidFill>
                <a:latin typeface="Open Sans" panose="020B0606030504020204" pitchFamily="34" charset="0"/>
              </a:rPr>
              <a:t>chở đá</a:t>
            </a:r>
            <a:r>
              <a:rPr lang="en-US" sz="3200" dirty="0">
                <a:solidFill>
                  <a:srgbClr val="00264D"/>
                </a:solidFill>
                <a:latin typeface="Open Sans" panose="020B0606030504020204" pitchFamily="34" charset="0"/>
              </a:rPr>
              <a:t>,</a:t>
            </a:r>
            <a:r>
              <a:rPr lang="vi-VN"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chở </a:t>
            </a:r>
            <a:r>
              <a:rPr lang="vi-VN" sz="3200" dirty="0">
                <a:solidFill>
                  <a:srgbClr val="00264D"/>
                </a:solidFill>
                <a:latin typeface="Open Sans" panose="020B0606030504020204" pitchFamily="34" charset="0"/>
              </a:rPr>
              <a:t>vôi</a:t>
            </a:r>
            <a:r>
              <a:rPr lang="vi-VN" sz="3200" dirty="0"/>
              <a:t/>
            </a:r>
            <a:br>
              <a:rPr lang="vi-VN" sz="3200" dirty="0"/>
            </a:br>
            <a:r>
              <a:rPr lang="vi-VN" sz="3200" dirty="0">
                <a:solidFill>
                  <a:srgbClr val="00264D"/>
                </a:solidFill>
                <a:latin typeface="Open Sans" panose="020B0606030504020204" pitchFamily="34" charset="0"/>
              </a:rPr>
              <a:t>Thuyền buồm đi ngược</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thuyền thoi đi xuôi</a:t>
            </a:r>
            <a:r>
              <a:rPr lang="vi-VN" sz="3200" dirty="0" smtClean="0">
                <a:solidFill>
                  <a:srgbClr val="00264D"/>
                </a:solidFill>
                <a:latin typeface="Open Sans" panose="020B0606030504020204" pitchFamily="34" charset="0"/>
              </a:rPr>
              <a:t>.</a:t>
            </a:r>
            <a:endParaRPr lang="en-US" sz="3200" b="1" dirty="0">
              <a:solidFill>
                <a:srgbClr val="000000"/>
              </a:solidFill>
              <a:latin typeface="Open Sans" panose="020B0606030504020204" pitchFamily="34" charset="0"/>
            </a:endParaRPr>
          </a:p>
        </p:txBody>
      </p:sp>
      <p:sp>
        <p:nvSpPr>
          <p:cNvPr id="17" name="Rectangle 16"/>
          <p:cNvSpPr/>
          <p:nvPr/>
        </p:nvSpPr>
        <p:spPr>
          <a:xfrm>
            <a:off x="9820333" y="7571911"/>
            <a:ext cx="7967845" cy="2062103"/>
          </a:xfrm>
          <a:prstGeom prst="rect">
            <a:avLst/>
          </a:prstGeom>
          <a:solidFill>
            <a:schemeClr val="accent3">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hơn </a:t>
            </a:r>
            <a:r>
              <a:rPr lang="vi-VN" sz="3200" dirty="0" smtClean="0">
                <a:solidFill>
                  <a:srgbClr val="00264D"/>
                </a:solidFill>
                <a:latin typeface="Open Sans" panose="020B0606030504020204" pitchFamily="34" charset="0"/>
              </a:rPr>
              <a:t>cả</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cầu ao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mẹ </a:t>
            </a:r>
            <a:r>
              <a:rPr lang="vi-VN" sz="3200" dirty="0">
                <a:solidFill>
                  <a:srgbClr val="00264D"/>
                </a:solidFill>
                <a:latin typeface="Open Sans" panose="020B0606030504020204" pitchFamily="34" charset="0"/>
              </a:rPr>
              <a:t>thường đãi đỗ</a:t>
            </a:r>
            <a:r>
              <a:rPr lang="vi-VN" sz="3200" dirty="0"/>
              <a:t/>
            </a:r>
            <a:br>
              <a:rPr lang="vi-VN" sz="3200" dirty="0"/>
            </a:br>
            <a:r>
              <a:rPr lang="vi-VN" sz="3200" dirty="0">
                <a:solidFill>
                  <a:srgbClr val="00264D"/>
                </a:solidFill>
                <a:latin typeface="Open Sans" panose="020B0606030504020204" pitchFamily="34" charset="0"/>
              </a:rPr>
              <a:t>Là cái cầu </a:t>
            </a:r>
            <a:r>
              <a:rPr lang="vi-VN" sz="3200" dirty="0" smtClean="0">
                <a:solidFill>
                  <a:srgbClr val="00264D"/>
                </a:solidFill>
                <a:latin typeface="Open Sans" panose="020B0606030504020204" pitchFamily="34" charset="0"/>
              </a:rPr>
              <a:t>này</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ảnh chụp xa xa</a:t>
            </a:r>
            <a:r>
              <a:rPr lang="vi-VN" sz="3200" dirty="0"/>
              <a:t/>
            </a:r>
            <a:br>
              <a:rPr lang="vi-VN" sz="3200" dirty="0"/>
            </a:br>
            <a:r>
              <a:rPr lang="vi-VN" sz="3200" dirty="0">
                <a:solidFill>
                  <a:srgbClr val="00264D"/>
                </a:solidFill>
                <a:latin typeface="Open Sans" panose="020B0606030504020204" pitchFamily="34" charset="0"/>
              </a:rPr>
              <a:t>Mẹ bảo: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cầu </a:t>
            </a:r>
            <a:r>
              <a:rPr lang="vi-VN" sz="3200" dirty="0">
                <a:solidFill>
                  <a:srgbClr val="00264D"/>
                </a:solidFill>
                <a:latin typeface="Open Sans" panose="020B0606030504020204" pitchFamily="34" charset="0"/>
              </a:rPr>
              <a:t>Hàm Rồng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sông </a:t>
            </a:r>
            <a:r>
              <a:rPr lang="vi-VN" sz="3200" dirty="0">
                <a:solidFill>
                  <a:srgbClr val="00264D"/>
                </a:solidFill>
                <a:latin typeface="Open Sans" panose="020B0606030504020204" pitchFamily="34" charset="0"/>
              </a:rPr>
              <a:t>Mã</a:t>
            </a:r>
            <a:r>
              <a:rPr lang="vi-VN" sz="3200" dirty="0"/>
              <a:t/>
            </a:r>
            <a:br>
              <a:rPr lang="vi-VN" sz="3200" dirty="0"/>
            </a:br>
            <a:r>
              <a:rPr lang="vi-VN" sz="3200" dirty="0">
                <a:solidFill>
                  <a:srgbClr val="00264D"/>
                </a:solidFill>
                <a:latin typeface="Open Sans" panose="020B0606030504020204" pitchFamily="34" charset="0"/>
              </a:rPr>
              <a:t>Con cứ gọi</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cái cầu của cha</a:t>
            </a:r>
            <a:r>
              <a:rPr lang="en-US" sz="3200" dirty="0">
                <a:solidFill>
                  <a:srgbClr val="00264D"/>
                </a:solidFill>
                <a:latin typeface="Open Sans" panose="020B0606030504020204" pitchFamily="34" charset="0"/>
              </a:rPr>
              <a:t>.</a:t>
            </a:r>
            <a:endParaRPr lang="en-US" sz="3200" dirty="0"/>
          </a:p>
        </p:txBody>
      </p:sp>
    </p:spTree>
    <p:extLst>
      <p:ext uri="{BB962C8B-B14F-4D97-AF65-F5344CB8AC3E}">
        <p14:creationId xmlns:p14="http://schemas.microsoft.com/office/powerpoint/2010/main" val="160338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1</a:t>
            </a:r>
            <a:endParaRPr lang="en-US" sz="4800" dirty="0">
              <a:solidFill>
                <a:schemeClr val="tx1"/>
              </a:solidFill>
              <a:latin typeface="SVN-Yahoo" panose="02040603050506020204" pitchFamily="18" charset="0"/>
            </a:endParaRP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2</a:t>
            </a:r>
            <a:endParaRPr lang="en-US" sz="4800" dirty="0">
              <a:solidFill>
                <a:schemeClr val="tx1"/>
              </a:solidFill>
              <a:latin typeface="SVN-Yahoo" panose="02040603050506020204" pitchFamily="18" charset="0"/>
            </a:endParaRP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3</a:t>
            </a:r>
            <a:endParaRPr lang="en-US" sz="4800" dirty="0">
              <a:solidFill>
                <a:schemeClr val="tx1"/>
              </a:solidFill>
              <a:latin typeface="SVN-Yahoo" panose="02040603050506020204" pitchFamily="18" charset="0"/>
            </a:endParaRP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4</a:t>
            </a:r>
            <a:endParaRPr lang="en-US" sz="4800" dirty="0">
              <a:solidFill>
                <a:schemeClr val="tx1"/>
              </a:solidFill>
              <a:latin typeface="SVN-Yahoo" panose="02040603050506020204" pitchFamily="18" charset="0"/>
            </a:endParaRPr>
          </a:p>
        </p:txBody>
      </p:sp>
      <p:pic>
        <p:nvPicPr>
          <p:cNvPr id="23" name="Picture 22"/>
          <p:cNvPicPr>
            <a:picLocks noChangeAspect="1"/>
          </p:cNvPicPr>
          <p:nvPr/>
        </p:nvPicPr>
        <p:blipFill>
          <a:blip r:embed="rId19"/>
          <a:stretch>
            <a:fillRect/>
          </a:stretch>
        </p:blipFill>
        <p:spPr>
          <a:xfrm>
            <a:off x="159340" y="8133387"/>
            <a:ext cx="9577646" cy="2170364"/>
          </a:xfrm>
          <a:prstGeom prst="rect">
            <a:avLst/>
          </a:prstGeom>
        </p:spPr>
      </p:pic>
    </p:spTree>
    <p:extLst>
      <p:ext uri="{BB962C8B-B14F-4D97-AF65-F5344CB8AC3E}">
        <p14:creationId xmlns:p14="http://schemas.microsoft.com/office/powerpoint/2010/main" val="411800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2"/>
          <p:cNvGrpSpPr/>
          <p:nvPr/>
        </p:nvGrpSpPr>
        <p:grpSpPr>
          <a:xfrm>
            <a:off x="3459495" y="333979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accent6">
                <a:lumMod val="5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571986" y="2965029"/>
              <a:ext cx="4499513" cy="2068136"/>
            </a:xfrm>
            <a:prstGeom prst="roundRect">
              <a:avLst/>
            </a:prstGeom>
            <a:noFill/>
          </p:spPr>
          <p:txBody>
            <a:bodyPr wrap="none" rtlCol="0">
              <a:spAutoFit/>
            </a:bodyPr>
            <a:lstStyle/>
            <a:p>
              <a:r>
                <a:rPr lang="en-US" sz="6000" b="1" dirty="0" smtClean="0">
                  <a:solidFill>
                    <a:schemeClr val="bg1"/>
                  </a:solidFill>
                  <a:latin typeface="Cambria" panose="02040503050406030204" pitchFamily="18" charset="0"/>
                  <a:ea typeface="Cambria" panose="02040503050406030204" pitchFamily="18" charset="0"/>
                </a:rPr>
                <a:t>CHUM</a:t>
              </a:r>
              <a:endParaRPr lang="en-US" sz="6000" b="1" dirty="0">
                <a:solidFill>
                  <a:schemeClr val="bg1"/>
                </a:solidFill>
                <a:latin typeface="Cambria" panose="02040503050406030204" pitchFamily="18" charset="0"/>
                <a:ea typeface="Cambria" panose="02040503050406030204" pitchFamily="18" charset="0"/>
              </a:endParaRPr>
            </a:p>
          </p:txBody>
        </p:sp>
      </p:grpSp>
      <p:sp>
        <p:nvSpPr>
          <p:cNvPr id="18" name="TextBox 17"/>
          <p:cNvSpPr txBox="1"/>
          <p:nvPr/>
        </p:nvSpPr>
        <p:spPr>
          <a:xfrm>
            <a:off x="275013" y="5279822"/>
            <a:ext cx="10443456" cy="4188381"/>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Đồ</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vật</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bằng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đất</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nung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loại</a:t>
            </a:r>
            <a:r>
              <a:rPr lang="en-US" sz="6000" i="1" dirty="0" smtClean="0">
                <a:latin typeface="Cambria" panose="02040503050406030204" pitchFamily="18" charset="0"/>
                <a:ea typeface="Cambria" panose="02040503050406030204" pitchFamily="18" charset="0"/>
              </a:rPr>
              <a:t> to, </a:t>
            </a:r>
            <a:r>
              <a:rPr lang="en-US" sz="6000" i="1" dirty="0" err="1" smtClean="0">
                <a:latin typeface="Cambria" panose="02040503050406030204" pitchFamily="18" charset="0"/>
                <a:ea typeface="Cambria" panose="02040503050406030204" pitchFamily="18" charset="0"/>
              </a:rPr>
              <a:t>miệng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tròn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giữa</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phình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ra</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dùng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để</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đựng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nước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hoặc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các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loại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hạt</a:t>
            </a:r>
            <a:r>
              <a:rPr lang="en-US" sz="6000" i="1" dirty="0" smtClean="0">
                <a:latin typeface="Cambria" panose="02040503050406030204" pitchFamily="18" charset="0"/>
                <a:ea typeface="Cambria" panose="02040503050406030204" pitchFamily="18" charset="0"/>
              </a:rPr>
              <a:t>.</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1026" name="Picture 2" descr="Chum nước phong thuỷ - vại nước trang trí tiểu cảnh mua ở đâu ? giá bán bao  nhiêu tiền ? - INOGAR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1117" y="3322972"/>
            <a:ext cx="5705475" cy="6096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2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2"/>
          <p:cNvGrpSpPr/>
          <p:nvPr/>
        </p:nvGrpSpPr>
        <p:grpSpPr>
          <a:xfrm>
            <a:off x="3779908" y="403204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3878383" cy="2068136"/>
            </a:xfrm>
            <a:prstGeom prst="roundRect">
              <a:avLst/>
            </a:prstGeom>
            <a:noFill/>
          </p:spPr>
          <p:txBody>
            <a:bodyPr wrap="none" rtlCol="0">
              <a:spAutoFit/>
            </a:bodyPr>
            <a:lstStyle/>
            <a:p>
              <a:r>
                <a:rPr lang="en-US" sz="6000" b="1" dirty="0" smtClean="0">
                  <a:latin typeface="Cambria" panose="02040503050406030204" pitchFamily="18" charset="0"/>
                  <a:ea typeface="Cambria" panose="02040503050406030204" pitchFamily="18" charset="0"/>
                </a:rPr>
                <a:t>NGÒI</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1056498" y="5898348"/>
            <a:ext cx="8293377" cy="3166824"/>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Đường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nước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chảy</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tự</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nhiên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thông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với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sông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hoặc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đầm</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hồ</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2050" name="Picture 2" descr="Sông ngòi Hình ảnh - hình ảnh &amp; hình ảnh đẹp - PxHe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13844" y="3571158"/>
            <a:ext cx="7620000" cy="5067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9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2"/>
          <p:cNvGrpSpPr/>
          <p:nvPr/>
        </p:nvGrpSpPr>
        <p:grpSpPr>
          <a:xfrm>
            <a:off x="874109" y="3653972"/>
            <a:ext cx="5569967" cy="1596179"/>
            <a:chOff x="533398" y="2530254"/>
            <a:chExt cx="10257458" cy="2937688"/>
          </a:xfrm>
        </p:grpSpPr>
        <p:sp>
          <p:nvSpPr>
            <p:cNvPr id="14" name="Cloud 13"/>
            <p:cNvSpPr/>
            <p:nvPr/>
          </p:nvSpPr>
          <p:spPr>
            <a:xfrm>
              <a:off x="533398" y="2530254"/>
              <a:ext cx="10257458"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8305089" cy="2068136"/>
            </a:xfrm>
            <a:prstGeom prst="roundRect">
              <a:avLst/>
            </a:prstGeom>
            <a:noFill/>
          </p:spPr>
          <p:txBody>
            <a:bodyPr wrap="none" rtlCol="0">
              <a:spAutoFit/>
            </a:bodyPr>
            <a:lstStyle/>
            <a:p>
              <a:r>
                <a:rPr lang="en-US" sz="6000" b="1" dirty="0" err="1" smtClean="0">
                  <a:latin typeface="Cambria" panose="02040503050406030204" pitchFamily="18" charset="0"/>
                  <a:ea typeface="Cambria" panose="02040503050406030204" pitchFamily="18" charset="0"/>
                </a:rPr>
                <a:t>Thuyền</a:t>
              </a:r>
              <a:r>
                <a:rPr lang="en-US" sz="6000" b="1" dirty="0" smtClean="0">
                  <a:latin typeface="Cambria" panose="02040503050406030204" pitchFamily="18" charset="0"/>
                  <a:ea typeface="Cambria" panose="02040503050406030204" pitchFamily="18" charset="0"/>
                </a:rPr>
                <a:t> </a:t>
              </a:r>
              <a:r>
                <a:rPr lang="en-US" sz="6000" b="1" dirty="0" err="1" smtClean="0">
                  <a:latin typeface="Cambria" panose="02040503050406030204" pitchFamily="18" charset="0"/>
                  <a:ea typeface="Cambria" panose="02040503050406030204" pitchFamily="18" charset="0"/>
                </a:rPr>
                <a:t>thoi</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9" y="3323828"/>
            <a:ext cx="11081924" cy="2145268"/>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Thuyền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nhỏ</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và</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dài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hai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đầu</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nhọn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có</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hình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giống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cái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thoi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dệt</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vải</a:t>
            </a:r>
            <a:r>
              <a:rPr lang="en-US" sz="6000" i="1" dirty="0" smtClean="0">
                <a:latin typeface="Cambria" panose="02040503050406030204" pitchFamily="18" charset="0"/>
                <a:ea typeface="Cambria" panose="02040503050406030204" pitchFamily="18" charset="0"/>
              </a:rPr>
              <a:t>.</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3074" name="Picture 2" descr="Vùng đất lạ ở tỉnh Gia Lai, dân đẽo cây thành thuyền, nay có giá thì dân  đem bán sạch rồ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9483" y="5598657"/>
            <a:ext cx="7611236" cy="4461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Khám phá những chợ nổi ấn tượng của Đông Nam Á | VIETRAVE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18195" y="5621695"/>
            <a:ext cx="7620000" cy="443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5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296235" y="1286029"/>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3909349" y="19441"/>
            <a:ext cx="5117463" cy="204628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2"/>
          <p:cNvGrpSpPr/>
          <p:nvPr/>
        </p:nvGrpSpPr>
        <p:grpSpPr>
          <a:xfrm>
            <a:off x="874109" y="3653972"/>
            <a:ext cx="5859470" cy="1596179"/>
            <a:chOff x="533398" y="2530254"/>
            <a:chExt cx="10790597" cy="2937688"/>
          </a:xfrm>
        </p:grpSpPr>
        <p:sp>
          <p:nvSpPr>
            <p:cNvPr id="14" name="Cloud 13"/>
            <p:cNvSpPr/>
            <p:nvPr/>
          </p:nvSpPr>
          <p:spPr>
            <a:xfrm>
              <a:off x="533398" y="2530254"/>
              <a:ext cx="10790597" cy="2937688"/>
            </a:xfrm>
            <a:prstGeom prst="roundRect">
              <a:avLst/>
            </a:prstGeom>
            <a:solidFill>
              <a:schemeClr val="accent6">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147496" y="2886217"/>
              <a:ext cx="9925689" cy="2068136"/>
            </a:xfrm>
            <a:prstGeom prst="roundRect">
              <a:avLst/>
            </a:prstGeom>
            <a:noFill/>
          </p:spPr>
          <p:txBody>
            <a:bodyPr wrap="none" rtlCol="0">
              <a:spAutoFit/>
            </a:bodyPr>
            <a:lstStyle/>
            <a:p>
              <a:r>
                <a:rPr lang="en-US" sz="6000" b="1" dirty="0" err="1" smtClean="0">
                  <a:latin typeface="Cambria" panose="02040503050406030204" pitchFamily="18" charset="0"/>
                  <a:ea typeface="Cambria" panose="02040503050406030204" pitchFamily="18" charset="0"/>
                </a:rPr>
                <a:t>Cầu</a:t>
              </a:r>
              <a:r>
                <a:rPr lang="en-US" sz="6000" b="1" dirty="0" smtClean="0">
                  <a:latin typeface="Cambria" panose="02040503050406030204" pitchFamily="18" charset="0"/>
                  <a:ea typeface="Cambria" panose="02040503050406030204" pitchFamily="18" charset="0"/>
                </a:rPr>
                <a:t> </a:t>
              </a:r>
              <a:r>
                <a:rPr lang="en-US" sz="6000" b="1" dirty="0" err="1" smtClean="0">
                  <a:latin typeface="Cambria" panose="02040503050406030204" pitchFamily="18" charset="0"/>
                  <a:ea typeface="Cambria" panose="02040503050406030204" pitchFamily="18" charset="0"/>
                </a:rPr>
                <a:t>Hàm</a:t>
              </a:r>
              <a:r>
                <a:rPr lang="en-US" sz="6000" b="1" dirty="0" smtClean="0">
                  <a:latin typeface="Cambria" panose="02040503050406030204" pitchFamily="18" charset="0"/>
                  <a:ea typeface="Cambria" panose="02040503050406030204" pitchFamily="18" charset="0"/>
                </a:rPr>
                <a:t> </a:t>
              </a:r>
              <a:r>
                <a:rPr lang="en-US" sz="6000" b="1" dirty="0" err="1" smtClean="0">
                  <a:latin typeface="Cambria" panose="02040503050406030204" pitchFamily="18" charset="0"/>
                  <a:ea typeface="Cambria" panose="02040503050406030204" pitchFamily="18" charset="0"/>
                </a:rPr>
                <a:t>Rồng</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8" y="3323828"/>
            <a:ext cx="11388543" cy="2145268"/>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Cầu</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bắc</a:t>
            </a:r>
            <a:r>
              <a:rPr lang="en-US" sz="6000" i="1" dirty="0" smtClean="0">
                <a:latin typeface="Cambria" panose="02040503050406030204" pitchFamily="18" charset="0"/>
                <a:ea typeface="Cambria" panose="02040503050406030204" pitchFamily="18" charset="0"/>
              </a:rPr>
              <a:t> qua </a:t>
            </a:r>
            <a:r>
              <a:rPr lang="en-US" sz="6000" i="1" dirty="0" err="1" smtClean="0">
                <a:latin typeface="Cambria" panose="02040503050406030204" pitchFamily="18" charset="0"/>
                <a:ea typeface="Cambria" panose="02040503050406030204" pitchFamily="18" charset="0"/>
              </a:rPr>
              <a:t>sông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Mã</a:t>
            </a:r>
            <a:r>
              <a:rPr lang="en-US" sz="6000" i="1" dirty="0" smtClean="0">
                <a:latin typeface="Cambria" panose="02040503050406030204" pitchFamily="18" charset="0"/>
                <a:ea typeface="Cambria" panose="02040503050406030204" pitchFamily="18" charset="0"/>
              </a:rPr>
              <a:t> ở </a:t>
            </a:r>
            <a:r>
              <a:rPr lang="en-US" sz="6000" i="1" dirty="0" err="1" smtClean="0">
                <a:latin typeface="Cambria" panose="02040503050406030204" pitchFamily="18" charset="0"/>
                <a:ea typeface="Cambria" panose="02040503050406030204" pitchFamily="18" charset="0"/>
              </a:rPr>
              <a:t>thành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phố</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Thanh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Hóa</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tỉnh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Thanh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Hóa</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4098" name="Picture 2" descr="NÚI RỒNG - SÔNG MÃ - CẦU HÀM RỒNG.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4921" y="5919979"/>
            <a:ext cx="6578002" cy="4154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KIẾN TRÚC CẦU HÀM RỒNG - DI TÍCH LỊCH SỬ HÀO HÙNG THANH HÓA - SMJ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7278" y="5401712"/>
            <a:ext cx="8085177" cy="467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2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1</a:t>
            </a:r>
            <a:endParaRPr lang="en-US" sz="4800" dirty="0">
              <a:solidFill>
                <a:schemeClr val="tx1"/>
              </a:solidFill>
              <a:latin typeface="SVN-Yahoo" panose="02040603050506020204" pitchFamily="18" charset="0"/>
            </a:endParaRP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2</a:t>
            </a:r>
            <a:endParaRPr lang="en-US" sz="4800" dirty="0">
              <a:solidFill>
                <a:schemeClr val="tx1"/>
              </a:solidFill>
              <a:latin typeface="SVN-Yahoo" panose="02040603050506020204" pitchFamily="18" charset="0"/>
            </a:endParaRP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3</a:t>
            </a:r>
            <a:endParaRPr lang="en-US" sz="4800" dirty="0">
              <a:solidFill>
                <a:schemeClr val="tx1"/>
              </a:solidFill>
              <a:latin typeface="SVN-Yahoo" panose="02040603050506020204" pitchFamily="18" charset="0"/>
            </a:endParaRP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4</a:t>
            </a:r>
            <a:endParaRPr lang="en-US" sz="4800" dirty="0">
              <a:solidFill>
                <a:schemeClr val="tx1"/>
              </a:solidFill>
              <a:latin typeface="SVN-Yahoo" panose="02040603050506020204" pitchFamily="18" charset="0"/>
            </a:endParaRPr>
          </a:p>
        </p:txBody>
      </p:sp>
      <p:pic>
        <p:nvPicPr>
          <p:cNvPr id="22" name="Picture 21"/>
          <p:cNvPicPr>
            <a:picLocks noChangeAspect="1"/>
          </p:cNvPicPr>
          <p:nvPr/>
        </p:nvPicPr>
        <p:blipFill>
          <a:blip r:embed="rId19"/>
          <a:stretch>
            <a:fillRect/>
          </a:stretch>
        </p:blipFill>
        <p:spPr>
          <a:xfrm>
            <a:off x="462532" y="8133387"/>
            <a:ext cx="9577646" cy="2170364"/>
          </a:xfrm>
          <a:prstGeom prst="rect">
            <a:avLst/>
          </a:prstGeom>
        </p:spPr>
      </p:pic>
    </p:spTree>
    <p:extLst>
      <p:ext uri="{BB962C8B-B14F-4D97-AF65-F5344CB8AC3E}">
        <p14:creationId xmlns:p14="http://schemas.microsoft.com/office/powerpoint/2010/main" val="198320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2514600" y="26377"/>
            <a:ext cx="14253683" cy="8718036"/>
          </a:xfrm>
          <a:prstGeom prst="rect">
            <a:avLst/>
          </a:prstGeom>
        </p:spPr>
      </p:pic>
    </p:spTree>
    <p:extLst>
      <p:ext uri="{BB962C8B-B14F-4D97-AF65-F5344CB8AC3E}">
        <p14:creationId xmlns:p14="http://schemas.microsoft.com/office/powerpoint/2010/main" val="3693917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 name="Rounded Rectangle 2"/>
          <p:cNvSpPr/>
          <p:nvPr/>
        </p:nvSpPr>
        <p:spPr>
          <a:xfrm>
            <a:off x="3581400" y="37354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lumMod val="95000"/>
                    <a:lumOff val="5000"/>
                  </a:schemeClr>
                </a:solidFill>
              </a:rPr>
              <a:t>Bạn</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nhỏ</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được</a:t>
            </a:r>
            <a:r>
              <a:rPr lang="en-US" sz="6000" dirty="0" smtClean="0">
                <a:solidFill>
                  <a:schemeClr val="tx1">
                    <a:lumMod val="95000"/>
                    <a:lumOff val="5000"/>
                  </a:schemeClr>
                </a:solidFill>
              </a:rPr>
              <a:t> cha </a:t>
            </a:r>
            <a:r>
              <a:rPr lang="en-US" sz="6000" dirty="0" err="1" smtClean="0">
                <a:solidFill>
                  <a:schemeClr val="tx1">
                    <a:lumMod val="95000"/>
                    <a:lumOff val="5000"/>
                  </a:schemeClr>
                </a:solidFill>
              </a:rPr>
              <a:t>kể</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những</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gì</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về</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câu</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cầu</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vừa</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bắc</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xong</a:t>
            </a:r>
            <a:r>
              <a:rPr lang="en-US" sz="6000" dirty="0" smtClean="0">
                <a:solidFill>
                  <a:schemeClr val="tx1">
                    <a:lumMod val="95000"/>
                    <a:lumOff val="5000"/>
                  </a:schemeClr>
                </a:solidFill>
              </a:rPr>
              <a:t>?</a:t>
            </a:r>
            <a:endParaRPr lang="vi-VN" sz="19900" dirty="0">
              <a:solidFill>
                <a:schemeClr val="tx1">
                  <a:lumMod val="95000"/>
                  <a:lumOff val="5000"/>
                </a:schemeClr>
              </a:solidFill>
            </a:endParaRPr>
          </a:p>
        </p:txBody>
      </p:sp>
      <p:sp>
        <p:nvSpPr>
          <p:cNvPr id="2" name="Rectangle 1"/>
          <p:cNvSpPr/>
          <p:nvPr/>
        </p:nvSpPr>
        <p:spPr>
          <a:xfrm>
            <a:off x="4552950" y="7160180"/>
            <a:ext cx="10858500" cy="923330"/>
          </a:xfrm>
          <a:prstGeom prst="rect">
            <a:avLst/>
          </a:prstGeom>
          <a:solidFill>
            <a:schemeClr val="bg1"/>
          </a:solidFill>
        </p:spPr>
        <p:txBody>
          <a:bodyPr wrap="square">
            <a:spAutoFit/>
          </a:bodyPr>
          <a:lstStyle/>
          <a:p>
            <a:pPr algn="ctr"/>
            <a:r>
              <a:rPr lang="en-US" sz="5400" dirty="0" err="1"/>
              <a:t>Bạn</a:t>
            </a:r>
            <a:r>
              <a:rPr lang="en-US" sz="5400" dirty="0"/>
              <a:t> </a:t>
            </a:r>
            <a:r>
              <a:rPr lang="en-US" sz="5400" dirty="0" err="1"/>
              <a:t>nhỏ</a:t>
            </a:r>
            <a:r>
              <a:rPr lang="en-US" sz="5400" dirty="0"/>
              <a:t> </a:t>
            </a:r>
            <a:r>
              <a:rPr lang="en-US" sz="5400" dirty="0" err="1"/>
              <a:t>được</a:t>
            </a:r>
            <a:r>
              <a:rPr lang="en-US" sz="5400" dirty="0"/>
              <a:t> cha </a:t>
            </a:r>
            <a:r>
              <a:rPr lang="en-US" sz="5400" dirty="0" err="1"/>
              <a:t>kể</a:t>
            </a:r>
            <a:r>
              <a:rPr lang="en-US" sz="5400" dirty="0"/>
              <a:t> </a:t>
            </a:r>
            <a:r>
              <a:rPr lang="en-US" sz="5400" dirty="0" err="1" smtClean="0"/>
              <a:t>về</a:t>
            </a:r>
            <a:r>
              <a:rPr lang="en-US" sz="5400" dirty="0" smtClean="0"/>
              <a:t> </a:t>
            </a:r>
            <a:r>
              <a:rPr lang="en-US" sz="5400" dirty="0" err="1" smtClean="0"/>
              <a:t>xe</a:t>
            </a:r>
            <a:r>
              <a:rPr lang="en-US" sz="5400" dirty="0" smtClean="0"/>
              <a:t> </a:t>
            </a:r>
            <a:r>
              <a:rPr lang="en-US" sz="5400" dirty="0" err="1" smtClean="0"/>
              <a:t>lửa</a:t>
            </a:r>
            <a:endParaRPr lang="en-US" sz="5400" dirty="0"/>
          </a:p>
        </p:txBody>
      </p:sp>
      <p:sp>
        <p:nvSpPr>
          <p:cNvPr id="21" name="Rectangle 20"/>
          <p:cNvSpPr/>
          <p:nvPr/>
        </p:nvSpPr>
        <p:spPr>
          <a:xfrm>
            <a:off x="4191000" y="3238500"/>
            <a:ext cx="11963400" cy="3046988"/>
          </a:xfrm>
          <a:prstGeom prst="rect">
            <a:avLst/>
          </a:prstGeom>
          <a:solidFill>
            <a:schemeClr val="accent6">
              <a:lumMod val="20000"/>
              <a:lumOff val="80000"/>
            </a:schemeClr>
          </a:solidFill>
        </p:spPr>
        <p:txBody>
          <a:bodyPr wrap="square">
            <a:spAutoFit/>
          </a:bodyPr>
          <a:lstStyle/>
          <a:p>
            <a:r>
              <a:rPr lang="vi-VN" sz="4800" dirty="0">
                <a:solidFill>
                  <a:srgbClr val="00264D"/>
                </a:solidFill>
                <a:latin typeface="Open Sans" panose="020B0606030504020204" pitchFamily="34" charset="0"/>
              </a:rPr>
              <a:t>Cha gửi cho </a:t>
            </a:r>
            <a:r>
              <a:rPr lang="vi-VN" sz="4800" dirty="0" smtClean="0">
                <a:solidFill>
                  <a:srgbClr val="00264D"/>
                </a:solidFill>
                <a:latin typeface="Open Sans" panose="020B0606030504020204" pitchFamily="34" charset="0"/>
              </a:rPr>
              <a:t>con</a:t>
            </a:r>
            <a:r>
              <a:rPr lang="en-US" sz="4800" b="1" dirty="0" smtClean="0">
                <a:solidFill>
                  <a:srgbClr val="FF0000"/>
                </a:solidFill>
                <a:latin typeface="Open Sans" panose="020B0606030504020204" pitchFamily="34" charset="0"/>
              </a:rPr>
              <a:t> </a:t>
            </a:r>
            <a:r>
              <a:rPr lang="vi-VN" sz="4800" dirty="0" smtClean="0">
                <a:solidFill>
                  <a:srgbClr val="00264D"/>
                </a:solidFill>
                <a:latin typeface="Open Sans" panose="020B0606030504020204" pitchFamily="34" charset="0"/>
              </a:rPr>
              <a:t>chiếc </a:t>
            </a:r>
            <a:r>
              <a:rPr lang="vi-VN" sz="4800" dirty="0">
                <a:solidFill>
                  <a:srgbClr val="00264D"/>
                </a:solidFill>
                <a:latin typeface="Open Sans" panose="020B0606030504020204" pitchFamily="34" charset="0"/>
              </a:rPr>
              <a:t>ảnh cái cầu</a:t>
            </a:r>
            <a:r>
              <a:rPr lang="vi-VN" sz="4800" dirty="0"/>
              <a:t/>
            </a:r>
            <a:br>
              <a:rPr lang="vi-VN" sz="4800" dirty="0"/>
            </a:br>
            <a:r>
              <a:rPr lang="vi-VN" sz="4800" dirty="0">
                <a:solidFill>
                  <a:srgbClr val="00264D"/>
                </a:solidFill>
                <a:latin typeface="Open Sans" panose="020B0606030504020204" pitchFamily="34" charset="0"/>
              </a:rPr>
              <a:t>Cha vừa bắc </a:t>
            </a:r>
            <a:r>
              <a:rPr lang="vi-VN" sz="4800" dirty="0" smtClean="0">
                <a:solidFill>
                  <a:srgbClr val="00264D"/>
                </a:solidFill>
                <a:latin typeface="Open Sans" panose="020B0606030504020204" pitchFamily="34" charset="0"/>
              </a:rPr>
              <a:t>xong</a:t>
            </a:r>
            <a:r>
              <a:rPr lang="en-US" sz="4800" b="1" dirty="0" smtClean="0">
                <a:solidFill>
                  <a:srgbClr val="FF0000"/>
                </a:solidFill>
                <a:latin typeface="Open Sans" panose="020B0606030504020204" pitchFamily="34" charset="0"/>
              </a:rPr>
              <a:t> </a:t>
            </a:r>
            <a:r>
              <a:rPr lang="vi-VN" sz="4800" dirty="0" smtClean="0">
                <a:solidFill>
                  <a:srgbClr val="00264D"/>
                </a:solidFill>
                <a:latin typeface="Open Sans" panose="020B0606030504020204" pitchFamily="34" charset="0"/>
              </a:rPr>
              <a:t>qua </a:t>
            </a:r>
            <a:r>
              <a:rPr lang="vi-VN" sz="4800" dirty="0">
                <a:solidFill>
                  <a:srgbClr val="00264D"/>
                </a:solidFill>
                <a:latin typeface="Open Sans" panose="020B0606030504020204" pitchFamily="34" charset="0"/>
              </a:rPr>
              <a:t>dòng sông sâu</a:t>
            </a:r>
            <a:r>
              <a:rPr lang="vi-VN" sz="4800" dirty="0"/>
              <a:t/>
            </a:r>
            <a:br>
              <a:rPr lang="vi-VN" sz="4800" dirty="0"/>
            </a:br>
            <a:r>
              <a:rPr lang="vi-VN" sz="4800" dirty="0">
                <a:solidFill>
                  <a:srgbClr val="00264D"/>
                </a:solidFill>
                <a:latin typeface="Open Sans" panose="020B0606030504020204" pitchFamily="34" charset="0"/>
              </a:rPr>
              <a:t>Xe lửa sắp qua</a:t>
            </a:r>
            <a:r>
              <a:rPr lang="vi-VN" sz="4800" dirty="0" smtClean="0">
                <a:solidFill>
                  <a:srgbClr val="00264D"/>
                </a:solidFill>
                <a:latin typeface="Open Sans" panose="020B0606030504020204" pitchFamily="34" charset="0"/>
              </a:rPr>
              <a:t>, </a:t>
            </a:r>
            <a:r>
              <a:rPr lang="vi-VN" sz="4800" dirty="0">
                <a:solidFill>
                  <a:srgbClr val="00264D"/>
                </a:solidFill>
                <a:latin typeface="Open Sans" panose="020B0606030504020204" pitchFamily="34" charset="0"/>
              </a:rPr>
              <a:t>thư cha nói thế</a:t>
            </a:r>
            <a:r>
              <a:rPr lang="vi-VN" sz="4800" dirty="0"/>
              <a:t/>
            </a:r>
            <a:br>
              <a:rPr lang="vi-VN" sz="4800" dirty="0"/>
            </a:br>
            <a:r>
              <a:rPr lang="vi-VN" sz="4800" dirty="0">
                <a:solidFill>
                  <a:srgbClr val="00264D"/>
                </a:solidFill>
                <a:latin typeface="Open Sans" panose="020B0606030504020204" pitchFamily="34" charset="0"/>
              </a:rPr>
              <a:t>Con cho mẹ xem</a:t>
            </a:r>
            <a:r>
              <a:rPr lang="en-US" sz="4800" dirty="0" smtClean="0">
                <a:solidFill>
                  <a:srgbClr val="00264D"/>
                </a:solidFill>
                <a:latin typeface="Open Sans" panose="020B0606030504020204" pitchFamily="34" charset="0"/>
              </a:rPr>
              <a:t>,</a:t>
            </a:r>
            <a:r>
              <a:rPr lang="vi-VN" sz="4800" dirty="0" smtClean="0">
                <a:solidFill>
                  <a:srgbClr val="00264D"/>
                </a:solidFill>
                <a:latin typeface="Open Sans" panose="020B0606030504020204" pitchFamily="34" charset="0"/>
              </a:rPr>
              <a:t> </a:t>
            </a:r>
            <a:r>
              <a:rPr lang="vi-VN" sz="4800" dirty="0">
                <a:solidFill>
                  <a:srgbClr val="00264D"/>
                </a:solidFill>
                <a:latin typeface="Open Sans" panose="020B0606030504020204" pitchFamily="34" charset="0"/>
              </a:rPr>
              <a:t>cho xem hơi lâu</a:t>
            </a:r>
            <a:r>
              <a:rPr lang="en-US" sz="4800" dirty="0" smtClean="0">
                <a:solidFill>
                  <a:srgbClr val="00264D"/>
                </a:solidFill>
                <a:latin typeface="Open Sans" panose="020B0606030504020204" pitchFamily="34" charset="0"/>
              </a:rPr>
              <a:t>.</a:t>
            </a:r>
            <a:r>
              <a:rPr lang="en-US" sz="4800" b="1" dirty="0">
                <a:solidFill>
                  <a:srgbClr val="FF0000"/>
                </a:solidFill>
                <a:latin typeface="Open Sans" panose="020B0606030504020204" pitchFamily="34" charset="0"/>
              </a:rPr>
              <a:t> </a:t>
            </a:r>
            <a:endParaRPr lang="vi-VN" sz="4800" b="1" dirty="0">
              <a:solidFill>
                <a:srgbClr val="000000"/>
              </a:solidFill>
              <a:latin typeface="Open Sans" panose="020B0606030504020204" pitchFamily="34" charset="0"/>
            </a:endParaRPr>
          </a:p>
        </p:txBody>
      </p:sp>
      <p:cxnSp>
        <p:nvCxnSpPr>
          <p:cNvPr id="18" name="Straight Connector 17"/>
          <p:cNvCxnSpPr/>
          <p:nvPr/>
        </p:nvCxnSpPr>
        <p:spPr>
          <a:xfrm>
            <a:off x="4191000" y="5448300"/>
            <a:ext cx="4206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2</a:t>
            </a:r>
            <a:endParaRPr lang="en-US" sz="9600" dirty="0">
              <a:solidFill>
                <a:schemeClr val="tx1"/>
              </a:solidFill>
              <a:latin typeface="SVN-Yahoo" panose="02040603050506020204" pitchFamily="18" charset="0"/>
            </a:endParaRPr>
          </a:p>
        </p:txBody>
      </p:sp>
      <p:sp>
        <p:nvSpPr>
          <p:cNvPr id="3" name="Rounded Rectangle 2"/>
          <p:cNvSpPr/>
          <p:nvPr/>
        </p:nvSpPr>
        <p:spPr>
          <a:xfrm>
            <a:off x="3581400" y="495300"/>
            <a:ext cx="137922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ln w="3175">
                  <a:noFill/>
                </a:ln>
                <a:solidFill>
                  <a:srgbClr val="F3618D"/>
                </a:solidFill>
              </a:rPr>
              <a:t>Khi xem ảnh chiếc cầu cha gửi, bạn nhỏ có những liên tưởng gì thú vị? </a:t>
            </a:r>
            <a:endParaRPr lang="vi-VN" sz="16600" b="1" dirty="0">
              <a:ln w="3175">
                <a:noFill/>
              </a:ln>
              <a:solidFill>
                <a:srgbClr val="F3618D"/>
              </a:solidFill>
            </a:endParaRPr>
          </a:p>
        </p:txBody>
      </p:sp>
      <p:sp>
        <p:nvSpPr>
          <p:cNvPr id="4" name="Rectangle 3"/>
          <p:cNvSpPr/>
          <p:nvPr/>
        </p:nvSpPr>
        <p:spPr>
          <a:xfrm>
            <a:off x="685800" y="3924300"/>
            <a:ext cx="12877800" cy="4247317"/>
          </a:xfrm>
          <a:prstGeom prst="rect">
            <a:avLst/>
          </a:prstGeom>
          <a:solidFill>
            <a:schemeClr val="bg1"/>
          </a:solidFill>
          <a:ln w="38100">
            <a:solidFill>
              <a:schemeClr val="tx1"/>
            </a:solidFill>
            <a:prstDash val="dash"/>
          </a:ln>
        </p:spPr>
        <p:txBody>
          <a:bodyPr wrap="square">
            <a:spAutoFit/>
          </a:bodyPr>
          <a:lstStyle/>
          <a:p>
            <a:pPr marL="685800" indent="-685800">
              <a:buFontTx/>
              <a:buChar char="-"/>
            </a:pPr>
            <a:r>
              <a:rPr lang="vi-VN" sz="5400" dirty="0" smtClean="0"/>
              <a:t>Nhện </a:t>
            </a:r>
            <a:r>
              <a:rPr lang="vi-VN" sz="5400" dirty="0"/>
              <a:t>qua chum nước bắc cầu tơ nhỏ </a:t>
            </a:r>
            <a:endParaRPr lang="en-US" sz="5400" dirty="0" smtClean="0"/>
          </a:p>
          <a:p>
            <a:pPr marL="685800" indent="-685800">
              <a:buFontTx/>
              <a:buChar char="-"/>
            </a:pPr>
            <a:r>
              <a:rPr lang="vi-VN" sz="5400" dirty="0" smtClean="0"/>
              <a:t>Con </a:t>
            </a:r>
            <a:r>
              <a:rPr lang="vi-VN" sz="5400" dirty="0"/>
              <a:t>sáo sang sông bắc cầu ngọn gió </a:t>
            </a:r>
            <a:endParaRPr lang="en-US" sz="5400" dirty="0" smtClean="0"/>
          </a:p>
          <a:p>
            <a:pPr marL="685800" indent="-685800">
              <a:buFontTx/>
              <a:buChar char="-"/>
            </a:pPr>
            <a:r>
              <a:rPr lang="vi-VN" sz="5400" dirty="0" smtClean="0"/>
              <a:t>Con </a:t>
            </a:r>
            <a:r>
              <a:rPr lang="vi-VN" sz="5400" dirty="0"/>
              <a:t>kiến sang ngòi bắc cầu lá </a:t>
            </a:r>
            <a:r>
              <a:rPr lang="vi-VN" sz="5400" dirty="0" smtClean="0"/>
              <a:t>tre.</a:t>
            </a:r>
            <a:endParaRPr lang="en-US" sz="5400" dirty="0" smtClean="0"/>
          </a:p>
          <a:p>
            <a:pPr marL="685800" indent="-685800">
              <a:buFontTx/>
              <a:buChar char="-"/>
            </a:pPr>
            <a:r>
              <a:rPr lang="vi-VN" sz="5400" dirty="0" smtClean="0"/>
              <a:t>Cái </a:t>
            </a:r>
            <a:r>
              <a:rPr lang="vi-VN" sz="5400" dirty="0"/>
              <a:t>cầu tre lối sang bà </a:t>
            </a:r>
            <a:r>
              <a:rPr lang="vi-VN" sz="5400" dirty="0" smtClean="0"/>
              <a:t>ngoại</a:t>
            </a:r>
            <a:endParaRPr lang="en-US" sz="5400" dirty="0" smtClean="0"/>
          </a:p>
          <a:p>
            <a:pPr marL="685800" indent="-685800">
              <a:buFontTx/>
              <a:buChar char="-"/>
            </a:pPr>
            <a:r>
              <a:rPr lang="vi-VN" sz="5400" dirty="0" smtClean="0"/>
              <a:t>Cầu </a:t>
            </a:r>
            <a:r>
              <a:rPr lang="vi-VN" sz="5400" dirty="0"/>
              <a:t>ao mẹ thường đãi đỗ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4955" y="4686301"/>
            <a:ext cx="5237646" cy="5237646"/>
          </a:xfrm>
          <a:prstGeom prst="rect">
            <a:avLst/>
          </a:prstGeom>
        </p:spPr>
      </p:pic>
    </p:spTree>
    <p:extLst>
      <p:ext uri="{BB962C8B-B14F-4D97-AF65-F5344CB8AC3E}">
        <p14:creationId xmlns:p14="http://schemas.microsoft.com/office/powerpoint/2010/main" val="71693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28600" y="419100"/>
            <a:ext cx="11430000" cy="2286000"/>
          </a:xfrm>
          <a:prstGeom prst="wedgeRoundRectCallout">
            <a:avLst>
              <a:gd name="adj1" fmla="val 52419"/>
              <a:gd name="adj2" fmla="val 92500"/>
              <a:gd name="adj3" fmla="val 16667"/>
            </a:avLst>
          </a:prstGeom>
          <a:solidFill>
            <a:schemeClr val="bg1"/>
          </a:solidFill>
          <a:ln w="762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C00000"/>
                </a:solidFill>
                <a:latin typeface="Arial" panose="020B0604020202020204" pitchFamily="34" charset="0"/>
                <a:cs typeface="Arial" panose="020B0604020202020204" pitchFamily="34" charset="0"/>
              </a:rPr>
              <a:t>Hãy</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trao</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đổi</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cùng</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bạn</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về</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một</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cái</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cầu</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mà</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em</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biết</a:t>
            </a:r>
            <a:endParaRPr lang="en-US" sz="60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1201400" y="2933700"/>
            <a:ext cx="7773074" cy="7773074"/>
          </a:xfrm>
          <a:prstGeom prst="rect">
            <a:avLst/>
          </a:prstGeom>
        </p:spPr>
      </p:pic>
    </p:spTree>
    <p:extLst>
      <p:ext uri="{BB962C8B-B14F-4D97-AF65-F5344CB8AC3E}">
        <p14:creationId xmlns:p14="http://schemas.microsoft.com/office/powerpoint/2010/main" val="330353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a:solidFill>
                    <a:schemeClr val="tx1"/>
                  </a:solidFill>
                </a:ln>
                <a:solidFill>
                  <a:schemeClr val="accent4">
                    <a:lumMod val="60000"/>
                    <a:lumOff val="40000"/>
                  </a:schemeClr>
                </a:solidFill>
                <a:latin typeface="SVN-Yahoo" panose="02040603050506020204" pitchFamily="18" charset="0"/>
              </a:rPr>
              <a:t>3</a:t>
            </a:r>
            <a:endParaRPr lang="en-US" sz="9600" dirty="0">
              <a:ln>
                <a:solidFill>
                  <a:schemeClr val="tx1"/>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3581400" y="373548"/>
            <a:ext cx="142494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accent4">
                    <a:lumMod val="75000"/>
                  </a:schemeClr>
                </a:solidFill>
              </a:rPr>
              <a:t>Qua hình ảnh cái cầu tre sang nhà bà ngoại, em có cảm nhận gì về quê hương của bạn nhỏ</a:t>
            </a:r>
            <a:r>
              <a:rPr lang="vi-VN" sz="4400" b="1" dirty="0" smtClean="0">
                <a:solidFill>
                  <a:schemeClr val="accent4">
                    <a:lumMod val="75000"/>
                  </a:schemeClr>
                </a:solidFill>
              </a:rPr>
              <a:t>?</a:t>
            </a:r>
            <a:endParaRPr lang="vi-VN" sz="11500" b="1" dirty="0">
              <a:solidFill>
                <a:schemeClr val="accent4">
                  <a:lumMod val="75000"/>
                </a:schemeClr>
              </a:solidFill>
            </a:endParaRPr>
          </a:p>
        </p:txBody>
      </p:sp>
      <p:grpSp>
        <p:nvGrpSpPr>
          <p:cNvPr id="9" name="Group 8"/>
          <p:cNvGrpSpPr/>
          <p:nvPr/>
        </p:nvGrpSpPr>
        <p:grpSpPr>
          <a:xfrm>
            <a:off x="1219200" y="3724583"/>
            <a:ext cx="6629400" cy="4495800"/>
            <a:chOff x="990600" y="2857500"/>
            <a:chExt cx="12160811" cy="10070592"/>
          </a:xfrm>
        </p:grpSpPr>
        <p:sp>
          <p:nvSpPr>
            <p:cNvPr id="8" name="Rectangle 7"/>
            <p:cNvSpPr/>
            <p:nvPr/>
          </p:nvSpPr>
          <p:spPr>
            <a:xfrm>
              <a:off x="990600" y="2857500"/>
              <a:ext cx="12160811" cy="10070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1142998" y="3009901"/>
              <a:ext cx="11811001" cy="9307164"/>
            </a:xfrm>
            <a:prstGeom prst="rect">
              <a:avLst/>
            </a:prstGeom>
            <a:noFill/>
          </p:spPr>
          <p:txBody>
            <a:bodyPr wrap="square">
              <a:spAutoFit/>
            </a:bodyPr>
            <a:lstStyle/>
            <a:p>
              <a:pPr lvl="0" algn="just">
                <a:spcAft>
                  <a:spcPts val="0"/>
                </a:spcAft>
                <a:buSzPts val="1000"/>
                <a:tabLst>
                  <a:tab pos="457200" algn="l"/>
                </a:tabLst>
              </a:pPr>
              <a:r>
                <a:rPr lang="vi-VN" sz="4400" dirty="0"/>
                <a:t>Qua hình ảnh cái cầu tre sang nhà bà ngoại, em cảm nhận quê hương của bạn nhỏ là vùng sông nước và có thuyền buồm tấp nập </a:t>
              </a:r>
              <a:r>
                <a:rPr lang="vi-VN" sz="4400" dirty="0" smtClean="0"/>
                <a:t>qua</a:t>
              </a:r>
              <a:r>
                <a:rPr lang="en-US" sz="4400" dirty="0" smtClean="0"/>
                <a:t>.</a:t>
              </a:r>
              <a:endParaRPr lang="en-US" sz="4400" dirty="0">
                <a:ea typeface="Calibri" panose="020F0502020204030204" pitchFamily="34" charset="0"/>
              </a:endParaRPr>
            </a:p>
          </p:txBody>
        </p:sp>
      </p:grpSp>
      <p:pic>
        <p:nvPicPr>
          <p:cNvPr id="5122" name="Picture 2" descr="Cầu tre duy nhất còn lại ở Quảng Nam, khách nước ngoài thích thú chụp ảnh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99" y="2979252"/>
            <a:ext cx="9144000" cy="5986463"/>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6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1">
                    <a:lumMod val="60000"/>
                    <a:lumOff val="40000"/>
                  </a:schemeClr>
                </a:solidFill>
                <a:latin typeface="SVN-Yahoo" panose="02040603050506020204" pitchFamily="18" charset="0"/>
              </a:rPr>
              <a:t>4</a:t>
            </a:r>
            <a:endPar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endParaRP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Bạn nhỏ yêu nhất cây cầu nào? Vì sao? </a:t>
            </a:r>
            <a:endParaRPr lang="vi-VN" sz="16600" b="1" dirty="0">
              <a:solidFill>
                <a:srgbClr val="C00000"/>
              </a:solidFill>
            </a:endParaRPr>
          </a:p>
        </p:txBody>
      </p:sp>
      <p:sp>
        <p:nvSpPr>
          <p:cNvPr id="12" name="Rounded Rectangle 11"/>
          <p:cNvSpPr/>
          <p:nvPr/>
        </p:nvSpPr>
        <p:spPr>
          <a:xfrm>
            <a:off x="2362200" y="3467100"/>
            <a:ext cx="14478000" cy="4103606"/>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yêu nhất là cây cầu trong bức ảnh của cha, là "cái cầu của cha”. Vì đối với bạn nhỏ thì đó là cây cầu của cha, do chính cha bắc cho xe lửa chạy qua sông sâu. Điều đó khiến cây cầu vốn xa lạ trở nên gần gũi và thân thương. </a:t>
            </a:r>
            <a:endParaRPr lang="vi-VN" sz="13800" b="1" dirty="0">
              <a:solidFill>
                <a:schemeClr val="tx1"/>
              </a:solidFill>
            </a:endParaRPr>
          </a:p>
        </p:txBody>
      </p:sp>
    </p:spTree>
    <p:extLst>
      <p:ext uri="{BB962C8B-B14F-4D97-AF65-F5344CB8AC3E}">
        <p14:creationId xmlns:p14="http://schemas.microsoft.com/office/powerpoint/2010/main" val="1439405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1">
                    <a:lumMod val="60000"/>
                    <a:lumOff val="40000"/>
                  </a:schemeClr>
                </a:solidFill>
                <a:latin typeface="SVN-Yahoo" panose="02040603050506020204" pitchFamily="18" charset="0"/>
              </a:rPr>
              <a:t>5</a:t>
            </a:r>
            <a:endPar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endParaRP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Nêu nhận xét của em về bạn nhỏ trong bài thơ. </a:t>
            </a:r>
            <a:endParaRPr lang="vi-VN" sz="16600" b="1" dirty="0">
              <a:solidFill>
                <a:srgbClr val="C00000"/>
              </a:solidFill>
            </a:endParaRPr>
          </a:p>
        </p:txBody>
      </p:sp>
      <p:sp>
        <p:nvSpPr>
          <p:cNvPr id="12" name="Rounded Rectangle 11"/>
          <p:cNvSpPr/>
          <p:nvPr/>
        </p:nvSpPr>
        <p:spPr>
          <a:xfrm>
            <a:off x="2362200" y="3467100"/>
            <a:ext cx="14478000" cy="55626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trong bài thơ là người rất yêu thương cha mẹ, trân quý những điều cha làm ra. Vì thế cậu yêu cái cầu cha vừa bắc qua sông sâu nhất và thân mật gọi là cái cầu của cha. Ngoài ra cậu còn là người rất giàu trí tưởng tượng. Nhìn chiếc cầu của cha, cậu liên tưởng được biết bao nhiêu cái cầu thú vị. </a:t>
            </a:r>
            <a:endParaRPr lang="vi-VN" sz="13800" b="1" dirty="0">
              <a:solidFill>
                <a:schemeClr val="tx1"/>
              </a:solidFill>
            </a:endParaRPr>
          </a:p>
        </p:txBody>
      </p:sp>
    </p:spTree>
    <p:extLst>
      <p:ext uri="{BB962C8B-B14F-4D97-AF65-F5344CB8AC3E}">
        <p14:creationId xmlns:p14="http://schemas.microsoft.com/office/powerpoint/2010/main" val="256472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514599" y="2247900"/>
            <a:ext cx="14325600" cy="4911241"/>
            <a:chOff x="2362199" y="4427052"/>
            <a:chExt cx="13792200" cy="4343400"/>
          </a:xfrm>
        </p:grpSpPr>
        <p:sp>
          <p:nvSpPr>
            <p:cNvPr id="3" name="Rounded Rectangle 2"/>
            <p:cNvSpPr/>
            <p:nvPr/>
          </p:nvSpPr>
          <p:spPr>
            <a:xfrm>
              <a:off x="2362199" y="4427052"/>
              <a:ext cx="13792200" cy="4343400"/>
            </a:xfrm>
            <a:prstGeom prst="roundRect">
              <a:avLst>
                <a:gd name="adj" fmla="val 46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dirty="0">
                <a:solidFill>
                  <a:srgbClr val="C00000"/>
                </a:solidFill>
              </a:endParaRPr>
            </a:p>
          </p:txBody>
        </p:sp>
        <p:sp>
          <p:nvSpPr>
            <p:cNvPr id="4" name="Rectangle 3"/>
            <p:cNvSpPr/>
            <p:nvPr/>
          </p:nvSpPr>
          <p:spPr>
            <a:xfrm>
              <a:off x="2705099" y="4805408"/>
              <a:ext cx="13106400" cy="3586686"/>
            </a:xfrm>
            <a:prstGeom prst="rect">
              <a:avLst/>
            </a:prstGeom>
          </p:spPr>
          <p:txBody>
            <a:bodyPr wrap="square">
              <a:spAutoFit/>
            </a:bodyPr>
            <a:lstStyle/>
            <a:p>
              <a:pPr algn="just">
                <a:lnSpc>
                  <a:spcPct val="135000"/>
                </a:lnSpc>
                <a:spcAft>
                  <a:spcPts val="0"/>
                </a:spcAft>
              </a:pPr>
              <a:r>
                <a:rPr lang="en-US" sz="6600" dirty="0"/>
                <a:t>Ca </a:t>
              </a:r>
              <a:r>
                <a:rPr lang="en-US" sz="6600" dirty="0" err="1"/>
                <a:t>ngợi</a:t>
              </a:r>
              <a:r>
                <a:rPr lang="en-US" sz="6600" dirty="0"/>
                <a:t> </a:t>
              </a:r>
              <a:r>
                <a:rPr lang="en-US" sz="6600" dirty="0" err="1"/>
                <a:t>vẻ</a:t>
              </a:r>
              <a:r>
                <a:rPr lang="en-US" sz="6600" dirty="0"/>
                <a:t> </a:t>
              </a:r>
              <a:r>
                <a:rPr lang="en-US" sz="6600" dirty="0" err="1"/>
                <a:t>đẹp</a:t>
              </a:r>
              <a:r>
                <a:rPr lang="en-US" sz="6600" dirty="0"/>
                <a:t> </a:t>
              </a:r>
              <a:r>
                <a:rPr lang="en-US" sz="6600" dirty="0" err="1"/>
                <a:t>của</a:t>
              </a:r>
              <a:r>
                <a:rPr lang="en-US" sz="6600" dirty="0"/>
                <a:t> </a:t>
              </a:r>
              <a:r>
                <a:rPr lang="en-US" sz="6600" dirty="0" err="1"/>
                <a:t>quê</a:t>
              </a:r>
              <a:r>
                <a:rPr lang="en-US" sz="6600" dirty="0"/>
                <a:t> </a:t>
              </a:r>
              <a:r>
                <a:rPr lang="en-US" sz="6600" dirty="0" err="1"/>
                <a:t>hương</a:t>
              </a:r>
              <a:r>
                <a:rPr lang="en-US" sz="6600" dirty="0"/>
                <a:t>, </a:t>
              </a:r>
              <a:r>
                <a:rPr lang="en-US" sz="6600" dirty="0" err="1"/>
                <a:t>thể</a:t>
              </a:r>
              <a:r>
                <a:rPr lang="en-US" sz="6600" dirty="0"/>
                <a:t> </a:t>
              </a:r>
              <a:r>
                <a:rPr lang="en-US" sz="6600" dirty="0" err="1"/>
                <a:t>hiện</a:t>
              </a:r>
              <a:r>
                <a:rPr lang="en-US" sz="6600" dirty="0"/>
                <a:t> </a:t>
              </a:r>
              <a:r>
                <a:rPr lang="en-US" sz="6600" dirty="0" err="1"/>
                <a:t>tình</a:t>
              </a:r>
              <a:r>
                <a:rPr lang="en-US" sz="6600" dirty="0"/>
                <a:t> </a:t>
              </a:r>
              <a:r>
                <a:rPr lang="en-US" sz="6600" dirty="0" err="1"/>
                <a:t>cảm</a:t>
              </a:r>
              <a:r>
                <a:rPr lang="en-US" sz="6600" dirty="0"/>
                <a:t> </a:t>
              </a:r>
              <a:r>
                <a:rPr lang="en-US" sz="6600" dirty="0" err="1"/>
                <a:t>của</a:t>
              </a:r>
              <a:r>
                <a:rPr lang="en-US" sz="6600" dirty="0"/>
                <a:t> </a:t>
              </a:r>
              <a:r>
                <a:rPr lang="en-US" sz="6600" dirty="0" err="1"/>
                <a:t>bạn</a:t>
              </a:r>
              <a:r>
                <a:rPr lang="en-US" sz="6600" dirty="0"/>
                <a:t> </a:t>
              </a:r>
              <a:r>
                <a:rPr lang="en-US" sz="6600" dirty="0" err="1"/>
                <a:t>nhỏ</a:t>
              </a:r>
              <a:r>
                <a:rPr lang="en-US" sz="6600" dirty="0"/>
                <a:t> </a:t>
              </a:r>
              <a:r>
                <a:rPr lang="en-US" sz="6600" dirty="0" err="1"/>
                <a:t>đối</a:t>
              </a:r>
              <a:r>
                <a:rPr lang="en-US" sz="6600" dirty="0"/>
                <a:t> </a:t>
              </a:r>
              <a:r>
                <a:rPr lang="en-US" sz="6600" dirty="0" err="1"/>
                <a:t>với</a:t>
              </a:r>
              <a:r>
                <a:rPr lang="en-US" sz="6600" dirty="0"/>
                <a:t> </a:t>
              </a:r>
              <a:r>
                <a:rPr lang="en-US" sz="6600" dirty="0" err="1"/>
                <a:t>gia</a:t>
              </a:r>
              <a:r>
                <a:rPr lang="en-US" sz="6600" dirty="0"/>
                <a:t> </a:t>
              </a:r>
              <a:r>
                <a:rPr lang="en-US" sz="6600" dirty="0" err="1"/>
                <a:t>đình</a:t>
              </a:r>
              <a:r>
                <a:rPr lang="en-US" sz="6600" dirty="0"/>
                <a:t>, </a:t>
              </a:r>
              <a:r>
                <a:rPr lang="en-US" sz="6600" dirty="0" err="1"/>
                <a:t>đối</a:t>
              </a:r>
              <a:r>
                <a:rPr lang="en-US" sz="6600" dirty="0"/>
                <a:t> </a:t>
              </a:r>
              <a:r>
                <a:rPr lang="en-US" sz="6600" dirty="0" err="1"/>
                <a:t>với</a:t>
              </a:r>
              <a:r>
                <a:rPr lang="en-US" sz="6600" dirty="0"/>
                <a:t> </a:t>
              </a:r>
              <a:r>
                <a:rPr lang="en-US" sz="6600" dirty="0" err="1"/>
                <a:t>quê</a:t>
              </a:r>
              <a:r>
                <a:rPr lang="en-US" sz="6600" dirty="0"/>
                <a:t> </a:t>
              </a:r>
              <a:r>
                <a:rPr lang="en-US" sz="6600" dirty="0" err="1"/>
                <a:t>hương</a:t>
              </a:r>
              <a:r>
                <a:rPr lang="en-US" sz="6600" dirty="0"/>
                <a:t>.</a:t>
              </a:r>
              <a:endParaRPr lang="en-US" sz="16600" dirty="0">
                <a:ea typeface="Calibri" panose="020F0502020204030204" pitchFamily="34" charset="0"/>
              </a:endParaRPr>
            </a:p>
          </p:txBody>
        </p:sp>
      </p:grpSp>
      <p:sp>
        <p:nvSpPr>
          <p:cNvPr id="7" name="Rounded Rectangle 6"/>
          <p:cNvSpPr/>
          <p:nvPr/>
        </p:nvSpPr>
        <p:spPr>
          <a:xfrm>
            <a:off x="5715000" y="809084"/>
            <a:ext cx="7543800" cy="12954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latin typeface="#9Slide03 SVNNeutraface 2" panose="02000600040000020004" pitchFamily="2" charset="0"/>
              </a:rPr>
              <a:t>NỘI DUNG</a:t>
            </a:r>
            <a:endParaRPr lang="en-US" sz="8000" dirty="0">
              <a:latin typeface="#9Slide03 SVNNeutraface 2" panose="02000600040000020004" pitchFamily="2" charset="0"/>
            </a:endParaRPr>
          </a:p>
        </p:txBody>
      </p:sp>
    </p:spTree>
    <p:extLst>
      <p:ext uri="{BB962C8B-B14F-4D97-AF65-F5344CB8AC3E}">
        <p14:creationId xmlns:p14="http://schemas.microsoft.com/office/powerpoint/2010/main" val="380734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t="-2247" r="65029"/>
          <a:stretch/>
        </p:blipFill>
        <p:spPr>
          <a:xfrm>
            <a:off x="-609599" y="1866900"/>
            <a:ext cx="6476999" cy="8446477"/>
          </a:xfrm>
          <a:prstGeom prst="rect">
            <a:avLst/>
          </a:prstGeom>
        </p:spPr>
      </p:pic>
      <p:pic>
        <p:nvPicPr>
          <p:cNvPr id="3" name="Picture 2"/>
          <p:cNvPicPr>
            <a:picLocks noChangeAspect="1"/>
          </p:cNvPicPr>
          <p:nvPr/>
        </p:nvPicPr>
        <p:blipFill>
          <a:blip r:embed="rId4">
            <a:biLevel thresh="25000"/>
          </a:blip>
          <a:stretch>
            <a:fillRect/>
          </a:stretch>
        </p:blipFill>
        <p:spPr>
          <a:xfrm>
            <a:off x="5105400" y="2400300"/>
            <a:ext cx="12877800" cy="2249986"/>
          </a:xfrm>
          <a:prstGeom prst="rect">
            <a:avLst/>
          </a:prstGeom>
        </p:spPr>
      </p:pic>
    </p:spTree>
    <p:extLst>
      <p:ext uri="{BB962C8B-B14F-4D97-AF65-F5344CB8AC3E}">
        <p14:creationId xmlns:p14="http://schemas.microsoft.com/office/powerpoint/2010/main" val="101739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14223009"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1"/>
            <a:stretch>
              <a:fillRect b="-3348"/>
            </a:stretch>
          </a:blipFill>
        </p:spPr>
      </p:sp>
      <p:sp>
        <p:nvSpPr>
          <p:cNvPr id="5" name="TextBox 4"/>
          <p:cNvSpPr txBox="1"/>
          <p:nvPr/>
        </p:nvSpPr>
        <p:spPr>
          <a:xfrm>
            <a:off x="12173434" y="3029981"/>
            <a:ext cx="5726086" cy="1754326"/>
          </a:xfrm>
          <a:prstGeom prst="rect">
            <a:avLst/>
          </a:prstGeom>
          <a:solidFill>
            <a:schemeClr val="bg1"/>
          </a:solidFill>
          <a:ln w="57150">
            <a:solidFill>
              <a:schemeClr val="tx1"/>
            </a:solidFill>
          </a:ln>
        </p:spPr>
        <p:txBody>
          <a:bodyPr wrap="square" rtlCol="0">
            <a:spAutoFit/>
          </a:bodyPr>
          <a:lstStyle/>
          <a:p>
            <a:pPr algn="ctr"/>
            <a:r>
              <a:rPr lang="en-US" sz="5400" b="1" dirty="0" err="1" smtClean="0"/>
              <a:t>Học</a:t>
            </a:r>
            <a:r>
              <a:rPr lang="en-US" sz="5400" b="1" dirty="0" smtClean="0"/>
              <a:t> </a:t>
            </a:r>
            <a:r>
              <a:rPr lang="en-US" sz="5400" b="1" dirty="0" err="1" smtClean="0"/>
              <a:t>thuộc</a:t>
            </a:r>
            <a:r>
              <a:rPr lang="en-US" sz="5400" b="1" dirty="0" smtClean="0"/>
              <a:t> </a:t>
            </a:r>
            <a:r>
              <a:rPr lang="en-US" sz="5400" b="1" dirty="0" err="1" smtClean="0"/>
              <a:t>lòng</a:t>
            </a:r>
            <a:r>
              <a:rPr lang="en-US" sz="5400" b="1" dirty="0" smtClean="0"/>
              <a:t> </a:t>
            </a:r>
          </a:p>
          <a:p>
            <a:pPr algn="ctr"/>
            <a:r>
              <a:rPr lang="en-US" sz="5400" b="1" dirty="0" err="1" smtClean="0"/>
              <a:t>khổ</a:t>
            </a:r>
            <a:r>
              <a:rPr lang="en-US" sz="5400" b="1" dirty="0" smtClean="0"/>
              <a:t> </a:t>
            </a:r>
            <a:r>
              <a:rPr lang="en-US" sz="5400" b="1" dirty="0" err="1" smtClean="0"/>
              <a:t>thơ</a:t>
            </a:r>
            <a:r>
              <a:rPr lang="en-US" sz="5400" b="1" dirty="0" smtClean="0"/>
              <a:t> 1, 2</a:t>
            </a:r>
            <a:endParaRPr lang="en-US" sz="5400" b="1" dirty="0"/>
          </a:p>
        </p:txBody>
      </p:sp>
      <p:sp>
        <p:nvSpPr>
          <p:cNvPr id="19" name="Rectangle 18"/>
          <p:cNvSpPr/>
          <p:nvPr/>
        </p:nvSpPr>
        <p:spPr>
          <a:xfrm>
            <a:off x="596134" y="2506761"/>
            <a:ext cx="11282039" cy="2800767"/>
          </a:xfrm>
          <a:prstGeom prst="rect">
            <a:avLst/>
          </a:prstGeom>
          <a:solidFill>
            <a:schemeClr val="accent6">
              <a:lumMod val="20000"/>
              <a:lumOff val="80000"/>
            </a:schemeClr>
          </a:solidFill>
        </p:spPr>
        <p:txBody>
          <a:bodyPr wrap="square">
            <a:spAutoFit/>
          </a:bodyPr>
          <a:lstStyle/>
          <a:p>
            <a:r>
              <a:rPr lang="vi-VN" sz="4400" dirty="0">
                <a:solidFill>
                  <a:srgbClr val="00264D"/>
                </a:solidFill>
                <a:latin typeface="Open Sans" panose="020B0606030504020204" pitchFamily="34" charset="0"/>
              </a:rPr>
              <a:t>Cha gửi cho con </a:t>
            </a:r>
            <a:r>
              <a:rPr lang="en-US" sz="4400" b="1" dirty="0" smtClean="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chiếc </a:t>
            </a:r>
            <a:r>
              <a:rPr lang="vi-VN" sz="4400" dirty="0">
                <a:solidFill>
                  <a:srgbClr val="00264D"/>
                </a:solidFill>
                <a:latin typeface="Open Sans" panose="020B0606030504020204" pitchFamily="34" charset="0"/>
              </a:rPr>
              <a:t>ảnh cái cầu</a:t>
            </a:r>
            <a:r>
              <a:rPr lang="vi-VN" sz="4400" dirty="0"/>
              <a:t/>
            </a:r>
            <a:br>
              <a:rPr lang="vi-VN" sz="4400" dirty="0"/>
            </a:br>
            <a:r>
              <a:rPr lang="vi-VN" sz="4400" dirty="0">
                <a:solidFill>
                  <a:srgbClr val="00264D"/>
                </a:solidFill>
                <a:latin typeface="Open Sans" panose="020B0606030504020204" pitchFamily="34" charset="0"/>
              </a:rPr>
              <a:t>Cha vừa bắc xong </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qua </a:t>
            </a:r>
            <a:r>
              <a:rPr lang="vi-VN" sz="4400" dirty="0">
                <a:solidFill>
                  <a:srgbClr val="00264D"/>
                </a:solidFill>
                <a:latin typeface="Open Sans" panose="020B0606030504020204" pitchFamily="34" charset="0"/>
              </a:rPr>
              <a:t>dòng sông sâu</a:t>
            </a:r>
            <a:r>
              <a:rPr lang="vi-VN" sz="4400" dirty="0"/>
              <a:t/>
            </a:r>
            <a:br>
              <a:rPr lang="vi-VN" sz="4400" dirty="0"/>
            </a:br>
            <a:r>
              <a:rPr lang="vi-VN" sz="4400" dirty="0">
                <a:solidFill>
                  <a:srgbClr val="00264D"/>
                </a:solidFill>
                <a:latin typeface="Open Sans" panose="020B0606030504020204" pitchFamily="34" charset="0"/>
              </a:rPr>
              <a:t>Xe lửa sắp qua</a:t>
            </a:r>
            <a:r>
              <a:rPr lang="vi-VN"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thư cha nói thế</a:t>
            </a:r>
            <a:r>
              <a:rPr lang="vi-VN" sz="4400" dirty="0"/>
              <a:t/>
            </a:r>
            <a:br>
              <a:rPr lang="vi-VN" sz="4400" dirty="0"/>
            </a:br>
            <a:r>
              <a:rPr lang="vi-VN" sz="4400" dirty="0">
                <a:solidFill>
                  <a:srgbClr val="00264D"/>
                </a:solidFill>
                <a:latin typeface="Open Sans" panose="020B0606030504020204" pitchFamily="34" charset="0"/>
              </a:rPr>
              <a:t>Con cho mẹ xem</a:t>
            </a:r>
            <a:r>
              <a:rPr lang="en-US"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cho xem hơi lâu</a:t>
            </a:r>
            <a:r>
              <a:rPr lang="en-US"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en-US" sz="4400" b="1" dirty="0" smtClean="0">
                <a:solidFill>
                  <a:srgbClr val="FF0000"/>
                </a:solidFill>
                <a:latin typeface="Open Sans" panose="020B0606030504020204" pitchFamily="34" charset="0"/>
              </a:rPr>
              <a:t>//</a:t>
            </a:r>
            <a:endParaRPr lang="vi-VN" sz="4400" b="1" dirty="0">
              <a:solidFill>
                <a:srgbClr val="000000"/>
              </a:solidFill>
              <a:latin typeface="Open Sans" panose="020B0606030504020204" pitchFamily="34" charset="0"/>
            </a:endParaRPr>
          </a:p>
        </p:txBody>
      </p:sp>
      <p:sp>
        <p:nvSpPr>
          <p:cNvPr id="20" name="Rectangle 19"/>
          <p:cNvSpPr/>
          <p:nvPr/>
        </p:nvSpPr>
        <p:spPr>
          <a:xfrm>
            <a:off x="596134" y="5705417"/>
            <a:ext cx="11282039" cy="2800767"/>
          </a:xfrm>
          <a:prstGeom prst="rect">
            <a:avLst/>
          </a:prstGeom>
          <a:solidFill>
            <a:schemeClr val="accent4">
              <a:lumMod val="20000"/>
              <a:lumOff val="80000"/>
            </a:schemeClr>
          </a:solidFill>
        </p:spPr>
        <p:txBody>
          <a:bodyPr wrap="square">
            <a:spAutoFit/>
          </a:bodyPr>
          <a:lstStyle/>
          <a:p>
            <a:r>
              <a:rPr lang="vi-VN" sz="4400" dirty="0">
                <a:solidFill>
                  <a:srgbClr val="00264D"/>
                </a:solidFill>
                <a:latin typeface="Open Sans" panose="020B0606030504020204" pitchFamily="34" charset="0"/>
              </a:rPr>
              <a:t>Những cái cầu ơi</a:t>
            </a:r>
            <a:r>
              <a:rPr lang="vi-VN"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yêu sao yêu ghê</a:t>
            </a:r>
            <a:r>
              <a:rPr lang="en-US" sz="4400" dirty="0">
                <a:solidFill>
                  <a:srgbClr val="00264D"/>
                </a:solidFill>
                <a:latin typeface="Open Sans" panose="020B0606030504020204" pitchFamily="34" charset="0"/>
              </a:rPr>
              <a:t>!</a:t>
            </a:r>
            <a:r>
              <a:rPr lang="vi-VN" sz="4400" dirty="0"/>
              <a:t/>
            </a:r>
            <a:br>
              <a:rPr lang="vi-VN" sz="4400" dirty="0"/>
            </a:br>
            <a:r>
              <a:rPr lang="vi-VN" sz="4400" dirty="0">
                <a:solidFill>
                  <a:srgbClr val="00264D"/>
                </a:solidFill>
                <a:latin typeface="Open Sans" panose="020B0606030504020204" pitchFamily="34" charset="0"/>
              </a:rPr>
              <a:t>Nhện qua chum </a:t>
            </a:r>
            <a:r>
              <a:rPr lang="vi-VN" sz="4400" dirty="0" smtClean="0">
                <a:solidFill>
                  <a:srgbClr val="00264D"/>
                </a:solidFill>
                <a:latin typeface="Open Sans" panose="020B0606030504020204" pitchFamily="34" charset="0"/>
              </a:rPr>
              <a:t>nước</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bắc cầu tơ nhỏ</a:t>
            </a:r>
            <a:r>
              <a:rPr lang="vi-VN" sz="4400" dirty="0"/>
              <a:t/>
            </a:r>
            <a:br>
              <a:rPr lang="vi-VN" sz="4400" dirty="0"/>
            </a:br>
            <a:r>
              <a:rPr lang="vi-VN" sz="4400" dirty="0">
                <a:solidFill>
                  <a:srgbClr val="00264D"/>
                </a:solidFill>
                <a:latin typeface="Open Sans" panose="020B0606030504020204" pitchFamily="34" charset="0"/>
              </a:rPr>
              <a:t>Con sáo sang sông </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bắc </a:t>
            </a:r>
            <a:r>
              <a:rPr lang="vi-VN" sz="4400" dirty="0">
                <a:solidFill>
                  <a:srgbClr val="00264D"/>
                </a:solidFill>
                <a:latin typeface="Open Sans" panose="020B0606030504020204" pitchFamily="34" charset="0"/>
              </a:rPr>
              <a:t>cầu ngọn gió.</a:t>
            </a:r>
            <a:r>
              <a:rPr lang="vi-VN" sz="4400" dirty="0"/>
              <a:t/>
            </a:r>
            <a:br>
              <a:rPr lang="vi-VN" sz="4400" dirty="0"/>
            </a:br>
            <a:r>
              <a:rPr lang="vi-VN" sz="4400" dirty="0">
                <a:solidFill>
                  <a:srgbClr val="00264D"/>
                </a:solidFill>
                <a:latin typeface="Open Sans" panose="020B0606030504020204" pitchFamily="34" charset="0"/>
              </a:rPr>
              <a:t>Con kiến qua ngòi </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bắc </a:t>
            </a:r>
            <a:r>
              <a:rPr lang="vi-VN" sz="4400" dirty="0">
                <a:solidFill>
                  <a:srgbClr val="00264D"/>
                </a:solidFill>
                <a:latin typeface="Open Sans" panose="020B0606030504020204" pitchFamily="34" charset="0"/>
              </a:rPr>
              <a:t>cầu lá tre.</a:t>
            </a:r>
            <a:endParaRPr lang="vi-VN" sz="4400" b="1" dirty="0">
              <a:solidFill>
                <a:srgbClr val="000000"/>
              </a:solidFill>
              <a:latin typeface="Open Sans" panose="020B0606030504020204" pitchFamily="34" charset="0"/>
            </a:endParaRPr>
          </a:p>
        </p:txBody>
      </p:sp>
      <p:sp>
        <p:nvSpPr>
          <p:cNvPr id="21" name="TextBox 20"/>
          <p:cNvSpPr txBox="1"/>
          <p:nvPr/>
        </p:nvSpPr>
        <p:spPr>
          <a:xfrm>
            <a:off x="3685181" y="492443"/>
            <a:ext cx="4239619"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Tree>
    <p:extLst>
      <p:ext uri="{BB962C8B-B14F-4D97-AF65-F5344CB8AC3E}">
        <p14:creationId xmlns:p14="http://schemas.microsoft.com/office/powerpoint/2010/main" val="410473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1600200" y="1104900"/>
            <a:ext cx="15472989" cy="5755123"/>
          </a:xfrm>
          <a:prstGeom prst="rect">
            <a:avLst/>
          </a:prstGeom>
        </p:spPr>
      </p:pic>
    </p:spTree>
    <p:extLst>
      <p:ext uri="{BB962C8B-B14F-4D97-AF65-F5344CB8AC3E}">
        <p14:creationId xmlns:p14="http://schemas.microsoft.com/office/powerpoint/2010/main" val="14887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accent2">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 name="Rounded Rectangle 2"/>
          <p:cNvSpPr/>
          <p:nvPr/>
        </p:nvSpPr>
        <p:spPr>
          <a:xfrm>
            <a:off x="3581400" y="495300"/>
            <a:ext cx="13792200" cy="2590800"/>
          </a:xfrm>
          <a:prstGeom prst="roundRect">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tx1">
                    <a:lumMod val="95000"/>
                    <a:lumOff val="5000"/>
                  </a:schemeClr>
                </a:solidFill>
              </a:rPr>
              <a:t>Tìm những hình ảnh so sánh trong bài thơ. Theo em, cách so sánh đó có gì thú vị? </a:t>
            </a:r>
            <a:endParaRPr lang="vi-VN" sz="19900" dirty="0">
              <a:solidFill>
                <a:schemeClr val="tx1">
                  <a:lumMod val="95000"/>
                  <a:lumOff val="5000"/>
                </a:schemeClr>
              </a:solidFill>
            </a:endParaRPr>
          </a:p>
        </p:txBody>
      </p:sp>
      <p:sp>
        <p:nvSpPr>
          <p:cNvPr id="5" name="Rounded Rectangle 4"/>
          <p:cNvSpPr/>
          <p:nvPr/>
        </p:nvSpPr>
        <p:spPr>
          <a:xfrm>
            <a:off x="990600" y="3699792"/>
            <a:ext cx="16587260" cy="1973016"/>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b="1" dirty="0" smtClean="0">
                <a:solidFill>
                  <a:schemeClr val="tx1"/>
                </a:solidFill>
              </a:rPr>
              <a:t>Những </a:t>
            </a:r>
            <a:r>
              <a:rPr lang="vi-VN" sz="4000" b="1" dirty="0">
                <a:solidFill>
                  <a:schemeClr val="tx1"/>
                </a:solidFill>
              </a:rPr>
              <a:t>hình ảnh so sánh trong bài thơ</a:t>
            </a:r>
            <a:r>
              <a:rPr lang="vi-VN" sz="4000" b="1" dirty="0" smtClean="0">
                <a:solidFill>
                  <a:schemeClr val="tx1"/>
                </a:solidFill>
              </a:rPr>
              <a:t>:</a:t>
            </a:r>
            <a:endParaRPr lang="en-US" sz="4000" b="1" dirty="0" smtClean="0">
              <a:solidFill>
                <a:schemeClr val="tx1"/>
              </a:solidFill>
            </a:endParaRPr>
          </a:p>
          <a:p>
            <a:pPr algn="ctr"/>
            <a:r>
              <a:rPr lang="vi-VN" sz="4000" b="1" dirty="0" smtClean="0">
                <a:solidFill>
                  <a:schemeClr val="tx1"/>
                </a:solidFill>
              </a:rPr>
              <a:t>Yêu </a:t>
            </a:r>
            <a:r>
              <a:rPr lang="vi-VN" sz="4000" b="1" dirty="0">
                <a:solidFill>
                  <a:schemeClr val="tx1"/>
                </a:solidFill>
              </a:rPr>
              <a:t>cái cầu treo lối sang bà </a:t>
            </a:r>
            <a:r>
              <a:rPr lang="vi-VN" sz="4000" b="1" dirty="0" smtClean="0">
                <a:solidFill>
                  <a:schemeClr val="tx1"/>
                </a:solidFill>
              </a:rPr>
              <a:t>ngoại</a:t>
            </a:r>
            <a:endParaRPr lang="en-US" sz="4000" b="1" dirty="0" smtClean="0">
              <a:solidFill>
                <a:schemeClr val="tx1"/>
              </a:solidFill>
            </a:endParaRPr>
          </a:p>
          <a:p>
            <a:pPr algn="ctr"/>
            <a:r>
              <a:rPr lang="vi-VN" sz="4000" b="1" dirty="0" smtClean="0">
                <a:solidFill>
                  <a:schemeClr val="tx1"/>
                </a:solidFill>
              </a:rPr>
              <a:t>Như </a:t>
            </a:r>
            <a:r>
              <a:rPr lang="vi-VN" sz="4000" b="1" dirty="0">
                <a:solidFill>
                  <a:schemeClr val="tx1"/>
                </a:solidFill>
              </a:rPr>
              <a:t>võng trên sông ru người qua </a:t>
            </a:r>
            <a:r>
              <a:rPr lang="en-US" sz="4000" b="1" dirty="0" err="1" smtClean="0">
                <a:solidFill>
                  <a:schemeClr val="tx1"/>
                </a:solidFill>
              </a:rPr>
              <a:t>lại</a:t>
            </a:r>
            <a:r>
              <a:rPr lang="en-US" sz="4000" b="1" dirty="0" smtClean="0">
                <a:solidFill>
                  <a:schemeClr val="tx1"/>
                </a:solidFill>
              </a:rPr>
              <a:t>.</a:t>
            </a:r>
            <a:endParaRPr lang="en-US" sz="40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559919"/>
            <a:ext cx="10439400" cy="3707124"/>
          </a:xfrm>
          <a:prstGeom prst="rect">
            <a:avLst/>
          </a:prstGeom>
        </p:spPr>
      </p:pic>
      <p:sp>
        <p:nvSpPr>
          <p:cNvPr id="4" name="Rectangle 3"/>
          <p:cNvSpPr/>
          <p:nvPr/>
        </p:nvSpPr>
        <p:spPr>
          <a:xfrm>
            <a:off x="1536923" y="6017708"/>
            <a:ext cx="15608077" cy="1938992"/>
          </a:xfrm>
          <a:prstGeom prst="rect">
            <a:avLst/>
          </a:prstGeom>
          <a:solidFill>
            <a:schemeClr val="accent4">
              <a:lumMod val="40000"/>
              <a:lumOff val="60000"/>
            </a:schemeClr>
          </a:solidFill>
        </p:spPr>
        <p:txBody>
          <a:bodyPr wrap="square">
            <a:spAutoFit/>
          </a:bodyPr>
          <a:lstStyle/>
          <a:p>
            <a:pPr algn="just"/>
            <a:r>
              <a:rPr lang="en-US" sz="4000" b="1" i="1" dirty="0" err="1"/>
              <a:t>Điều</a:t>
            </a:r>
            <a:r>
              <a:rPr lang="en-US" sz="4000" b="1" i="1" dirty="0"/>
              <a:t> </a:t>
            </a:r>
            <a:r>
              <a:rPr lang="en-US" sz="4000" b="1" i="1" dirty="0" err="1"/>
              <a:t>thú</a:t>
            </a:r>
            <a:r>
              <a:rPr lang="en-US" sz="4000" b="1" i="1" dirty="0"/>
              <a:t> </a:t>
            </a:r>
            <a:r>
              <a:rPr lang="en-US" sz="4000" b="1" i="1" dirty="0" err="1"/>
              <a:t>vị</a:t>
            </a:r>
            <a:r>
              <a:rPr lang="en-US" sz="4000" b="1" i="1" dirty="0"/>
              <a:t>: </a:t>
            </a:r>
            <a:r>
              <a:rPr lang="en-US" sz="4000" dirty="0" err="1"/>
              <a:t>Cách</a:t>
            </a:r>
            <a:r>
              <a:rPr lang="en-US" sz="4000" dirty="0"/>
              <a:t> so </a:t>
            </a:r>
            <a:r>
              <a:rPr lang="en-US" sz="4000" dirty="0" err="1"/>
              <a:t>sánh</a:t>
            </a:r>
            <a:r>
              <a:rPr lang="en-US" sz="4000" dirty="0"/>
              <a:t> </a:t>
            </a:r>
            <a:r>
              <a:rPr lang="en-US" sz="4000" dirty="0" err="1"/>
              <a:t>này</a:t>
            </a:r>
            <a:r>
              <a:rPr lang="en-US" sz="4000" dirty="0"/>
              <a:t> </a:t>
            </a:r>
            <a:r>
              <a:rPr lang="en-US" sz="4000" dirty="0" err="1"/>
              <a:t>làm</a:t>
            </a:r>
            <a:r>
              <a:rPr lang="en-US" sz="4000" dirty="0"/>
              <a:t> </a:t>
            </a:r>
            <a:r>
              <a:rPr lang="en-US" sz="4000" dirty="0" err="1"/>
              <a:t>nổi</a:t>
            </a:r>
            <a:r>
              <a:rPr lang="en-US" sz="4000" dirty="0"/>
              <a:t> </a:t>
            </a:r>
            <a:r>
              <a:rPr lang="en-US" sz="4000" dirty="0" err="1"/>
              <a:t>bật</a:t>
            </a:r>
            <a:r>
              <a:rPr lang="en-US" sz="4000" dirty="0"/>
              <a:t> </a:t>
            </a:r>
            <a:r>
              <a:rPr lang="en-US" sz="4000" dirty="0" err="1"/>
              <a:t>sự</a:t>
            </a:r>
            <a:r>
              <a:rPr lang="en-US" sz="4000" dirty="0"/>
              <a:t> </a:t>
            </a:r>
            <a:r>
              <a:rPr lang="en-US" sz="4000" dirty="0" err="1"/>
              <a:t>chông</a:t>
            </a:r>
            <a:r>
              <a:rPr lang="en-US" sz="4000" dirty="0"/>
              <a:t> </a:t>
            </a:r>
            <a:r>
              <a:rPr lang="en-US" sz="4000" dirty="0" err="1"/>
              <a:t>chênh</a:t>
            </a:r>
            <a:r>
              <a:rPr lang="en-US" sz="4000" dirty="0"/>
              <a:t> </a:t>
            </a:r>
            <a:r>
              <a:rPr lang="en-US" sz="4000" dirty="0" err="1"/>
              <a:t>của</a:t>
            </a:r>
            <a:r>
              <a:rPr lang="en-US" sz="4000" dirty="0"/>
              <a:t> </a:t>
            </a:r>
            <a:r>
              <a:rPr lang="en-US" sz="4000" dirty="0" err="1"/>
              <a:t>câu</a:t>
            </a:r>
            <a:r>
              <a:rPr lang="en-US" sz="4000" dirty="0"/>
              <a:t> </a:t>
            </a:r>
            <a:r>
              <a:rPr lang="en-US" sz="4000" dirty="0" err="1"/>
              <a:t>cầu</a:t>
            </a:r>
            <a:r>
              <a:rPr lang="en-US" sz="4000" dirty="0"/>
              <a:t>, </a:t>
            </a:r>
            <a:r>
              <a:rPr lang="en-US" sz="4000" dirty="0" err="1"/>
              <a:t>khiến</a:t>
            </a:r>
            <a:r>
              <a:rPr lang="en-US" sz="4000" dirty="0"/>
              <a:t> </a:t>
            </a:r>
            <a:r>
              <a:rPr lang="en-US" sz="4000" dirty="0" err="1"/>
              <a:t>câu</a:t>
            </a:r>
            <a:r>
              <a:rPr lang="en-US" sz="4000" dirty="0"/>
              <a:t> </a:t>
            </a:r>
            <a:r>
              <a:rPr lang="en-US" sz="4000" dirty="0" err="1"/>
              <a:t>cầu</a:t>
            </a:r>
            <a:r>
              <a:rPr lang="en-US" sz="4000" dirty="0"/>
              <a:t> </a:t>
            </a:r>
            <a:r>
              <a:rPr lang="en-US" sz="4000" dirty="0" err="1"/>
              <a:t>treo</a:t>
            </a:r>
            <a:r>
              <a:rPr lang="en-US" sz="4000" dirty="0"/>
              <a:t> </a:t>
            </a:r>
            <a:r>
              <a:rPr lang="en-US" sz="4000" dirty="0" err="1"/>
              <a:t>lối</a:t>
            </a:r>
            <a:r>
              <a:rPr lang="en-US" sz="4000" dirty="0"/>
              <a:t> sang </a:t>
            </a:r>
            <a:r>
              <a:rPr lang="en-US" sz="4000" dirty="0" err="1"/>
              <a:t>bà</a:t>
            </a:r>
            <a:r>
              <a:rPr lang="en-US" sz="4000" dirty="0"/>
              <a:t> </a:t>
            </a:r>
            <a:r>
              <a:rPr lang="en-US" sz="4000" dirty="0" err="1"/>
              <a:t>ngoại</a:t>
            </a:r>
            <a:r>
              <a:rPr lang="en-US" sz="4000" dirty="0"/>
              <a:t> </a:t>
            </a:r>
            <a:r>
              <a:rPr lang="en-US" sz="4000" dirty="0" err="1"/>
              <a:t>trở</a:t>
            </a:r>
            <a:r>
              <a:rPr lang="en-US" sz="4000" dirty="0"/>
              <a:t> </a:t>
            </a:r>
            <a:r>
              <a:rPr lang="en-US" sz="4000" dirty="0" err="1"/>
              <a:t>nên</a:t>
            </a:r>
            <a:r>
              <a:rPr lang="en-US" sz="4000" dirty="0"/>
              <a:t> </a:t>
            </a:r>
            <a:r>
              <a:rPr lang="en-US" sz="4000" dirty="0" err="1"/>
              <a:t>sinh</a:t>
            </a:r>
            <a:r>
              <a:rPr lang="en-US" sz="4000" dirty="0"/>
              <a:t> </a:t>
            </a:r>
            <a:r>
              <a:rPr lang="en-US" sz="4000" dirty="0" err="1"/>
              <a:t>động</a:t>
            </a:r>
            <a:r>
              <a:rPr lang="en-US" sz="4000" dirty="0"/>
              <a:t>, </a:t>
            </a:r>
            <a:r>
              <a:rPr lang="en-US" sz="4000" dirty="0" err="1"/>
              <a:t>gần</a:t>
            </a:r>
            <a:r>
              <a:rPr lang="en-US" sz="4000" dirty="0"/>
              <a:t> </a:t>
            </a:r>
            <a:r>
              <a:rPr lang="en-US" sz="4000" dirty="0" err="1"/>
              <a:t>gũi</a:t>
            </a:r>
            <a:r>
              <a:rPr lang="en-US" sz="4000" dirty="0"/>
              <a:t>. </a:t>
            </a:r>
            <a:r>
              <a:rPr lang="en-US" sz="4000" dirty="0" err="1"/>
              <a:t>Ngoài</a:t>
            </a:r>
            <a:r>
              <a:rPr lang="en-US" sz="4000" dirty="0"/>
              <a:t> </a:t>
            </a:r>
            <a:r>
              <a:rPr lang="en-US" sz="4000" dirty="0" err="1"/>
              <a:t>ra</a:t>
            </a:r>
            <a:r>
              <a:rPr lang="en-US" sz="4000" dirty="0"/>
              <a:t> </a:t>
            </a:r>
            <a:r>
              <a:rPr lang="en-US" sz="4000" dirty="0" err="1"/>
              <a:t>còn</a:t>
            </a:r>
            <a:r>
              <a:rPr lang="en-US" sz="4000" dirty="0"/>
              <a:t> </a:t>
            </a:r>
            <a:r>
              <a:rPr lang="en-US" sz="4000" dirty="0" err="1"/>
              <a:t>giúp</a:t>
            </a:r>
            <a:r>
              <a:rPr lang="en-US" sz="4000" dirty="0"/>
              <a:t> </a:t>
            </a:r>
            <a:r>
              <a:rPr lang="en-US" sz="4000" dirty="0" err="1"/>
              <a:t>câu</a:t>
            </a:r>
            <a:r>
              <a:rPr lang="en-US" sz="4000" dirty="0"/>
              <a:t> </a:t>
            </a:r>
            <a:r>
              <a:rPr lang="en-US" sz="4000" dirty="0" err="1"/>
              <a:t>văn</a:t>
            </a:r>
            <a:r>
              <a:rPr lang="en-US" sz="4000" dirty="0"/>
              <a:t> </a:t>
            </a:r>
            <a:r>
              <a:rPr lang="en-US" sz="4000" dirty="0" err="1"/>
              <a:t>trở</a:t>
            </a:r>
            <a:r>
              <a:rPr lang="en-US" sz="4000" dirty="0"/>
              <a:t> </a:t>
            </a:r>
            <a:r>
              <a:rPr lang="en-US" sz="4000" dirty="0" err="1"/>
              <a:t>nên</a:t>
            </a:r>
            <a:r>
              <a:rPr lang="en-US" sz="4000" dirty="0"/>
              <a:t> bay </a:t>
            </a:r>
            <a:r>
              <a:rPr lang="en-US" sz="4000" dirty="0" err="1" smtClean="0"/>
              <a:t>bổng</a:t>
            </a:r>
            <a:r>
              <a:rPr lang="en-US" sz="4000" dirty="0" smtClean="0"/>
              <a:t>.</a:t>
            </a:r>
            <a:endParaRPr lang="en-US" sz="4000" dirty="0"/>
          </a:p>
        </p:txBody>
      </p:sp>
    </p:spTree>
    <p:extLst>
      <p:ext uri="{BB962C8B-B14F-4D97-AF65-F5344CB8AC3E}">
        <p14:creationId xmlns:p14="http://schemas.microsoft.com/office/powerpoint/2010/main" val="11074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4">
                    <a:lumMod val="60000"/>
                    <a:lumOff val="40000"/>
                  </a:schemeClr>
                </a:solidFill>
                <a:latin typeface="SVN-Yahoo" panose="02040603050506020204" pitchFamily="18" charset="0"/>
              </a:rPr>
              <a:t>2</a:t>
            </a:r>
            <a:endPar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lumMod val="95000"/>
                    <a:lumOff val="5000"/>
                  </a:schemeClr>
                </a:solidFill>
              </a:rPr>
              <a:t>Bài thơ có những sự vật nào được nhân hoá? Chúng được nhân hoá bằng cách nào? </a:t>
            </a:r>
          </a:p>
        </p:txBody>
      </p:sp>
      <p:sp>
        <p:nvSpPr>
          <p:cNvPr id="14" name="Rectangle 13"/>
          <p:cNvSpPr/>
          <p:nvPr/>
        </p:nvSpPr>
        <p:spPr>
          <a:xfrm>
            <a:off x="2209800" y="7581900"/>
            <a:ext cx="15697200" cy="2123658"/>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Bài thơ có con sáo và con kiến, con nhện được nhân hóa. Chúng được nhân hóa bằng cách tả chúng giống như con người biết bắc </a:t>
            </a:r>
            <a:r>
              <a:rPr lang="en-US" sz="4400" b="1" dirty="0" err="1" smtClean="0">
                <a:solidFill>
                  <a:srgbClr val="000000"/>
                </a:solidFill>
                <a:latin typeface="Open Sans" panose="020B0606030504020204" pitchFamily="34" charset="0"/>
              </a:rPr>
              <a:t>cầu</a:t>
            </a:r>
            <a:r>
              <a:rPr lang="en-US" sz="4400" b="1" dirty="0" smtClean="0">
                <a:solidFill>
                  <a:srgbClr val="000000"/>
                </a:solidFill>
                <a:latin typeface="Open Sans" panose="020B0606030504020204" pitchFamily="34" charset="0"/>
              </a:rPr>
              <a:t>.</a:t>
            </a:r>
            <a:endParaRPr lang="vi-VN" sz="4400" b="0" i="0" dirty="0">
              <a:solidFill>
                <a:srgbClr val="000000"/>
              </a:solidFill>
              <a:effectLst/>
              <a:latin typeface="Open Sans" panose="020B0606030504020204" pitchFamily="34" charset="0"/>
            </a:endParaRPr>
          </a:p>
        </p:txBody>
      </p:sp>
      <p:pic>
        <p:nvPicPr>
          <p:cNvPr id="2" name="Picture 1"/>
          <p:cNvPicPr>
            <a:picLocks noChangeAspect="1"/>
          </p:cNvPicPr>
          <p:nvPr/>
        </p:nvPicPr>
        <p:blipFill>
          <a:blip r:embed="rId3"/>
          <a:stretch>
            <a:fillRect/>
          </a:stretch>
        </p:blipFill>
        <p:spPr>
          <a:xfrm>
            <a:off x="5846354" y="2687750"/>
            <a:ext cx="8424092" cy="4617196"/>
          </a:xfrm>
          <a:prstGeom prst="rect">
            <a:avLst/>
          </a:prstGeom>
        </p:spPr>
      </p:pic>
    </p:spTree>
    <p:extLst>
      <p:ext uri="{BB962C8B-B14F-4D97-AF65-F5344CB8AC3E}">
        <p14:creationId xmlns:p14="http://schemas.microsoft.com/office/powerpoint/2010/main" val="95381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4">
                    <a:lumMod val="60000"/>
                    <a:lumOff val="40000"/>
                  </a:schemeClr>
                </a:solidFill>
                <a:latin typeface="SVN-Yahoo" panose="02040603050506020204" pitchFamily="18" charset="0"/>
              </a:rPr>
              <a:t>3</a:t>
            </a:r>
            <a:endPar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lumMod val="95000"/>
                    <a:lumOff val="5000"/>
                  </a:schemeClr>
                </a:solidFill>
              </a:rPr>
              <a:t>Em</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thích</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hình</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ảnh</a:t>
            </a:r>
            <a:r>
              <a:rPr lang="en-US" sz="4400" b="1" dirty="0" smtClean="0">
                <a:solidFill>
                  <a:schemeClr val="tx1">
                    <a:lumMod val="95000"/>
                    <a:lumOff val="5000"/>
                  </a:schemeClr>
                </a:solidFill>
              </a:rPr>
              <a:t> so </a:t>
            </a:r>
            <a:r>
              <a:rPr lang="en-US" sz="4400" b="1" dirty="0" err="1" smtClean="0">
                <a:solidFill>
                  <a:schemeClr val="tx1">
                    <a:lumMod val="95000"/>
                    <a:lumOff val="5000"/>
                  </a:schemeClr>
                </a:solidFill>
              </a:rPr>
              <a:t>sánh</a:t>
            </a:r>
            <a:r>
              <a:rPr lang="en-US" sz="4400" b="1" dirty="0" smtClean="0">
                <a:solidFill>
                  <a:schemeClr val="tx1">
                    <a:lumMod val="95000"/>
                    <a:lumOff val="5000"/>
                  </a:schemeClr>
                </a:solidFill>
              </a:rPr>
              <a:t> hay </a:t>
            </a:r>
            <a:r>
              <a:rPr lang="en-US" sz="4400" b="1" dirty="0" err="1" smtClean="0">
                <a:solidFill>
                  <a:schemeClr val="tx1">
                    <a:lumMod val="95000"/>
                    <a:lumOff val="5000"/>
                  </a:schemeClr>
                </a:solidFill>
              </a:rPr>
              <a:t>nhân</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hóa</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nào</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trong</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bài</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thơ</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Vì</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sao</a:t>
            </a:r>
            <a:r>
              <a:rPr lang="en-US" sz="4400" b="1" dirty="0" smtClean="0">
                <a:solidFill>
                  <a:schemeClr val="tx1">
                    <a:lumMod val="95000"/>
                    <a:lumOff val="5000"/>
                  </a:schemeClr>
                </a:solidFill>
              </a:rPr>
              <a:t>?</a:t>
            </a:r>
            <a:endParaRPr lang="vi-VN" sz="4400" b="1" dirty="0">
              <a:solidFill>
                <a:schemeClr val="tx1">
                  <a:lumMod val="95000"/>
                  <a:lumOff val="5000"/>
                </a:schemeClr>
              </a:solidFill>
            </a:endParaRPr>
          </a:p>
        </p:txBody>
      </p:sp>
      <p:sp>
        <p:nvSpPr>
          <p:cNvPr id="14" name="Rectangle 13"/>
          <p:cNvSpPr/>
          <p:nvPr/>
        </p:nvSpPr>
        <p:spPr>
          <a:xfrm>
            <a:off x="1905000" y="3314700"/>
            <a:ext cx="15697200" cy="3477875"/>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Em thích câu "Nhện qua chum nước bắc cầu tơ nhỏ". </a:t>
            </a:r>
            <a:endParaRPr lang="en-US" sz="4400" b="1" dirty="0" smtClean="0">
              <a:solidFill>
                <a:srgbClr val="000000"/>
              </a:solidFill>
              <a:latin typeface="Open Sans" panose="020B0606030504020204" pitchFamily="34" charset="0"/>
            </a:endParaRPr>
          </a:p>
          <a:p>
            <a:pPr algn="just"/>
            <a:r>
              <a:rPr lang="vi-VN" sz="4400" b="1" dirty="0" smtClean="0">
                <a:solidFill>
                  <a:srgbClr val="000000"/>
                </a:solidFill>
                <a:latin typeface="Open Sans" panose="020B0606030504020204" pitchFamily="34" charset="0"/>
              </a:rPr>
              <a:t>Vì </a:t>
            </a:r>
            <a:r>
              <a:rPr lang="vi-VN" sz="4400" b="1" dirty="0">
                <a:solidFill>
                  <a:srgbClr val="000000"/>
                </a:solidFill>
                <a:latin typeface="Open Sans" panose="020B0606030504020204" pitchFamily="34" charset="0"/>
              </a:rPr>
              <a:t>đó là câu thơ có hình ảnh rất sáng tạo, đầy ngộ nghĩnh của tác giả khiến con nhện cũng như con người, biết làm việc, biết bắc cầu. Qua đó giúp câu thơ trở nên sinh động, gần </a:t>
            </a:r>
            <a:r>
              <a:rPr lang="vi-VN" sz="4400" b="1" dirty="0" smtClean="0">
                <a:solidFill>
                  <a:srgbClr val="000000"/>
                </a:solidFill>
                <a:latin typeface="Open Sans" panose="020B0606030504020204" pitchFamily="34" charset="0"/>
              </a:rPr>
              <a:t>gũi.</a:t>
            </a:r>
            <a:endParaRPr lang="vi-VN" sz="44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849775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50329" y="-301511"/>
            <a:ext cx="3016425" cy="3016425"/>
          </a:xfrm>
          <a:prstGeom prst="rect">
            <a:avLst/>
          </a:prstGeom>
        </p:spPr>
      </p:pic>
      <p:pic>
        <p:nvPicPr>
          <p:cNvPr id="25" name="Picture 24"/>
          <p:cNvPicPr>
            <a:picLocks noChangeAspect="1"/>
          </p:cNvPicPr>
          <p:nvPr/>
        </p:nvPicPr>
        <p:blipFill>
          <a:blip r:embed="rId12"/>
          <a:stretch>
            <a:fillRect/>
          </a:stretch>
        </p:blipFill>
        <p:spPr>
          <a:xfrm>
            <a:off x="-36095" y="495300"/>
            <a:ext cx="12192000" cy="91479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1411" y="5663365"/>
            <a:ext cx="5182309" cy="4623635"/>
          </a:xfrm>
          <a:prstGeom prst="rect">
            <a:avLst/>
          </a:prstGeom>
        </p:spPr>
      </p:pic>
      <p:pic>
        <p:nvPicPr>
          <p:cNvPr id="10" name="Picture 9"/>
          <p:cNvPicPr>
            <a:picLocks noChangeAspect="1"/>
          </p:cNvPicPr>
          <p:nvPr/>
        </p:nvPicPr>
        <p:blipFill>
          <a:blip r:embed="rId4"/>
          <a:stretch>
            <a:fillRect/>
          </a:stretch>
        </p:blipFill>
        <p:spPr>
          <a:xfrm>
            <a:off x="4724400" y="2933700"/>
            <a:ext cx="12991702" cy="2213040"/>
          </a:xfrm>
          <a:prstGeom prst="rect">
            <a:avLst/>
          </a:prstGeom>
        </p:spPr>
      </p:pic>
    </p:spTree>
    <p:extLst>
      <p:ext uri="{BB962C8B-B14F-4D97-AF65-F5344CB8AC3E}">
        <p14:creationId xmlns:p14="http://schemas.microsoft.com/office/powerpoint/2010/main" val="410573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66900"/>
            <a:ext cx="16459200" cy="7924800"/>
          </a:xfrm>
          <a:prstGeom prst="rect">
            <a:avLst/>
          </a:prstGeom>
        </p:spPr>
      </p:pic>
      <p:sp>
        <p:nvSpPr>
          <p:cNvPr id="7" name="Rectangle 6"/>
          <p:cNvSpPr/>
          <p:nvPr/>
        </p:nvSpPr>
        <p:spPr>
          <a:xfrm>
            <a:off x="1752600" y="2217099"/>
            <a:ext cx="14782800" cy="7155805"/>
          </a:xfrm>
          <a:prstGeom prst="rect">
            <a:avLst/>
          </a:prstGeom>
        </p:spPr>
        <p:txBody>
          <a:bodyPr wrap="square">
            <a:spAutoFit/>
          </a:bodyPr>
          <a:lstStyle/>
          <a:p>
            <a:pPr algn="just">
              <a:lnSpc>
                <a:spcPct val="135000"/>
              </a:lnSpc>
              <a:spcAft>
                <a:spcPts val="0"/>
              </a:spcAft>
            </a:pPr>
            <a:r>
              <a:rPr lang="en-US" sz="3600" b="1" dirty="0" smtClean="0">
                <a:latin typeface="Arial" panose="020B0604020202020204" pitchFamily="34" charset="0"/>
                <a:ea typeface="Calibri" panose="020F0502020204030204" pitchFamily="34" charset="0"/>
                <a:cs typeface="Arial" panose="020B0604020202020204" pitchFamily="34" charset="0"/>
              </a:rPr>
              <a:t>1/ </a:t>
            </a:r>
            <a:r>
              <a:rPr lang="en-US" sz="3600" b="1" dirty="0" err="1" smtClean="0">
                <a:latin typeface="Arial" panose="020B0604020202020204" pitchFamily="34" charset="0"/>
                <a:ea typeface="Calibri" panose="020F0502020204030204" pitchFamily="34" charset="0"/>
                <a:cs typeface="Arial" panose="020B0604020202020204" pitchFamily="34" charset="0"/>
              </a:rPr>
              <a:t>Năng</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lực</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đặc</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thù</a:t>
            </a:r>
            <a:r>
              <a:rPr lang="en-US" sz="3600" b="1" dirty="0" smtClean="0">
                <a:latin typeface="Arial" panose="020B0604020202020204" pitchFamily="34" charset="0"/>
                <a:ea typeface="Calibri" panose="020F0502020204030204" pitchFamily="34" charset="0"/>
                <a:cs typeface="Arial" panose="020B0604020202020204" pitchFamily="34" charset="0"/>
              </a:rPr>
              <a:t>:</a:t>
            </a:r>
          </a:p>
          <a:p>
            <a:r>
              <a:rPr lang="en-US" sz="3600" dirty="0"/>
              <a:t>- </a:t>
            </a:r>
            <a:r>
              <a:rPr lang="en-US" sz="3600" dirty="0" err="1"/>
              <a:t>Đọc</a:t>
            </a:r>
            <a:r>
              <a:rPr lang="en-US" sz="3600" dirty="0"/>
              <a:t> </a:t>
            </a:r>
            <a:r>
              <a:rPr lang="en-US" sz="3600" dirty="0" err="1"/>
              <a:t>đúng</a:t>
            </a:r>
            <a:r>
              <a:rPr lang="en-US" sz="3600" dirty="0"/>
              <a:t> </a:t>
            </a:r>
            <a:r>
              <a:rPr lang="en-US" sz="3600" dirty="0" err="1"/>
              <a:t>và</a:t>
            </a:r>
            <a:r>
              <a:rPr lang="en-US" sz="3600" dirty="0"/>
              <a:t> </a:t>
            </a:r>
            <a:r>
              <a:rPr lang="en-US" sz="3600" dirty="0" err="1"/>
              <a:t>diễn</a:t>
            </a:r>
            <a:r>
              <a:rPr lang="en-US" sz="3600" dirty="0"/>
              <a:t> </a:t>
            </a:r>
            <a:r>
              <a:rPr lang="en-US" sz="3600" dirty="0" err="1"/>
              <a:t>cảm</a:t>
            </a:r>
            <a:r>
              <a:rPr lang="en-US" sz="3600" dirty="0"/>
              <a:t> </a:t>
            </a:r>
            <a:r>
              <a:rPr lang="en-US" sz="3600" dirty="0" err="1"/>
              <a:t>bài</a:t>
            </a:r>
            <a:r>
              <a:rPr lang="en-US" sz="3600" dirty="0"/>
              <a:t> </a:t>
            </a:r>
            <a:r>
              <a:rPr lang="en-US" sz="3600" dirty="0" err="1"/>
              <a:t>thơ</a:t>
            </a:r>
            <a:r>
              <a:rPr lang="en-US" sz="3600" dirty="0"/>
              <a:t> </a:t>
            </a:r>
            <a:r>
              <a:rPr lang="en-US" sz="3600" i="1" dirty="0" err="1"/>
              <a:t>Cái</a:t>
            </a:r>
            <a:r>
              <a:rPr lang="en-US" sz="3600" i="1" dirty="0"/>
              <a:t> </a:t>
            </a:r>
            <a:r>
              <a:rPr lang="en-US" sz="3600" i="1" dirty="0" err="1"/>
              <a:t>cầu</a:t>
            </a:r>
            <a:r>
              <a:rPr lang="en-US" sz="3600" i="1" dirty="0"/>
              <a:t>.</a:t>
            </a:r>
            <a:endParaRPr lang="en-US" sz="3600" dirty="0"/>
          </a:p>
          <a:p>
            <a:r>
              <a:rPr lang="en-US" sz="3600" i="1" dirty="0"/>
              <a:t>- </a:t>
            </a:r>
            <a:r>
              <a:rPr lang="en-US" sz="3600" dirty="0" err="1"/>
              <a:t>Biết</a:t>
            </a:r>
            <a:r>
              <a:rPr lang="en-US" sz="3600" dirty="0"/>
              <a:t> </a:t>
            </a:r>
            <a:r>
              <a:rPr lang="en-US" sz="3600" dirty="0" err="1"/>
              <a:t>nhấn</a:t>
            </a:r>
            <a:r>
              <a:rPr lang="en-US" sz="3600" dirty="0"/>
              <a:t> </a:t>
            </a:r>
            <a:r>
              <a:rPr lang="en-US" sz="3600" dirty="0" err="1"/>
              <a:t>giọng</a:t>
            </a:r>
            <a:r>
              <a:rPr lang="en-US" sz="3600" i="1" dirty="0"/>
              <a:t> </a:t>
            </a:r>
            <a:r>
              <a:rPr lang="en-US" sz="3600" dirty="0" err="1"/>
              <a:t>vào</a:t>
            </a:r>
            <a:r>
              <a:rPr lang="en-US" sz="3600" dirty="0"/>
              <a:t> </a:t>
            </a:r>
            <a:r>
              <a:rPr lang="en-US" sz="3600" dirty="0" err="1"/>
              <a:t>từ</a:t>
            </a:r>
            <a:r>
              <a:rPr lang="en-US" sz="3600" dirty="0"/>
              <a:t> </a:t>
            </a:r>
            <a:r>
              <a:rPr lang="en-US" sz="3600" dirty="0" err="1"/>
              <a:t>ngữ</a:t>
            </a:r>
            <a:r>
              <a:rPr lang="en-US" sz="3600" dirty="0"/>
              <a:t> </a:t>
            </a:r>
            <a:r>
              <a:rPr lang="en-US" sz="3600" dirty="0" err="1"/>
              <a:t>thể</a:t>
            </a:r>
            <a:r>
              <a:rPr lang="en-US" sz="3600" dirty="0"/>
              <a:t> </a:t>
            </a:r>
            <a:r>
              <a:rPr lang="en-US" sz="3600" dirty="0" err="1"/>
              <a:t>hiện</a:t>
            </a:r>
            <a:r>
              <a:rPr lang="en-US" sz="3600" dirty="0"/>
              <a:t> </a:t>
            </a:r>
            <a:r>
              <a:rPr lang="en-US" sz="3600" dirty="0" err="1"/>
              <a:t>vẻ</a:t>
            </a:r>
            <a:r>
              <a:rPr lang="en-US" sz="3600" dirty="0"/>
              <a:t> </a:t>
            </a:r>
            <a:r>
              <a:rPr lang="en-US" sz="3600" dirty="0" err="1"/>
              <a:t>đẹp</a:t>
            </a:r>
            <a:r>
              <a:rPr lang="en-US" sz="3600" dirty="0"/>
              <a:t> </a:t>
            </a:r>
            <a:r>
              <a:rPr lang="en-US" sz="3600" dirty="0" err="1"/>
              <a:t>bình</a:t>
            </a:r>
            <a:r>
              <a:rPr lang="en-US" sz="3600" dirty="0"/>
              <a:t> </a:t>
            </a:r>
            <a:r>
              <a:rPr lang="en-US" sz="3600" dirty="0" err="1"/>
              <a:t>dị</a:t>
            </a:r>
            <a:r>
              <a:rPr lang="en-US" sz="3600" dirty="0"/>
              <a:t> </a:t>
            </a:r>
            <a:r>
              <a:rPr lang="en-US" sz="3600" dirty="0" err="1"/>
              <a:t>thân</a:t>
            </a:r>
            <a:r>
              <a:rPr lang="en-US" sz="3600" dirty="0"/>
              <a:t> </a:t>
            </a:r>
            <a:r>
              <a:rPr lang="en-US" sz="3600" dirty="0" err="1"/>
              <a:t>thuộc</a:t>
            </a:r>
            <a:r>
              <a:rPr lang="en-US" sz="3600" dirty="0"/>
              <a:t> </a:t>
            </a:r>
            <a:r>
              <a:rPr lang="en-US" sz="3600" dirty="0" err="1"/>
              <a:t>của</a:t>
            </a:r>
            <a:r>
              <a:rPr lang="en-US" sz="3600" dirty="0"/>
              <a:t> </a:t>
            </a:r>
            <a:r>
              <a:rPr lang="en-US" sz="3600" dirty="0" err="1"/>
              <a:t>những</a:t>
            </a:r>
            <a:r>
              <a:rPr lang="en-US" sz="3600" dirty="0"/>
              <a:t> </a:t>
            </a:r>
            <a:r>
              <a:rPr lang="en-US" sz="3600" dirty="0" err="1"/>
              <a:t>cái</a:t>
            </a:r>
            <a:r>
              <a:rPr lang="en-US" sz="3600" dirty="0"/>
              <a:t> </a:t>
            </a:r>
            <a:r>
              <a:rPr lang="en-US" sz="3600" dirty="0" err="1"/>
              <a:t>cầu</a:t>
            </a:r>
            <a:r>
              <a:rPr lang="en-US" sz="3600" dirty="0"/>
              <a:t> </a:t>
            </a:r>
            <a:r>
              <a:rPr lang="en-US" sz="3600" dirty="0" err="1"/>
              <a:t>cũng</a:t>
            </a:r>
            <a:r>
              <a:rPr lang="en-US" sz="3600" dirty="0"/>
              <a:t> </a:t>
            </a:r>
            <a:r>
              <a:rPr lang="en-US" sz="3600" dirty="0" err="1"/>
              <a:t>như</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vùng</a:t>
            </a:r>
            <a:r>
              <a:rPr lang="en-US" sz="3600" dirty="0"/>
              <a:t> </a:t>
            </a:r>
            <a:r>
              <a:rPr lang="en-US" sz="3600" dirty="0" err="1"/>
              <a:t>quê</a:t>
            </a:r>
            <a:r>
              <a:rPr lang="en-US" sz="3600" dirty="0"/>
              <a:t> </a:t>
            </a:r>
            <a:r>
              <a:rPr lang="en-US" sz="3600" dirty="0" err="1"/>
              <a:t>nông</a:t>
            </a:r>
            <a:r>
              <a:rPr lang="en-US" sz="3600" dirty="0"/>
              <a:t> </a:t>
            </a:r>
            <a:r>
              <a:rPr lang="en-US" sz="3600" dirty="0" err="1"/>
              <a:t>thôn</a:t>
            </a:r>
            <a:r>
              <a:rPr lang="en-US" sz="3600" dirty="0"/>
              <a:t> </a:t>
            </a:r>
            <a:r>
              <a:rPr lang="en-US" sz="3600" dirty="0" err="1"/>
              <a:t>yên</a:t>
            </a:r>
            <a:r>
              <a:rPr lang="en-US" sz="3600" dirty="0"/>
              <a:t> ả.</a:t>
            </a:r>
          </a:p>
          <a:p>
            <a:r>
              <a:rPr lang="en-US" sz="3600" dirty="0"/>
              <a:t>- </a:t>
            </a:r>
            <a:r>
              <a:rPr lang="en-US" sz="3600" dirty="0" err="1"/>
              <a:t>Hiểu</a:t>
            </a:r>
            <a:r>
              <a:rPr lang="en-US" sz="3600" dirty="0"/>
              <a:t> </a:t>
            </a:r>
            <a:r>
              <a:rPr lang="en-US" sz="3600" dirty="0" err="1"/>
              <a:t>được</a:t>
            </a:r>
            <a:r>
              <a:rPr lang="en-US" sz="3600" dirty="0"/>
              <a:t> </a:t>
            </a:r>
            <a:r>
              <a:rPr lang="en-US" sz="3600" dirty="0" err="1"/>
              <a:t>nội</a:t>
            </a:r>
            <a:r>
              <a:rPr lang="en-US" sz="3600" dirty="0"/>
              <a:t> dung </a:t>
            </a:r>
            <a:r>
              <a:rPr lang="en-US" sz="3600" dirty="0" err="1"/>
              <a:t>bài</a:t>
            </a:r>
            <a:r>
              <a:rPr lang="en-US" sz="3600" dirty="0"/>
              <a:t>: Ca </a:t>
            </a:r>
            <a:r>
              <a:rPr lang="en-US" sz="3600" dirty="0" err="1"/>
              <a:t>ngợi</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quê</a:t>
            </a:r>
            <a:r>
              <a:rPr lang="en-US" sz="3600" dirty="0"/>
              <a:t> </a:t>
            </a:r>
            <a:r>
              <a:rPr lang="en-US" sz="3600" dirty="0" err="1"/>
              <a:t>hương</a:t>
            </a:r>
            <a:r>
              <a:rPr lang="en-US" sz="3600" dirty="0"/>
              <a:t>, </a:t>
            </a:r>
            <a:r>
              <a:rPr lang="en-US" sz="3600" dirty="0" err="1"/>
              <a:t>thể</a:t>
            </a:r>
            <a:r>
              <a:rPr lang="en-US" sz="3600" dirty="0"/>
              <a:t> </a:t>
            </a:r>
            <a:r>
              <a:rPr lang="en-US" sz="3600" dirty="0" err="1"/>
              <a:t>hiện</a:t>
            </a:r>
            <a:r>
              <a:rPr lang="en-US" sz="3600" dirty="0"/>
              <a:t> </a:t>
            </a:r>
            <a:r>
              <a:rPr lang="en-US" sz="3600" dirty="0" err="1"/>
              <a:t>tình</a:t>
            </a:r>
            <a:r>
              <a:rPr lang="en-US" sz="3600" dirty="0"/>
              <a:t> </a:t>
            </a:r>
            <a:r>
              <a:rPr lang="en-US" sz="3600" dirty="0" err="1"/>
              <a:t>cảm</a:t>
            </a:r>
            <a:r>
              <a:rPr lang="en-US" sz="3600" dirty="0"/>
              <a:t> </a:t>
            </a:r>
            <a:r>
              <a:rPr lang="en-US" sz="3600" dirty="0" err="1"/>
              <a:t>của</a:t>
            </a:r>
            <a:r>
              <a:rPr lang="en-US" sz="3600" dirty="0"/>
              <a:t> </a:t>
            </a:r>
            <a:r>
              <a:rPr lang="en-US" sz="3600" dirty="0" err="1"/>
              <a:t>bạn</a:t>
            </a:r>
            <a:r>
              <a:rPr lang="en-US" sz="3600" dirty="0"/>
              <a:t> </a:t>
            </a:r>
            <a:r>
              <a:rPr lang="en-US" sz="3600" dirty="0" err="1"/>
              <a:t>nhỏ</a:t>
            </a:r>
            <a:r>
              <a:rPr lang="en-US" sz="3600" dirty="0"/>
              <a:t> </a:t>
            </a:r>
            <a:r>
              <a:rPr lang="en-US" sz="3600" dirty="0" err="1"/>
              <a:t>đối</a:t>
            </a:r>
            <a:r>
              <a:rPr lang="en-US" sz="3600" dirty="0"/>
              <a:t> </a:t>
            </a:r>
            <a:r>
              <a:rPr lang="en-US" sz="3600" dirty="0" err="1"/>
              <a:t>với</a:t>
            </a:r>
            <a:r>
              <a:rPr lang="en-US" sz="3600" dirty="0"/>
              <a:t> </a:t>
            </a:r>
            <a:r>
              <a:rPr lang="en-US" sz="3600" dirty="0" err="1"/>
              <a:t>gia</a:t>
            </a:r>
            <a:r>
              <a:rPr lang="en-US" sz="3600" dirty="0"/>
              <a:t> </a:t>
            </a:r>
            <a:r>
              <a:rPr lang="en-US" sz="3600" dirty="0" err="1"/>
              <a:t>đình</a:t>
            </a:r>
            <a:r>
              <a:rPr lang="en-US" sz="3600" dirty="0"/>
              <a:t>, </a:t>
            </a:r>
            <a:r>
              <a:rPr lang="en-US" sz="3600" dirty="0" err="1"/>
              <a:t>đối</a:t>
            </a:r>
            <a:r>
              <a:rPr lang="en-US" sz="3600" dirty="0"/>
              <a:t> </a:t>
            </a:r>
            <a:r>
              <a:rPr lang="en-US" sz="3600" dirty="0" err="1"/>
              <a:t>với</a:t>
            </a:r>
            <a:r>
              <a:rPr lang="en-US" sz="3600" dirty="0"/>
              <a:t> </a:t>
            </a:r>
            <a:r>
              <a:rPr lang="en-US" sz="3600" dirty="0" err="1"/>
              <a:t>quê</a:t>
            </a:r>
            <a:r>
              <a:rPr lang="en-US" sz="3600" dirty="0"/>
              <a:t> </a:t>
            </a:r>
            <a:r>
              <a:rPr lang="en-US" sz="3600" dirty="0" err="1"/>
              <a:t>hương</a:t>
            </a:r>
            <a:r>
              <a:rPr lang="en-US" sz="3600" dirty="0"/>
              <a:t>.</a:t>
            </a:r>
          </a:p>
          <a:p>
            <a:pPr algn="just">
              <a:lnSpc>
                <a:spcPct val="135000"/>
              </a:lnSpc>
              <a:spcAft>
                <a:spcPts val="0"/>
              </a:spcAft>
            </a:pPr>
            <a:r>
              <a:rPr lang="en-US" sz="3600" b="1" dirty="0" smtClean="0">
                <a:latin typeface="Arial" panose="020B0604020202020204" pitchFamily="34" charset="0"/>
                <a:ea typeface="Calibri" panose="020F0502020204030204" pitchFamily="34" charset="0"/>
                <a:cs typeface="Arial" panose="020B0604020202020204" pitchFamily="34" charset="0"/>
              </a:rPr>
              <a:t>2/ </a:t>
            </a:r>
            <a:r>
              <a:rPr lang="en-US" sz="3600" b="1" dirty="0" err="1" smtClean="0">
                <a:latin typeface="Arial" panose="020B0604020202020204" pitchFamily="34" charset="0"/>
                <a:ea typeface="Calibri" panose="020F0502020204030204" pitchFamily="34" charset="0"/>
                <a:cs typeface="Arial" panose="020B0604020202020204" pitchFamily="34" charset="0"/>
              </a:rPr>
              <a:t>Năng</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lực</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chung</a:t>
            </a:r>
            <a:r>
              <a:rPr lang="en-US" sz="3600" b="1"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35000"/>
              </a:lnSpc>
              <a:spcAft>
                <a:spcPts val="0"/>
              </a:spcAft>
            </a:pP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Năng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lực</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ngôn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ngữ</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giao</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tiếp</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và</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hợp</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tác</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tự</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giải</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quyết</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vấn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đề</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và</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sáng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tạo</a:t>
            </a:r>
            <a:r>
              <a:rPr lang="en-US" sz="36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35000"/>
              </a:lnSpc>
              <a:spcAft>
                <a:spcPts val="0"/>
              </a:spcAft>
            </a:pPr>
            <a:r>
              <a:rPr lang="en-US" sz="3600" b="1" dirty="0" smtClean="0">
                <a:latin typeface="Arial" panose="020B0604020202020204" pitchFamily="34" charset="0"/>
                <a:ea typeface="Calibri" panose="020F0502020204030204" pitchFamily="34" charset="0"/>
                <a:cs typeface="Arial" panose="020B0604020202020204" pitchFamily="34" charset="0"/>
              </a:rPr>
              <a:t>3/ </a:t>
            </a:r>
            <a:r>
              <a:rPr lang="en-US" sz="3600" b="1" dirty="0" err="1" smtClean="0">
                <a:latin typeface="Arial" panose="020B0604020202020204" pitchFamily="34" charset="0"/>
                <a:ea typeface="Calibri" panose="020F0502020204030204" pitchFamily="34" charset="0"/>
                <a:cs typeface="Arial" panose="020B0604020202020204" pitchFamily="34" charset="0"/>
              </a:rPr>
              <a:t>Phẩm</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chất</a:t>
            </a:r>
            <a:r>
              <a:rPr lang="en-US" sz="3600" b="1" dirty="0" smtClean="0">
                <a:latin typeface="Arial" panose="020B0604020202020204" pitchFamily="34" charset="0"/>
                <a:ea typeface="Calibri" panose="020F0502020204030204" pitchFamily="34" charset="0"/>
                <a:cs typeface="Arial" panose="020B0604020202020204" pitchFamily="34" charset="0"/>
              </a:rPr>
              <a:t>: </a:t>
            </a:r>
          </a:p>
          <a:p>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t>Chăm</a:t>
            </a:r>
            <a:r>
              <a:rPr lang="en-US" sz="3600" dirty="0" smtClean="0"/>
              <a:t> </a:t>
            </a:r>
            <a:r>
              <a:rPr lang="en-US" sz="3600" dirty="0" err="1"/>
              <a:t>chỉ</a:t>
            </a:r>
            <a:r>
              <a:rPr lang="en-US" sz="3600" dirty="0"/>
              <a:t>, </a:t>
            </a:r>
            <a:r>
              <a:rPr lang="en-US" sz="3600" dirty="0" err="1"/>
              <a:t>trách</a:t>
            </a:r>
            <a:r>
              <a:rPr lang="en-US" sz="3600" dirty="0"/>
              <a:t> </a:t>
            </a:r>
            <a:r>
              <a:rPr lang="en-US" sz="3600" dirty="0" err="1"/>
              <a:t>nhiệm</a:t>
            </a:r>
            <a:r>
              <a:rPr lang="en-US" sz="3600" dirty="0"/>
              <a:t>.</a:t>
            </a:r>
          </a:p>
        </p:txBody>
      </p:sp>
      <p:pic>
        <p:nvPicPr>
          <p:cNvPr id="5" name="Picture 4"/>
          <p:cNvPicPr>
            <a:picLocks noChangeAspect="1"/>
          </p:cNvPicPr>
          <p:nvPr/>
        </p:nvPicPr>
        <p:blipFill>
          <a:blip r:embed="rId4"/>
          <a:stretch>
            <a:fillRect/>
          </a:stretch>
        </p:blipFill>
        <p:spPr>
          <a:xfrm>
            <a:off x="533400" y="129389"/>
            <a:ext cx="16228959"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0" y="876300"/>
            <a:ext cx="14253683" cy="8626588"/>
          </a:xfrm>
          <a:prstGeom prst="rect">
            <a:avLst/>
          </a:prstGeom>
        </p:spPr>
      </p:pic>
    </p:spTree>
    <p:extLst>
      <p:ext uri="{BB962C8B-B14F-4D97-AF65-F5344CB8AC3E}">
        <p14:creationId xmlns:p14="http://schemas.microsoft.com/office/powerpoint/2010/main" val="305324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20311"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pic>
        <p:nvPicPr>
          <p:cNvPr id="4" name="Picture 3"/>
          <p:cNvPicPr>
            <a:picLocks noChangeAspect="1"/>
          </p:cNvPicPr>
          <p:nvPr/>
        </p:nvPicPr>
        <p:blipFill>
          <a:blip r:embed="rId19"/>
          <a:stretch>
            <a:fillRect/>
          </a:stretch>
        </p:blipFill>
        <p:spPr>
          <a:xfrm>
            <a:off x="3288063" y="8159454"/>
            <a:ext cx="4669941" cy="2170364"/>
          </a:xfrm>
          <a:prstGeom prst="rect">
            <a:avLst/>
          </a:prstGeom>
        </p:spPr>
      </p:pic>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Tree>
    <p:extLst>
      <p:ext uri="{BB962C8B-B14F-4D97-AF65-F5344CB8AC3E}">
        <p14:creationId xmlns:p14="http://schemas.microsoft.com/office/powerpoint/2010/main" val="312610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矩形 2">
            <a:extLst>
              <a:ext uri="{FF2B5EF4-FFF2-40B4-BE49-F238E27FC236}">
                <a16:creationId xmlns:a16="http://schemas.microsoft.com/office/drawing/2014/main" id="{D7BDA9EF-A416-8A43-E030-103C9DA17DE2}"/>
              </a:ext>
            </a:extLst>
          </p:cNvPr>
          <p:cNvSpPr/>
          <p:nvPr/>
        </p:nvSpPr>
        <p:spPr>
          <a:xfrm>
            <a:off x="6096000" y="2029246"/>
            <a:ext cx="11353800" cy="2860358"/>
          </a:xfrm>
          <a:prstGeom prst="wedgeRoundRectCallout">
            <a:avLst>
              <a:gd name="adj1" fmla="val -45429"/>
              <a:gd name="adj2" fmla="val 73234"/>
              <a:gd name="adj3" fmla="val 16667"/>
            </a:avLst>
          </a:prstGeom>
          <a:solidFill>
            <a:schemeClr val="accent3">
              <a:lumMod val="75000"/>
            </a:schemeClr>
          </a:solidFill>
          <a:ln w="57150">
            <a:solidFill>
              <a:schemeClr val="tx1"/>
            </a:solidFill>
          </a:ln>
        </p:spPr>
        <p:txBody>
          <a:bodyPr wrap="square">
            <a:spAutoFit/>
          </a:bodyPr>
          <a:lstStyle/>
          <a:p>
            <a:pPr algn="ctr" defTabSz="1371600">
              <a:defRPr/>
            </a:pP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được</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bao</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nhiêu</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a:t>
            </a:r>
            <a:endParaRPr lang="zh-CN" altLang="en-US" sz="8100" b="1" dirty="0">
              <a:solidFill>
                <a:prstClr val="white"/>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5" name="矩形 2">
            <a:extLst>
              <a:ext uri="{FF2B5EF4-FFF2-40B4-BE49-F238E27FC236}">
                <a16:creationId xmlns:a16="http://schemas.microsoft.com/office/drawing/2014/main" id="{BD29C7B4-55D0-4511-0C35-AFCD21E96697}"/>
              </a:ext>
            </a:extLst>
          </p:cNvPr>
          <p:cNvSpPr/>
          <p:nvPr/>
        </p:nvSpPr>
        <p:spPr>
          <a:xfrm>
            <a:off x="8229600" y="5905500"/>
            <a:ext cx="9458991" cy="2860358"/>
          </a:xfrm>
          <a:prstGeom prst="wedgeRoundRectCallout">
            <a:avLst>
              <a:gd name="adj1" fmla="val -70025"/>
              <a:gd name="adj2" fmla="val -10850"/>
              <a:gd name="adj3" fmla="val 16667"/>
            </a:avLst>
          </a:prstGeom>
          <a:solidFill>
            <a:schemeClr val="accent6">
              <a:lumMod val="20000"/>
              <a:lumOff val="80000"/>
            </a:schemeClr>
          </a:solidFill>
          <a:ln w="57150">
            <a:solidFill>
              <a:schemeClr val="tx1"/>
            </a:solidFill>
          </a:ln>
        </p:spPr>
        <p:txBody>
          <a:bodyPr wrap="square">
            <a:spAutoFit/>
          </a:bodyPr>
          <a:lstStyle/>
          <a:p>
            <a:pPr algn="ctr" defTabSz="1371600">
              <a:defRPr/>
            </a:pP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smtClean="0">
                <a:solidFill>
                  <a:srgbClr val="CA3446"/>
                </a:solidFill>
                <a:latin typeface="Cambria" panose="02040503050406030204" pitchFamily="18" charset="0"/>
                <a:ea typeface="Cambria" panose="02040503050406030204" pitchFamily="18" charset="0"/>
                <a:sym typeface="Arial" panose="020B0604020202020204" pitchFamily="34" charset="0"/>
              </a:rPr>
              <a:t>4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endParaRPr lang="zh-CN" altLang="en-US" sz="81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29246"/>
            <a:ext cx="6609709" cy="8257754"/>
          </a:xfrm>
          <a:prstGeom prst="rect">
            <a:avLst/>
          </a:prstGeom>
        </p:spPr>
      </p:pic>
      <p:pic>
        <p:nvPicPr>
          <p:cNvPr id="17" name="Picture 16"/>
          <p:cNvPicPr>
            <a:picLocks noChangeAspect="1"/>
          </p:cNvPicPr>
          <p:nvPr/>
        </p:nvPicPr>
        <p:blipFill>
          <a:blip r:embed="rId4"/>
          <a:stretch>
            <a:fillRect/>
          </a:stretch>
        </p:blipFill>
        <p:spPr>
          <a:xfrm>
            <a:off x="10210800" y="218577"/>
            <a:ext cx="6602540" cy="1810669"/>
          </a:xfrm>
          <a:prstGeom prst="rect">
            <a:avLst/>
          </a:prstGeom>
        </p:spPr>
      </p:pic>
    </p:spTree>
    <p:extLst>
      <p:ext uri="{BB962C8B-B14F-4D97-AF65-F5344CB8AC3E}">
        <p14:creationId xmlns:p14="http://schemas.microsoft.com/office/powerpoint/2010/main" val="326565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1</a:t>
            </a:r>
            <a:endParaRPr lang="en-US" sz="4800" dirty="0">
              <a:solidFill>
                <a:schemeClr val="tx1"/>
              </a:solidFill>
              <a:latin typeface="SVN-Yahoo" panose="02040603050506020204" pitchFamily="18" charset="0"/>
            </a:endParaRP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2</a:t>
            </a:r>
            <a:endParaRPr lang="en-US" sz="4800" dirty="0">
              <a:solidFill>
                <a:schemeClr val="tx1"/>
              </a:solidFill>
              <a:latin typeface="SVN-Yahoo" panose="02040603050506020204" pitchFamily="18" charset="0"/>
            </a:endParaRP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3</a:t>
            </a:r>
            <a:endParaRPr lang="en-US" sz="4800" dirty="0">
              <a:solidFill>
                <a:schemeClr val="tx1"/>
              </a:solidFill>
              <a:latin typeface="SVN-Yahoo" panose="02040603050506020204" pitchFamily="18" charset="0"/>
            </a:endParaRP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4</a:t>
            </a:r>
            <a:endParaRPr lang="en-US" sz="4800" dirty="0">
              <a:solidFill>
                <a:schemeClr val="tx1"/>
              </a:solidFill>
              <a:latin typeface="SVN-Yahoo" panose="02040603050506020204" pitchFamily="18" charset="0"/>
            </a:endParaRPr>
          </a:p>
        </p:txBody>
      </p:sp>
      <p:pic>
        <p:nvPicPr>
          <p:cNvPr id="22" name="Picture 21"/>
          <p:cNvPicPr>
            <a:picLocks noChangeAspect="1"/>
          </p:cNvPicPr>
          <p:nvPr/>
        </p:nvPicPr>
        <p:blipFill>
          <a:blip r:embed="rId19"/>
          <a:stretch>
            <a:fillRect/>
          </a:stretch>
        </p:blipFill>
        <p:spPr>
          <a:xfrm>
            <a:off x="634817" y="7985419"/>
            <a:ext cx="9577646" cy="2170364"/>
          </a:xfrm>
          <a:prstGeom prst="rect">
            <a:avLst/>
          </a:prstGeom>
        </p:spPr>
      </p:pic>
    </p:spTree>
    <p:extLst>
      <p:ext uri="{BB962C8B-B14F-4D97-AF65-F5344CB8AC3E}">
        <p14:creationId xmlns:p14="http://schemas.microsoft.com/office/powerpoint/2010/main" val="303638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2"/>
          <p:cNvGrpSpPr/>
          <p:nvPr/>
        </p:nvGrpSpPr>
        <p:grpSpPr>
          <a:xfrm>
            <a:off x="3999729" y="3767928"/>
            <a:ext cx="5881799" cy="1596179"/>
            <a:chOff x="533400" y="2530254"/>
            <a:chExt cx="6781800" cy="2937688"/>
          </a:xfrm>
        </p:grpSpPr>
        <p:sp>
          <p:nvSpPr>
            <p:cNvPr id="14"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228706" y="2850765"/>
              <a:ext cx="5697702" cy="2068136"/>
            </a:xfrm>
            <a:prstGeom prst="roundRect">
              <a:avLst/>
            </a:prstGeom>
            <a:noFill/>
          </p:spPr>
          <p:txBody>
            <a:bodyPr wrap="none" rtlCol="0">
              <a:spAutoFit/>
            </a:bodyPr>
            <a:lstStyle/>
            <a:p>
              <a:r>
                <a:rPr lang="en-US" sz="6000" dirty="0" err="1" smtClean="0">
                  <a:latin typeface="Cambria" panose="02040503050406030204" pitchFamily="18" charset="0"/>
                  <a:ea typeface="Cambria" panose="02040503050406030204" pitchFamily="18" charset="0"/>
                </a:rPr>
                <a:t>dòng</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sông</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sâu</a:t>
              </a:r>
              <a:endParaRPr lang="en-US" sz="60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11143864" y="3772544"/>
            <a:ext cx="5881799" cy="1596178"/>
            <a:chOff x="533400" y="2530254"/>
            <a:chExt cx="6781800" cy="2937688"/>
          </a:xfrm>
        </p:grpSpPr>
        <p:sp>
          <p:nvSpPr>
            <p:cNvPr id="17"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8" name="TextBox 17"/>
            <p:cNvSpPr txBox="1"/>
            <p:nvPr/>
          </p:nvSpPr>
          <p:spPr>
            <a:xfrm>
              <a:off x="1945654" y="2931476"/>
              <a:ext cx="3916416" cy="2068137"/>
            </a:xfrm>
            <a:prstGeom prst="roundRect">
              <a:avLst/>
            </a:prstGeom>
            <a:noFill/>
          </p:spPr>
          <p:txBody>
            <a:bodyPr wrap="none" rtlCol="0">
              <a:spAutoFit/>
            </a:bodyPr>
            <a:lstStyle/>
            <a:p>
              <a:pPr algn="ctr"/>
              <a:r>
                <a:rPr lang="en-US" sz="6000" dirty="0" smtClean="0">
                  <a:latin typeface="Cambria" panose="02040503050406030204" pitchFamily="18" charset="0"/>
                  <a:ea typeface="Cambria" panose="02040503050406030204" pitchFamily="18" charset="0"/>
                </a:rPr>
                <a:t>sang </a:t>
              </a:r>
              <a:r>
                <a:rPr lang="en-US" sz="6000" dirty="0" err="1" smtClean="0">
                  <a:latin typeface="Cambria" panose="02040503050406030204" pitchFamily="18" charset="0"/>
                  <a:ea typeface="Cambria" panose="02040503050406030204" pitchFamily="18" charset="0"/>
                </a:rPr>
                <a:t>ngòi</a:t>
              </a:r>
              <a:endParaRPr lang="en-US" sz="6000" dirty="0">
                <a:latin typeface="Cambria" panose="02040503050406030204" pitchFamily="18" charset="0"/>
                <a:ea typeface="Cambria" panose="02040503050406030204" pitchFamily="18" charset="0"/>
              </a:endParaRPr>
            </a:p>
          </p:txBody>
        </p:sp>
      </p:grpSp>
      <p:grpSp>
        <p:nvGrpSpPr>
          <p:cNvPr id="19" name="Group 18"/>
          <p:cNvGrpSpPr/>
          <p:nvPr/>
        </p:nvGrpSpPr>
        <p:grpSpPr>
          <a:xfrm>
            <a:off x="4909162" y="6116749"/>
            <a:ext cx="5881799" cy="1596179"/>
            <a:chOff x="533400" y="2530254"/>
            <a:chExt cx="6781800" cy="2937688"/>
          </a:xfrm>
        </p:grpSpPr>
        <p:sp>
          <p:nvSpPr>
            <p:cNvPr id="20"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1" name="TextBox 20"/>
            <p:cNvSpPr txBox="1"/>
            <p:nvPr/>
          </p:nvSpPr>
          <p:spPr>
            <a:xfrm>
              <a:off x="1149642" y="2910515"/>
              <a:ext cx="5919264" cy="2068136"/>
            </a:xfrm>
            <a:prstGeom prst="roundRect">
              <a:avLst/>
            </a:prstGeom>
            <a:noFill/>
          </p:spPr>
          <p:txBody>
            <a:bodyPr wrap="none" rtlCol="0">
              <a:spAutoFit/>
            </a:bodyPr>
            <a:lstStyle/>
            <a:p>
              <a:pPr algn="ctr"/>
              <a:r>
                <a:rPr lang="en-US" sz="6000" dirty="0" err="1" smtClean="0">
                  <a:latin typeface="Cambria" panose="02040503050406030204" pitchFamily="18" charset="0"/>
                  <a:ea typeface="Cambria" panose="02040503050406030204" pitchFamily="18" charset="0"/>
                </a:rPr>
                <a:t>võng</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trên</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sông</a:t>
              </a:r>
              <a:endParaRPr lang="en-US" sz="6000" dirty="0">
                <a:latin typeface="Cambria" panose="02040503050406030204" pitchFamily="18" charset="0"/>
                <a:ea typeface="Cambria" panose="02040503050406030204" pitchFamily="18" charset="0"/>
              </a:endParaRPr>
            </a:p>
          </p:txBody>
        </p:sp>
      </p:grpSp>
      <p:grpSp>
        <p:nvGrpSpPr>
          <p:cNvPr id="22" name="Group 21"/>
          <p:cNvGrpSpPr/>
          <p:nvPr/>
        </p:nvGrpSpPr>
        <p:grpSpPr>
          <a:xfrm>
            <a:off x="12035061" y="6100641"/>
            <a:ext cx="5881799" cy="1596179"/>
            <a:chOff x="533400" y="2530254"/>
            <a:chExt cx="6781800" cy="2937688"/>
          </a:xfrm>
        </p:grpSpPr>
        <p:sp>
          <p:nvSpPr>
            <p:cNvPr id="23" name="Cloud 22"/>
            <p:cNvSpPr/>
            <p:nvPr/>
          </p:nvSpPr>
          <p:spPr>
            <a:xfrm>
              <a:off x="533400" y="2530254"/>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4" name="TextBox 23"/>
            <p:cNvSpPr txBox="1"/>
            <p:nvPr/>
          </p:nvSpPr>
          <p:spPr>
            <a:xfrm>
              <a:off x="1345565" y="2940161"/>
              <a:ext cx="4559066" cy="2068136"/>
            </a:xfrm>
            <a:prstGeom prst="roundRect">
              <a:avLst/>
            </a:prstGeom>
            <a:noFill/>
          </p:spPr>
          <p:txBody>
            <a:bodyPr wrap="none" rtlCol="0">
              <a:spAutoFit/>
            </a:bodyPr>
            <a:lstStyle/>
            <a:p>
              <a:pPr algn="ctr"/>
              <a:r>
                <a:rPr lang="en-US" sz="6000" dirty="0" smtClean="0">
                  <a:latin typeface="Cambria" panose="02040503050406030204" pitchFamily="18" charset="0"/>
                  <a:ea typeface="Cambria" panose="02040503050406030204" pitchFamily="18" charset="0"/>
                </a:rPr>
                <a:t>chum </a:t>
              </a:r>
              <a:r>
                <a:rPr lang="en-US" sz="6000" dirty="0" err="1" smtClean="0">
                  <a:latin typeface="Cambria" panose="02040503050406030204" pitchFamily="18" charset="0"/>
                  <a:ea typeface="Cambria" panose="02040503050406030204" pitchFamily="18" charset="0"/>
                </a:rPr>
                <a:t>nước</a:t>
              </a:r>
              <a:endParaRPr lang="en-US" sz="6000" dirty="0">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57362" y="4535903"/>
            <a:ext cx="5248408" cy="5751098"/>
          </a:xfrm>
          <a:prstGeom prst="rect">
            <a:avLst/>
          </a:prstGeom>
        </p:spPr>
      </p:pic>
      <p:grpSp>
        <p:nvGrpSpPr>
          <p:cNvPr id="25" name="Group 24"/>
          <p:cNvGrpSpPr/>
          <p:nvPr/>
        </p:nvGrpSpPr>
        <p:grpSpPr>
          <a:xfrm>
            <a:off x="8185236" y="8158293"/>
            <a:ext cx="6810207" cy="1596179"/>
            <a:chOff x="533400" y="2530254"/>
            <a:chExt cx="6781800" cy="2937688"/>
          </a:xfrm>
        </p:grpSpPr>
        <p:sp>
          <p:nvSpPr>
            <p:cNvPr id="26"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7" name="TextBox 26"/>
            <p:cNvSpPr txBox="1"/>
            <p:nvPr/>
          </p:nvSpPr>
          <p:spPr>
            <a:xfrm>
              <a:off x="2958577" y="2910515"/>
              <a:ext cx="2301409" cy="2068136"/>
            </a:xfrm>
            <a:prstGeom prst="roundRect">
              <a:avLst/>
            </a:prstGeom>
            <a:noFill/>
          </p:spPr>
          <p:txBody>
            <a:bodyPr wrap="none" rtlCol="0">
              <a:spAutoFit/>
            </a:bodyPr>
            <a:lstStyle/>
            <a:p>
              <a:pPr algn="ctr"/>
              <a:r>
                <a:rPr lang="en-US" sz="6000" dirty="0" err="1" smtClean="0">
                  <a:latin typeface="Cambria" panose="02040503050406030204" pitchFamily="18" charset="0"/>
                  <a:ea typeface="Cambria" panose="02040503050406030204" pitchFamily="18" charset="0"/>
                </a:rPr>
                <a:t>đãi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đỗ</a:t>
              </a:r>
              <a:endParaRPr lang="en-US" sz="6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a:blip r:embed="rId11"/>
          <a:stretch>
            <a:fillRect/>
          </a:stretch>
        </p:blipFill>
        <p:spPr>
          <a:xfrm>
            <a:off x="1492275" y="1011532"/>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916</Words>
  <Application>Microsoft Office PowerPoint</Application>
  <PresentationFormat>Custom</PresentationFormat>
  <Paragraphs>160</Paragraphs>
  <Slides>30</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思源黑体</vt:lpstr>
      <vt:lpstr>Times New Roman</vt:lpstr>
      <vt:lpstr>SVN-Yahoo</vt:lpstr>
      <vt:lpstr>Calibri</vt:lpstr>
      <vt:lpstr>Arial</vt:lpstr>
      <vt:lpstr>Cambria</vt:lpstr>
      <vt:lpstr>#9Slide05 FS Blonde Script</vt:lpstr>
      <vt:lpstr>Open Sans</vt:lpstr>
      <vt:lpstr>#9Slide07 HoneyCream</vt:lpstr>
      <vt:lpstr>字魂131号-酷乐潮玩体</vt:lpstr>
      <vt:lpstr>思源黑体 CN Medium</vt:lpstr>
      <vt:lpstr>SVN-Newton</vt:lpstr>
      <vt:lpstr>#9Slide03 SVNNeutraface 2</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Spring Presentation in Blue Green and Pink Hand Drawn Style</dc:title>
  <dc:creator>ADMIN</dc:creator>
  <cp:lastModifiedBy>Admin</cp:lastModifiedBy>
  <cp:revision>38</cp:revision>
  <dcterms:created xsi:type="dcterms:W3CDTF">2006-08-16T00:00:00Z</dcterms:created>
  <dcterms:modified xsi:type="dcterms:W3CDTF">2024-04-06T06:47:18Z</dcterms:modified>
  <dc:identifier>DAFxZa246i0</dc:identifier>
</cp:coreProperties>
</file>