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8E01D6-97CE-43DD-9DB6-A652BBA7783A}"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328848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01D6-97CE-43DD-9DB6-A652BBA7783A}"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337233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01D6-97CE-43DD-9DB6-A652BBA7783A}"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231295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8E01D6-97CE-43DD-9DB6-A652BBA7783A}"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129968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8E01D6-97CE-43DD-9DB6-A652BBA7783A}" type="datetimeFigureOut">
              <a:rPr lang="en-US" smtClean="0"/>
              <a:t>8/3/2024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401555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E01D6-97CE-43DD-9DB6-A652BBA7783A}"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3296863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8E01D6-97CE-43DD-9DB6-A652BBA7783A}" type="datetimeFigureOut">
              <a:rPr lang="en-US" smtClean="0"/>
              <a:t>8/3/2024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230481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E01D6-97CE-43DD-9DB6-A652BBA7783A}" type="datetimeFigureOut">
              <a:rPr lang="en-US" smtClean="0"/>
              <a:t>8/3/2024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18520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E01D6-97CE-43DD-9DB6-A652BBA7783A}" type="datetimeFigureOut">
              <a:rPr lang="en-US" smtClean="0"/>
              <a:t>8/3/2024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1238696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8E01D6-97CE-43DD-9DB6-A652BBA7783A}"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135137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8E01D6-97CE-43DD-9DB6-A652BBA7783A}" type="datetimeFigureOut">
              <a:rPr lang="en-US" smtClean="0"/>
              <a:t>8/3/2024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95DA0-13F0-4BEA-BE9F-A58406E23561}" type="slidenum">
              <a:rPr lang="en-US" smtClean="0"/>
              <a:t>‹#›</a:t>
            </a:fld>
            <a:endParaRPr lang="en-US"/>
          </a:p>
        </p:txBody>
      </p:sp>
    </p:spTree>
    <p:extLst>
      <p:ext uri="{BB962C8B-B14F-4D97-AF65-F5344CB8AC3E}">
        <p14:creationId xmlns:p14="http://schemas.microsoft.com/office/powerpoint/2010/main" val="33912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E01D6-97CE-43DD-9DB6-A652BBA7783A}" type="datetimeFigureOut">
              <a:rPr lang="en-US" smtClean="0"/>
              <a:t>8/3/2024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95DA0-13F0-4BEA-BE9F-A58406E23561}" type="slidenum">
              <a:rPr lang="en-US" smtClean="0"/>
              <a:t>‹#›</a:t>
            </a:fld>
            <a:endParaRPr lang="en-US"/>
          </a:p>
        </p:txBody>
      </p:sp>
    </p:spTree>
    <p:extLst>
      <p:ext uri="{BB962C8B-B14F-4D97-AF65-F5344CB8AC3E}">
        <p14:creationId xmlns:p14="http://schemas.microsoft.com/office/powerpoint/2010/main" val="3109894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110.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133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357603" cy="6858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239784" y="0"/>
            <a:ext cx="479567" cy="6858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33867" tIns="33867" rIns="33867" bIns="33867" rtlCol="0" anchor="ctr"/>
            <a:lstStyle/>
            <a:p>
              <a:pPr algn="ctr">
                <a:lnSpc>
                  <a:spcPts val="1790"/>
                </a:lnSpc>
              </a:pPr>
              <a:endParaRPr sz="1200"/>
            </a:p>
          </p:txBody>
        </p:sp>
      </p:grpSp>
      <p:sp>
        <p:nvSpPr>
          <p:cNvPr id="7" name="AutoShape 7"/>
          <p:cNvSpPr/>
          <p:nvPr/>
        </p:nvSpPr>
        <p:spPr>
          <a:xfrm>
            <a:off x="6913879" y="743557"/>
            <a:ext cx="4687555"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5502511" y="1054433"/>
            <a:ext cx="3103587"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Chú</a:t>
            </a:r>
            <a:r>
              <a:rPr lang="en-US" sz="2133" dirty="0">
                <a:solidFill>
                  <a:srgbClr val="000000"/>
                </a:solidFill>
                <a:latin typeface="TT Commons Pro"/>
              </a:rPr>
              <a:t> </a:t>
            </a:r>
            <a:r>
              <a:rPr lang="en-US" sz="2133" dirty="0" err="1">
                <a:solidFill>
                  <a:srgbClr val="000000"/>
                </a:solidFill>
                <a:latin typeface="TT Commons Pro"/>
              </a:rPr>
              <a:t>bộ</a:t>
            </a:r>
            <a:r>
              <a:rPr lang="en-US" sz="2133" dirty="0">
                <a:solidFill>
                  <a:srgbClr val="000000"/>
                </a:solidFill>
                <a:latin typeface="TT Commons Pro"/>
              </a:rPr>
              <a:t> </a:t>
            </a:r>
            <a:r>
              <a:rPr lang="en-US" sz="2133" dirty="0" err="1">
                <a:solidFill>
                  <a:srgbClr val="000000"/>
                </a:solidFill>
                <a:latin typeface="TT Commons Pro"/>
              </a:rPr>
              <a:t>đội</a:t>
            </a:r>
            <a:r>
              <a:rPr lang="en-US" sz="2133" dirty="0">
                <a:solidFill>
                  <a:srgbClr val="000000"/>
                </a:solidFill>
                <a:latin typeface="TT Commons Pro"/>
              </a:rPr>
              <a:t> </a:t>
            </a:r>
            <a:r>
              <a:rPr lang="en-US" sz="2133" dirty="0" err="1">
                <a:solidFill>
                  <a:srgbClr val="000000"/>
                </a:solidFill>
                <a:latin typeface="TT Commons Pro"/>
              </a:rPr>
              <a:t>biên</a:t>
            </a:r>
            <a:r>
              <a:rPr lang="en-US" sz="2133" dirty="0">
                <a:solidFill>
                  <a:srgbClr val="000000"/>
                </a:solidFill>
                <a:latin typeface="TT Commons Pro"/>
              </a:rPr>
              <a:t> </a:t>
            </a:r>
            <a:r>
              <a:rPr lang="en-US" sz="2133" dirty="0" err="1">
                <a:solidFill>
                  <a:srgbClr val="000000"/>
                </a:solidFill>
                <a:latin typeface="TT Commons Pro"/>
              </a:rPr>
              <a:t>phòng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Rạp</a:t>
            </a:r>
            <a:r>
              <a:rPr lang="en-US" sz="2133" dirty="0">
                <a:solidFill>
                  <a:srgbClr val="000000"/>
                </a:solidFill>
                <a:latin typeface="TT Commons Pro"/>
              </a:rPr>
              <a:t> </a:t>
            </a:r>
            <a:r>
              <a:rPr lang="en-US" sz="2133" dirty="0" err="1">
                <a:solidFill>
                  <a:srgbClr val="000000"/>
                </a:solidFill>
                <a:latin typeface="TT Commons Pro"/>
              </a:rPr>
              <a:t>mình</a:t>
            </a:r>
            <a:r>
              <a:rPr lang="en-US" sz="2133" dirty="0">
                <a:solidFill>
                  <a:srgbClr val="000000"/>
                </a:solidFill>
                <a:latin typeface="TT Commons Pro"/>
              </a:rPr>
              <a:t> </a:t>
            </a:r>
            <a:r>
              <a:rPr lang="en-US" sz="2133" dirty="0" err="1">
                <a:solidFill>
                  <a:srgbClr val="000000"/>
                </a:solidFill>
                <a:latin typeface="TT Commons Pro"/>
              </a:rPr>
              <a:t>trên</a:t>
            </a:r>
            <a:r>
              <a:rPr lang="en-US" sz="2133" dirty="0">
                <a:solidFill>
                  <a:srgbClr val="000000"/>
                </a:solidFill>
                <a:latin typeface="TT Commons Pro"/>
              </a:rPr>
              <a:t> </a:t>
            </a:r>
            <a:r>
              <a:rPr lang="en-US" sz="2133" dirty="0" err="1">
                <a:solidFill>
                  <a:srgbClr val="000000"/>
                </a:solidFill>
                <a:latin typeface="TT Commons Pro"/>
              </a:rPr>
              <a:t>lưng</a:t>
            </a:r>
            <a:r>
              <a:rPr lang="en-US" sz="2133" dirty="0">
                <a:solidFill>
                  <a:srgbClr val="000000"/>
                </a:solidFill>
                <a:latin typeface="TT Commons Pro"/>
              </a:rPr>
              <a:t> </a:t>
            </a:r>
            <a:r>
              <a:rPr lang="en-US" sz="2133" dirty="0" err="1">
                <a:solidFill>
                  <a:srgbClr val="000000"/>
                </a:solidFill>
                <a:latin typeface="TT Commons Pro"/>
              </a:rPr>
              <a:t>ngựa</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phi </a:t>
            </a:r>
            <a:r>
              <a:rPr lang="en-US" sz="2133" dirty="0" err="1">
                <a:solidFill>
                  <a:srgbClr val="000000"/>
                </a:solidFill>
                <a:latin typeface="TT Commons Pro"/>
              </a:rPr>
              <a:t>nhanh</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bay</a:t>
            </a:r>
          </a:p>
          <a:p>
            <a:pPr algn="just">
              <a:lnSpc>
                <a:spcPts val="2986"/>
              </a:lnSpc>
            </a:pPr>
            <a:r>
              <a:rPr lang="en-US" sz="2133" dirty="0" err="1">
                <a:solidFill>
                  <a:srgbClr val="000000"/>
                </a:solidFill>
                <a:latin typeface="TT Commons Pro"/>
              </a:rPr>
              <a:t>Cả</a:t>
            </a:r>
            <a:r>
              <a:rPr lang="en-US" sz="2133" dirty="0">
                <a:solidFill>
                  <a:srgbClr val="000000"/>
                </a:solidFill>
                <a:latin typeface="TT Commons Pro"/>
              </a:rPr>
              <a:t> </a:t>
            </a:r>
            <a:r>
              <a:rPr lang="en-US" sz="2133" dirty="0" err="1">
                <a:solidFill>
                  <a:srgbClr val="000000"/>
                </a:solidFill>
                <a:latin typeface="TT Commons Pro"/>
              </a:rPr>
              <a:t>cánh</a:t>
            </a:r>
            <a:r>
              <a:rPr lang="en-US" sz="2133" dirty="0">
                <a:solidFill>
                  <a:srgbClr val="000000"/>
                </a:solidFill>
                <a:latin typeface="TT Commons Pro"/>
              </a:rPr>
              <a:t> </a:t>
            </a:r>
            <a:r>
              <a:rPr lang="en-US" sz="2133" dirty="0" err="1">
                <a:solidFill>
                  <a:srgbClr val="000000"/>
                </a:solidFill>
                <a:latin typeface="TT Commons Pro"/>
              </a:rPr>
              <a:t>rừng</a:t>
            </a:r>
            <a:r>
              <a:rPr lang="en-US" sz="2133" dirty="0">
                <a:solidFill>
                  <a:srgbClr val="000000"/>
                </a:solidFill>
                <a:latin typeface="TT Commons Pro"/>
              </a:rPr>
              <a:t> </a:t>
            </a:r>
            <a:r>
              <a:rPr lang="en-US" sz="2133" dirty="0" err="1">
                <a:solidFill>
                  <a:srgbClr val="000000"/>
                </a:solidFill>
                <a:latin typeface="TT Commons Pro"/>
              </a:rPr>
              <a:t>nổi</a:t>
            </a:r>
            <a:r>
              <a:rPr lang="en-US" sz="2133" dirty="0">
                <a:solidFill>
                  <a:srgbClr val="000000"/>
                </a:solidFill>
                <a:latin typeface="TT Commons Pro"/>
              </a:rPr>
              <a:t> </a:t>
            </a:r>
            <a:r>
              <a:rPr lang="en-US" sz="2133" dirty="0" err="1">
                <a:solidFill>
                  <a:srgbClr val="000000"/>
                </a:solidFill>
                <a:latin typeface="TT Commons Pro"/>
              </a:rPr>
              <a:t>gió</a:t>
            </a:r>
            <a:r>
              <a:rPr lang="en-US" sz="2133" dirty="0">
                <a:solidFill>
                  <a:srgbClr val="000000"/>
                </a:solidFill>
                <a:latin typeface="TT Commons Pro"/>
              </a:rPr>
              <a:t>.</a:t>
            </a:r>
          </a:p>
        </p:txBody>
      </p:sp>
      <p:sp>
        <p:nvSpPr>
          <p:cNvPr id="9" name="TextBox 9"/>
          <p:cNvSpPr txBox="1"/>
          <p:nvPr/>
        </p:nvSpPr>
        <p:spPr>
          <a:xfrm>
            <a:off x="6580018" y="5745"/>
            <a:ext cx="5239139" cy="756617"/>
          </a:xfrm>
          <a:prstGeom prst="rect">
            <a:avLst/>
          </a:prstGeom>
        </p:spPr>
        <p:txBody>
          <a:bodyPr lIns="0" tIns="0" rIns="0" bIns="0" rtlCol="0" anchor="t">
            <a:spAutoFit/>
          </a:bodyPr>
          <a:lstStyle/>
          <a:p>
            <a:pPr>
              <a:lnSpc>
                <a:spcPts val="5880"/>
              </a:lnSpc>
              <a:spcBef>
                <a:spcPct val="0"/>
              </a:spcBef>
            </a:pPr>
            <a:r>
              <a:rPr lang="en-US" sz="4200" dirty="0">
                <a:solidFill>
                  <a:srgbClr val="717935"/>
                </a:solidFill>
                <a:latin typeface="Blacker Sans Text Bold"/>
              </a:rPr>
              <a:t>NGỰA BIÊN PHÒNG</a:t>
            </a:r>
          </a:p>
        </p:txBody>
      </p:sp>
      <p:sp>
        <p:nvSpPr>
          <p:cNvPr id="10" name="TextBox 10"/>
          <p:cNvSpPr txBox="1"/>
          <p:nvPr/>
        </p:nvSpPr>
        <p:spPr>
          <a:xfrm>
            <a:off x="5502511" y="3095088"/>
            <a:ext cx="3377913"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phăm</a:t>
            </a:r>
            <a:r>
              <a:rPr lang="en-US" sz="2133" dirty="0">
                <a:solidFill>
                  <a:srgbClr val="000000"/>
                </a:solidFill>
                <a:latin typeface="TT Commons Pro"/>
              </a:rPr>
              <a:t> </a:t>
            </a:r>
            <a:r>
              <a:rPr lang="en-US" sz="2133" dirty="0" err="1">
                <a:solidFill>
                  <a:srgbClr val="000000"/>
                </a:solidFill>
                <a:latin typeface="TT Commons Pro"/>
              </a:rPr>
              <a:t>phăm</a:t>
            </a:r>
            <a:r>
              <a:rPr lang="en-US" sz="2133" dirty="0">
                <a:solidFill>
                  <a:srgbClr val="000000"/>
                </a:solidFill>
                <a:latin typeface="TT Commons Pro"/>
              </a:rPr>
              <a:t> </a:t>
            </a:r>
            <a:r>
              <a:rPr lang="en-US" sz="2133" dirty="0" err="1">
                <a:solidFill>
                  <a:srgbClr val="000000"/>
                </a:solidFill>
                <a:latin typeface="TT Commons Pro"/>
              </a:rPr>
              <a:t>bốn</a:t>
            </a:r>
            <a:r>
              <a:rPr lang="en-US" sz="2133" dirty="0">
                <a:solidFill>
                  <a:srgbClr val="000000"/>
                </a:solidFill>
                <a:latin typeface="TT Commons Pro"/>
              </a:rPr>
              <a:t> </a:t>
            </a:r>
            <a:r>
              <a:rPr lang="en-US" sz="2133" dirty="0" err="1">
                <a:solidFill>
                  <a:srgbClr val="000000"/>
                </a:solidFill>
                <a:latin typeface="TT Commons Pro"/>
              </a:rPr>
              <a:t>vó</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băm</a:t>
            </a:r>
            <a:r>
              <a:rPr lang="en-US" sz="2133" dirty="0">
                <a:solidFill>
                  <a:srgbClr val="000000"/>
                </a:solidFill>
                <a:latin typeface="TT Commons Pro"/>
              </a:rPr>
              <a:t> </a:t>
            </a:r>
            <a:r>
              <a:rPr lang="en-US" sz="2133" dirty="0" err="1">
                <a:solidFill>
                  <a:srgbClr val="000000"/>
                </a:solidFill>
                <a:latin typeface="TT Commons Pro"/>
              </a:rPr>
              <a:t>xuống</a:t>
            </a:r>
            <a:r>
              <a:rPr lang="en-US" sz="2133" dirty="0">
                <a:solidFill>
                  <a:srgbClr val="000000"/>
                </a:solidFill>
                <a:latin typeface="TT Commons Pro"/>
              </a:rPr>
              <a:t> </a:t>
            </a:r>
            <a:r>
              <a:rPr lang="en-US" sz="2133" dirty="0" err="1">
                <a:solidFill>
                  <a:srgbClr val="000000"/>
                </a:solidFill>
                <a:latin typeface="TT Commons Pro"/>
              </a:rPr>
              <a:t>mặt</a:t>
            </a:r>
            <a:r>
              <a:rPr lang="en-US" sz="2133" dirty="0">
                <a:solidFill>
                  <a:srgbClr val="000000"/>
                </a:solidFill>
                <a:latin typeface="TT Commons Pro"/>
              </a:rPr>
              <a:t> </a:t>
            </a:r>
            <a:r>
              <a:rPr lang="en-US" sz="2133" dirty="0" err="1">
                <a:solidFill>
                  <a:srgbClr val="000000"/>
                </a:solidFill>
                <a:latin typeface="TT Commons Pro"/>
              </a:rPr>
              <a:t>đường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Mặc</a:t>
            </a:r>
            <a:r>
              <a:rPr lang="en-US" sz="2133" dirty="0">
                <a:solidFill>
                  <a:srgbClr val="000000"/>
                </a:solidFill>
                <a:latin typeface="TT Commons Pro"/>
              </a:rPr>
              <a:t> </a:t>
            </a:r>
            <a:r>
              <a:rPr lang="en-US" sz="2133" dirty="0" err="1">
                <a:solidFill>
                  <a:srgbClr val="000000"/>
                </a:solidFill>
                <a:latin typeface="TT Commons Pro"/>
              </a:rPr>
              <a:t>sớm</a:t>
            </a:r>
            <a:r>
              <a:rPr lang="en-US" sz="2133" dirty="0">
                <a:solidFill>
                  <a:srgbClr val="000000"/>
                </a:solidFill>
                <a:latin typeface="TT Commons Pro"/>
              </a:rPr>
              <a:t> </a:t>
            </a:r>
            <a:r>
              <a:rPr lang="en-US" sz="2133" dirty="0" err="1">
                <a:solidFill>
                  <a:srgbClr val="000000"/>
                </a:solidFill>
                <a:latin typeface="TT Commons Pro"/>
              </a:rPr>
              <a:t>rừng</a:t>
            </a:r>
            <a:r>
              <a:rPr lang="en-US" sz="2133" dirty="0">
                <a:solidFill>
                  <a:srgbClr val="000000"/>
                </a:solidFill>
                <a:latin typeface="TT Commons Pro"/>
              </a:rPr>
              <a:t> </a:t>
            </a:r>
            <a:r>
              <a:rPr lang="en-US" sz="2133" dirty="0" err="1">
                <a:solidFill>
                  <a:srgbClr val="000000"/>
                </a:solidFill>
                <a:latin typeface="TT Commons Pro"/>
              </a:rPr>
              <a:t>mù</a:t>
            </a:r>
            <a:r>
              <a:rPr lang="en-US" sz="2133" dirty="0">
                <a:solidFill>
                  <a:srgbClr val="000000"/>
                </a:solidFill>
                <a:latin typeface="TT Commons Pro"/>
              </a:rPr>
              <a:t> </a:t>
            </a:r>
            <a:r>
              <a:rPr lang="en-US" sz="2133" dirty="0" err="1">
                <a:solidFill>
                  <a:srgbClr val="000000"/>
                </a:solidFill>
                <a:latin typeface="TT Commons Pro"/>
              </a:rPr>
              <a:t>sương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Mặc</a:t>
            </a:r>
            <a:r>
              <a:rPr lang="en-US" sz="2133" dirty="0">
                <a:solidFill>
                  <a:srgbClr val="000000"/>
                </a:solidFill>
                <a:latin typeface="TT Commons Pro"/>
              </a:rPr>
              <a:t> </a:t>
            </a:r>
            <a:r>
              <a:rPr lang="en-US" sz="2133" dirty="0" err="1">
                <a:solidFill>
                  <a:srgbClr val="000000"/>
                </a:solidFill>
                <a:latin typeface="TT Commons Pro"/>
              </a:rPr>
              <a:t>đêm</a:t>
            </a:r>
            <a:r>
              <a:rPr lang="en-US" sz="2133" dirty="0">
                <a:solidFill>
                  <a:srgbClr val="000000"/>
                </a:solidFill>
                <a:latin typeface="TT Commons Pro"/>
              </a:rPr>
              <a:t> </a:t>
            </a:r>
            <a:r>
              <a:rPr lang="en-US" sz="2133" dirty="0" err="1">
                <a:solidFill>
                  <a:srgbClr val="000000"/>
                </a:solidFill>
                <a:latin typeface="TT Commons Pro"/>
              </a:rPr>
              <a:t>đông</a:t>
            </a:r>
            <a:r>
              <a:rPr lang="en-US" sz="2133" dirty="0">
                <a:solidFill>
                  <a:srgbClr val="000000"/>
                </a:solidFill>
                <a:latin typeface="TT Commons Pro"/>
              </a:rPr>
              <a:t> </a:t>
            </a:r>
            <a:r>
              <a:rPr lang="en-US" sz="2133" dirty="0" err="1">
                <a:solidFill>
                  <a:srgbClr val="000000"/>
                </a:solidFill>
                <a:latin typeface="TT Commons Pro"/>
              </a:rPr>
              <a:t>giá</a:t>
            </a:r>
            <a:r>
              <a:rPr lang="en-US" sz="2133" dirty="0">
                <a:solidFill>
                  <a:srgbClr val="000000"/>
                </a:solidFill>
                <a:latin typeface="TT Commons Pro"/>
              </a:rPr>
              <a:t> </a:t>
            </a:r>
            <a:r>
              <a:rPr lang="en-US" sz="2133" dirty="0" err="1">
                <a:solidFill>
                  <a:srgbClr val="000000"/>
                </a:solidFill>
                <a:latin typeface="TT Commons Pro"/>
              </a:rPr>
              <a:t>buốt</a:t>
            </a:r>
            <a:r>
              <a:rPr lang="en-US" sz="2133" dirty="0">
                <a:solidFill>
                  <a:srgbClr val="000000"/>
                </a:solidFill>
                <a:latin typeface="TT Commons Pro"/>
              </a:rPr>
              <a:t>.</a:t>
            </a:r>
          </a:p>
        </p:txBody>
      </p:sp>
      <p:sp>
        <p:nvSpPr>
          <p:cNvPr id="11" name="TextBox 11"/>
          <p:cNvSpPr txBox="1"/>
          <p:nvPr/>
        </p:nvSpPr>
        <p:spPr>
          <a:xfrm>
            <a:off x="5502511" y="5218328"/>
            <a:ext cx="3103587" cy="1923604"/>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Chân</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sắt</a:t>
            </a:r>
            <a:r>
              <a:rPr lang="en-US" sz="2133" dirty="0">
                <a:solidFill>
                  <a:srgbClr val="000000"/>
                </a:solidFill>
                <a:latin typeface="TT Commons Pro"/>
              </a:rPr>
              <a:t> </a:t>
            </a:r>
            <a:r>
              <a:rPr lang="en-US" sz="2133" dirty="0" err="1">
                <a:solidFill>
                  <a:srgbClr val="000000"/>
                </a:solidFill>
                <a:latin typeface="TT Commons Pro"/>
              </a:rPr>
              <a:t>thép</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Luôn</a:t>
            </a:r>
            <a:r>
              <a:rPr lang="en-US" sz="2133" dirty="0">
                <a:solidFill>
                  <a:srgbClr val="000000"/>
                </a:solidFill>
                <a:latin typeface="TT Commons Pro"/>
              </a:rPr>
              <a:t> </a:t>
            </a:r>
            <a:r>
              <a:rPr lang="en-US" sz="2133" dirty="0" err="1">
                <a:solidFill>
                  <a:srgbClr val="000000"/>
                </a:solidFill>
                <a:latin typeface="TT Commons Pro"/>
              </a:rPr>
              <a:t>săn</a:t>
            </a:r>
            <a:r>
              <a:rPr lang="en-US" sz="2133" dirty="0">
                <a:solidFill>
                  <a:srgbClr val="000000"/>
                </a:solidFill>
                <a:latin typeface="TT Commons Pro"/>
              </a:rPr>
              <a:t> </a:t>
            </a:r>
            <a:r>
              <a:rPr lang="en-US" sz="2133" dirty="0" err="1">
                <a:solidFill>
                  <a:srgbClr val="000000"/>
                </a:solidFill>
                <a:latin typeface="TT Commons Pro"/>
              </a:rPr>
              <a:t>đuổi</a:t>
            </a:r>
            <a:r>
              <a:rPr lang="en-US" sz="2133" dirty="0">
                <a:solidFill>
                  <a:srgbClr val="000000"/>
                </a:solidFill>
                <a:latin typeface="TT Commons Pro"/>
              </a:rPr>
              <a:t> </a:t>
            </a:r>
            <a:r>
              <a:rPr lang="en-US" sz="2133" dirty="0" err="1">
                <a:solidFill>
                  <a:srgbClr val="000000"/>
                </a:solidFill>
                <a:latin typeface="TT Commons Pro"/>
              </a:rPr>
              <a:t>quân</a:t>
            </a:r>
            <a:r>
              <a:rPr lang="en-US" sz="2133" dirty="0">
                <a:solidFill>
                  <a:srgbClr val="000000"/>
                </a:solidFill>
                <a:latin typeface="TT Commons Pro"/>
              </a:rPr>
              <a:t> </a:t>
            </a:r>
            <a:r>
              <a:rPr lang="en-US" sz="2133" dirty="0" err="1">
                <a:solidFill>
                  <a:srgbClr val="000000"/>
                </a:solidFill>
                <a:latin typeface="TT Commons Pro"/>
              </a:rPr>
              <a:t>thù</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Vó</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có</a:t>
            </a:r>
            <a:r>
              <a:rPr lang="en-US" sz="2133" dirty="0">
                <a:solidFill>
                  <a:srgbClr val="000000"/>
                </a:solidFill>
                <a:latin typeface="TT Commons Pro"/>
              </a:rPr>
              <a:t> </a:t>
            </a:r>
            <a:r>
              <a:rPr lang="en-US" sz="2133" dirty="0" err="1">
                <a:solidFill>
                  <a:srgbClr val="000000"/>
                </a:solidFill>
                <a:latin typeface="TT Commons Pro"/>
              </a:rPr>
              <a:t>mắt</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Chẳng</a:t>
            </a:r>
            <a:r>
              <a:rPr lang="en-US" sz="2133" dirty="0">
                <a:solidFill>
                  <a:srgbClr val="000000"/>
                </a:solidFill>
                <a:latin typeface="TT Commons Pro"/>
              </a:rPr>
              <a:t> </a:t>
            </a:r>
            <a:r>
              <a:rPr lang="en-US" sz="2133" dirty="0" err="1">
                <a:solidFill>
                  <a:srgbClr val="000000"/>
                </a:solidFill>
                <a:latin typeface="TT Commons Pro"/>
              </a:rPr>
              <a:t>vấp</a:t>
            </a:r>
            <a:r>
              <a:rPr lang="en-US" sz="2133" dirty="0">
                <a:solidFill>
                  <a:srgbClr val="000000"/>
                </a:solidFill>
                <a:latin typeface="TT Commons Pro"/>
              </a:rPr>
              <a:t> </a:t>
            </a:r>
            <a:r>
              <a:rPr lang="en-US" sz="2133" dirty="0" err="1">
                <a:solidFill>
                  <a:srgbClr val="000000"/>
                </a:solidFill>
                <a:latin typeface="TT Commons Pro"/>
              </a:rPr>
              <a:t>ngã</a:t>
            </a:r>
            <a:r>
              <a:rPr lang="en-US" sz="2133" dirty="0">
                <a:solidFill>
                  <a:srgbClr val="000000"/>
                </a:solidFill>
                <a:latin typeface="TT Commons Pro"/>
              </a:rPr>
              <a:t> </a:t>
            </a:r>
            <a:r>
              <a:rPr lang="en-US" sz="2133" dirty="0" err="1">
                <a:solidFill>
                  <a:srgbClr val="000000"/>
                </a:solidFill>
                <a:latin typeface="TT Commons Pro"/>
              </a:rPr>
              <a:t>bao</a:t>
            </a:r>
            <a:r>
              <a:rPr lang="en-US" sz="2133" dirty="0">
                <a:solidFill>
                  <a:srgbClr val="000000"/>
                </a:solidFill>
                <a:latin typeface="TT Commons Pro"/>
              </a:rPr>
              <a:t> </a:t>
            </a:r>
            <a:r>
              <a:rPr lang="en-US" sz="2133" dirty="0" err="1">
                <a:solidFill>
                  <a:srgbClr val="000000"/>
                </a:solidFill>
                <a:latin typeface="TT Commons Pro"/>
              </a:rPr>
              <a:t>giờ</a:t>
            </a:r>
            <a:r>
              <a:rPr lang="en-US" sz="2133" dirty="0">
                <a:solidFill>
                  <a:srgbClr val="000000"/>
                </a:solidFill>
                <a:latin typeface="TT Commons Pro"/>
              </a:rPr>
              <a:t>.</a:t>
            </a:r>
          </a:p>
          <a:p>
            <a:pPr algn="just">
              <a:lnSpc>
                <a:spcPts val="2986"/>
              </a:lnSpc>
            </a:pPr>
            <a:endParaRPr lang="en-US" sz="2133" dirty="0">
              <a:solidFill>
                <a:srgbClr val="000000"/>
              </a:solidFill>
              <a:latin typeface="TT Commons Pro"/>
            </a:endParaRPr>
          </a:p>
        </p:txBody>
      </p:sp>
      <p:sp>
        <p:nvSpPr>
          <p:cNvPr id="12" name="TextBox 12"/>
          <p:cNvSpPr txBox="1"/>
          <p:nvPr/>
        </p:nvSpPr>
        <p:spPr>
          <a:xfrm>
            <a:off x="9257656" y="1929364"/>
            <a:ext cx="3103587"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Xong</a:t>
            </a:r>
            <a:r>
              <a:rPr lang="en-US" sz="2133" dirty="0">
                <a:solidFill>
                  <a:srgbClr val="000000"/>
                </a:solidFill>
                <a:latin typeface="TT Commons Pro"/>
              </a:rPr>
              <a:t> </a:t>
            </a:r>
            <a:r>
              <a:rPr lang="en-US" sz="2133" dirty="0" err="1">
                <a:solidFill>
                  <a:srgbClr val="000000"/>
                </a:solidFill>
                <a:latin typeface="TT Commons Pro"/>
              </a:rPr>
              <a:t>công</a:t>
            </a:r>
            <a:r>
              <a:rPr lang="en-US" sz="2133" dirty="0">
                <a:solidFill>
                  <a:srgbClr val="000000"/>
                </a:solidFill>
                <a:latin typeface="TT Commons Pro"/>
              </a:rPr>
              <a:t> </a:t>
            </a:r>
            <a:r>
              <a:rPr lang="en-US" sz="2133" dirty="0" err="1">
                <a:solidFill>
                  <a:srgbClr val="000000"/>
                </a:solidFill>
                <a:latin typeface="TT Commons Pro"/>
              </a:rPr>
              <a:t>việc</a:t>
            </a:r>
            <a:r>
              <a:rPr lang="en-US" sz="2133" dirty="0">
                <a:solidFill>
                  <a:srgbClr val="000000"/>
                </a:solidFill>
                <a:latin typeface="TT Commons Pro"/>
              </a:rPr>
              <a:t> </a:t>
            </a:r>
            <a:r>
              <a:rPr lang="en-US" sz="2133" dirty="0" err="1">
                <a:solidFill>
                  <a:srgbClr val="000000"/>
                </a:solidFill>
                <a:latin typeface="TT Commons Pro"/>
              </a:rPr>
              <a:t>trở</a:t>
            </a:r>
            <a:r>
              <a:rPr lang="en-US" sz="2133" dirty="0">
                <a:solidFill>
                  <a:srgbClr val="000000"/>
                </a:solidFill>
                <a:latin typeface="TT Commons Pro"/>
              </a:rPr>
              <a:t> </a:t>
            </a:r>
            <a:r>
              <a:rPr lang="en-US" sz="2133" dirty="0" err="1">
                <a:solidFill>
                  <a:srgbClr val="000000"/>
                </a:solidFill>
                <a:latin typeface="TT Commons Pro"/>
              </a:rPr>
              <a:t>về</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bước</a:t>
            </a:r>
            <a:r>
              <a:rPr lang="en-US" sz="2133" dirty="0">
                <a:solidFill>
                  <a:srgbClr val="000000"/>
                </a:solidFill>
                <a:latin typeface="TT Commons Pro"/>
              </a:rPr>
              <a:t> </a:t>
            </a:r>
            <a:r>
              <a:rPr lang="en-US" sz="2133" dirty="0" err="1">
                <a:solidFill>
                  <a:srgbClr val="000000"/>
                </a:solidFill>
                <a:latin typeface="TT Commons Pro"/>
              </a:rPr>
              <a:t>đi</a:t>
            </a:r>
            <a:r>
              <a:rPr lang="en-US" sz="2133" dirty="0">
                <a:solidFill>
                  <a:srgbClr val="000000"/>
                </a:solidFill>
                <a:latin typeface="TT Commons Pro"/>
              </a:rPr>
              <a:t> thong </a:t>
            </a:r>
            <a:r>
              <a:rPr lang="en-US" sz="2133" dirty="0" err="1">
                <a:solidFill>
                  <a:srgbClr val="000000"/>
                </a:solidFill>
                <a:latin typeface="TT Commons Pro"/>
              </a:rPr>
              <a:t>thả</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Chú</a:t>
            </a:r>
            <a:r>
              <a:rPr lang="en-US" sz="2133" dirty="0">
                <a:solidFill>
                  <a:srgbClr val="000000"/>
                </a:solidFill>
                <a:latin typeface="TT Commons Pro"/>
              </a:rPr>
              <a:t> </a:t>
            </a:r>
            <a:r>
              <a:rPr lang="en-US" sz="2133" dirty="0" err="1">
                <a:solidFill>
                  <a:srgbClr val="000000"/>
                </a:solidFill>
                <a:latin typeface="TT Commons Pro"/>
              </a:rPr>
              <a:t>bộ</a:t>
            </a:r>
            <a:r>
              <a:rPr lang="en-US" sz="2133" dirty="0">
                <a:solidFill>
                  <a:srgbClr val="000000"/>
                </a:solidFill>
                <a:latin typeface="TT Commons Pro"/>
              </a:rPr>
              <a:t> </a:t>
            </a:r>
            <a:r>
              <a:rPr lang="en-US" sz="2133" dirty="0" err="1">
                <a:solidFill>
                  <a:srgbClr val="000000"/>
                </a:solidFill>
                <a:latin typeface="TT Commons Pro"/>
              </a:rPr>
              <a:t>đội</a:t>
            </a:r>
            <a:r>
              <a:rPr lang="en-US" sz="2133" dirty="0">
                <a:solidFill>
                  <a:srgbClr val="000000"/>
                </a:solidFill>
                <a:latin typeface="TT Commons Pro"/>
              </a:rPr>
              <a:t> </a:t>
            </a:r>
            <a:r>
              <a:rPr lang="en-US" sz="2133" dirty="0" err="1">
                <a:solidFill>
                  <a:srgbClr val="000000"/>
                </a:solidFill>
                <a:latin typeface="TT Commons Pro"/>
              </a:rPr>
              <a:t>đi</a:t>
            </a:r>
            <a:r>
              <a:rPr lang="en-US" sz="2133" dirty="0">
                <a:solidFill>
                  <a:srgbClr val="000000"/>
                </a:solidFill>
                <a:latin typeface="TT Commons Pro"/>
              </a:rPr>
              <a:t> </a:t>
            </a:r>
            <a:r>
              <a:rPr lang="en-US" sz="2133" dirty="0" err="1">
                <a:solidFill>
                  <a:srgbClr val="000000"/>
                </a:solidFill>
                <a:latin typeface="TT Commons Pro"/>
              </a:rPr>
              <a:t>bên</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Tay</a:t>
            </a:r>
            <a:r>
              <a:rPr lang="en-US" sz="2133" dirty="0">
                <a:solidFill>
                  <a:srgbClr val="000000"/>
                </a:solidFill>
                <a:latin typeface="TT Commons Pro"/>
              </a:rPr>
              <a:t> </a:t>
            </a:r>
            <a:r>
              <a:rPr lang="en-US" sz="2133" dirty="0" err="1">
                <a:solidFill>
                  <a:srgbClr val="000000"/>
                </a:solidFill>
                <a:latin typeface="TT Commons Pro"/>
              </a:rPr>
              <a:t>vỗ</a:t>
            </a:r>
            <a:r>
              <a:rPr lang="en-US" sz="2133" dirty="0">
                <a:solidFill>
                  <a:srgbClr val="000000"/>
                </a:solidFill>
                <a:latin typeface="TT Commons Pro"/>
              </a:rPr>
              <a:t> </a:t>
            </a:r>
            <a:r>
              <a:rPr lang="en-US" sz="2133" dirty="0" err="1">
                <a:solidFill>
                  <a:srgbClr val="000000"/>
                </a:solidFill>
                <a:latin typeface="TT Commons Pro"/>
              </a:rPr>
              <a:t>về</a:t>
            </a:r>
            <a:r>
              <a:rPr lang="en-US" sz="2133" dirty="0">
                <a:solidFill>
                  <a:srgbClr val="000000"/>
                </a:solidFill>
                <a:latin typeface="TT Commons Pro"/>
              </a:rPr>
              <a:t> </a:t>
            </a:r>
            <a:r>
              <a:rPr lang="en-US" sz="2133" dirty="0" err="1">
                <a:solidFill>
                  <a:srgbClr val="000000"/>
                </a:solidFill>
                <a:latin typeface="TT Commons Pro"/>
              </a:rPr>
              <a:t>lưng</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a:t>
            </a:r>
          </a:p>
        </p:txBody>
      </p:sp>
      <p:sp>
        <p:nvSpPr>
          <p:cNvPr id="13" name="TextBox 13"/>
          <p:cNvSpPr txBox="1"/>
          <p:nvPr/>
        </p:nvSpPr>
        <p:spPr>
          <a:xfrm>
            <a:off x="8592542" y="4496210"/>
            <a:ext cx="3599458" cy="1923604"/>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Chúng</a:t>
            </a:r>
            <a:r>
              <a:rPr lang="en-US" sz="2133" dirty="0">
                <a:solidFill>
                  <a:srgbClr val="000000"/>
                </a:solidFill>
                <a:latin typeface="TT Commons Pro"/>
              </a:rPr>
              <a:t> </a:t>
            </a:r>
            <a:r>
              <a:rPr lang="en-US" sz="2133" dirty="0" err="1">
                <a:solidFill>
                  <a:srgbClr val="000000"/>
                </a:solidFill>
                <a:latin typeface="TT Commons Pro"/>
              </a:rPr>
              <a:t>em</a:t>
            </a:r>
            <a:r>
              <a:rPr lang="en-US" sz="2133" dirty="0">
                <a:solidFill>
                  <a:srgbClr val="000000"/>
                </a:solidFill>
                <a:latin typeface="TT Commons Pro"/>
              </a:rPr>
              <a:t> </a:t>
            </a:r>
            <a:r>
              <a:rPr lang="en-US" sz="2133" dirty="0" err="1">
                <a:solidFill>
                  <a:srgbClr val="000000"/>
                </a:solidFill>
                <a:latin typeface="TT Commons Pro"/>
              </a:rPr>
              <a:t>trong</a:t>
            </a:r>
            <a:r>
              <a:rPr lang="en-US" sz="2133" dirty="0">
                <a:solidFill>
                  <a:srgbClr val="000000"/>
                </a:solidFill>
                <a:latin typeface="TT Commons Pro"/>
              </a:rPr>
              <a:t> </a:t>
            </a:r>
            <a:r>
              <a:rPr lang="en-US" sz="2133" dirty="0" err="1">
                <a:solidFill>
                  <a:srgbClr val="000000"/>
                </a:solidFill>
                <a:latin typeface="TT Commons Pro"/>
              </a:rPr>
              <a:t>bản</a:t>
            </a:r>
            <a:r>
              <a:rPr lang="en-US" sz="2133" dirty="0">
                <a:solidFill>
                  <a:srgbClr val="000000"/>
                </a:solidFill>
                <a:latin typeface="TT Commons Pro"/>
              </a:rPr>
              <a:t> </a:t>
            </a:r>
            <a:r>
              <a:rPr lang="en-US" sz="2133" dirty="0" err="1">
                <a:solidFill>
                  <a:srgbClr val="000000"/>
                </a:solidFill>
                <a:latin typeface="TT Commons Pro"/>
              </a:rPr>
              <a:t>nhỏ</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Phơi</a:t>
            </a:r>
            <a:r>
              <a:rPr lang="en-US" sz="2133" dirty="0">
                <a:solidFill>
                  <a:srgbClr val="000000"/>
                </a:solidFill>
                <a:latin typeface="TT Commons Pro"/>
              </a:rPr>
              <a:t> </a:t>
            </a:r>
            <a:r>
              <a:rPr lang="en-US" sz="2133" dirty="0" err="1">
                <a:solidFill>
                  <a:srgbClr val="000000"/>
                </a:solidFill>
                <a:latin typeface="TT Commons Pro"/>
              </a:rPr>
              <a:t>thật</a:t>
            </a:r>
            <a:r>
              <a:rPr lang="en-US" sz="2133" dirty="0">
                <a:solidFill>
                  <a:srgbClr val="000000"/>
                </a:solidFill>
                <a:latin typeface="TT Commons Pro"/>
              </a:rPr>
              <a:t> </a:t>
            </a:r>
            <a:r>
              <a:rPr lang="en-US" sz="2133" dirty="0" err="1">
                <a:solidFill>
                  <a:srgbClr val="000000"/>
                </a:solidFill>
                <a:latin typeface="TT Commons Pro"/>
              </a:rPr>
              <a:t>nhiều</a:t>
            </a:r>
            <a:r>
              <a:rPr lang="en-US" sz="2133" dirty="0">
                <a:solidFill>
                  <a:srgbClr val="000000"/>
                </a:solidFill>
                <a:latin typeface="TT Commons Pro"/>
              </a:rPr>
              <a:t> </a:t>
            </a:r>
            <a:r>
              <a:rPr lang="en-US" sz="2133" dirty="0" err="1">
                <a:solidFill>
                  <a:srgbClr val="000000"/>
                </a:solidFill>
                <a:latin typeface="TT Commons Pro"/>
              </a:rPr>
              <a:t>cỏ</a:t>
            </a:r>
            <a:r>
              <a:rPr lang="en-US" sz="2133" dirty="0">
                <a:solidFill>
                  <a:srgbClr val="000000"/>
                </a:solidFill>
                <a:latin typeface="TT Commons Pro"/>
              </a:rPr>
              <a:t> </a:t>
            </a:r>
            <a:r>
              <a:rPr lang="en-US" sz="2133" dirty="0" err="1">
                <a:solidFill>
                  <a:srgbClr val="000000"/>
                </a:solidFill>
                <a:latin typeface="TT Commons Pro"/>
              </a:rPr>
              <a:t>thơm</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Để</a:t>
            </a:r>
            <a:r>
              <a:rPr lang="en-US" sz="2133" dirty="0">
                <a:solidFill>
                  <a:srgbClr val="000000"/>
                </a:solidFill>
                <a:latin typeface="TT Commons Pro"/>
              </a:rPr>
              <a:t> </a:t>
            </a:r>
            <a:r>
              <a:rPr lang="en-US" sz="2133" dirty="0" err="1">
                <a:solidFill>
                  <a:srgbClr val="000000"/>
                </a:solidFill>
                <a:latin typeface="TT Commons Pro"/>
              </a:rPr>
              <a:t>mùa</a:t>
            </a:r>
            <a:r>
              <a:rPr lang="en-US" sz="2133" dirty="0">
                <a:solidFill>
                  <a:srgbClr val="000000"/>
                </a:solidFill>
                <a:latin typeface="TT Commons Pro"/>
              </a:rPr>
              <a:t> </a:t>
            </a:r>
            <a:r>
              <a:rPr lang="en-US" sz="2133" dirty="0" err="1">
                <a:solidFill>
                  <a:srgbClr val="000000"/>
                </a:solidFill>
                <a:latin typeface="TT Commons Pro"/>
              </a:rPr>
              <a:t>đông</a:t>
            </a:r>
            <a:r>
              <a:rPr lang="en-US" sz="2133" dirty="0">
                <a:solidFill>
                  <a:srgbClr val="000000"/>
                </a:solidFill>
                <a:latin typeface="TT Commons Pro"/>
              </a:rPr>
              <a:t> </a:t>
            </a:r>
            <a:r>
              <a:rPr lang="en-US" sz="2133" dirty="0" err="1">
                <a:solidFill>
                  <a:srgbClr val="000000"/>
                </a:solidFill>
                <a:latin typeface="TT Commons Pro"/>
              </a:rPr>
              <a:t>đem</a:t>
            </a:r>
            <a:r>
              <a:rPr lang="en-US" sz="2133" dirty="0">
                <a:solidFill>
                  <a:srgbClr val="000000"/>
                </a:solidFill>
                <a:latin typeface="TT Commons Pro"/>
              </a:rPr>
              <a:t> </a:t>
            </a:r>
            <a:r>
              <a:rPr lang="en-US" sz="2133" dirty="0" err="1">
                <a:solidFill>
                  <a:srgbClr val="000000"/>
                </a:solidFill>
                <a:latin typeface="TT Commons Pro"/>
              </a:rPr>
              <a:t>tặng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biên</a:t>
            </a:r>
            <a:r>
              <a:rPr lang="en-US" sz="2133" dirty="0">
                <a:solidFill>
                  <a:srgbClr val="000000"/>
                </a:solidFill>
                <a:latin typeface="TT Commons Pro"/>
              </a:rPr>
              <a:t> </a:t>
            </a:r>
            <a:r>
              <a:rPr lang="en-US" sz="2133" dirty="0" err="1">
                <a:solidFill>
                  <a:srgbClr val="000000"/>
                </a:solidFill>
                <a:latin typeface="TT Commons Pro"/>
              </a:rPr>
              <a:t>phòng</a:t>
            </a:r>
            <a:r>
              <a:rPr lang="en-US" sz="2133" dirty="0">
                <a:solidFill>
                  <a:srgbClr val="000000"/>
                </a:solidFill>
                <a:latin typeface="TT Commons Pro"/>
              </a:rPr>
              <a:t> </a:t>
            </a:r>
            <a:r>
              <a:rPr lang="en-US" sz="2133" dirty="0" err="1">
                <a:solidFill>
                  <a:srgbClr val="000000"/>
                </a:solidFill>
                <a:latin typeface="TT Commons Pro"/>
              </a:rPr>
              <a:t>yêu</a:t>
            </a:r>
            <a:r>
              <a:rPr lang="en-US" sz="2133" dirty="0">
                <a:solidFill>
                  <a:srgbClr val="000000"/>
                </a:solidFill>
                <a:latin typeface="TT Commons Pro"/>
              </a:rPr>
              <a:t> </a:t>
            </a:r>
            <a:r>
              <a:rPr lang="en-US" sz="2133" dirty="0" err="1">
                <a:solidFill>
                  <a:srgbClr val="000000"/>
                </a:solidFill>
                <a:latin typeface="TT Commons Pro"/>
              </a:rPr>
              <a:t>thương</a:t>
            </a:r>
            <a:r>
              <a:rPr lang="en-US" sz="2133" dirty="0">
                <a:solidFill>
                  <a:srgbClr val="000000"/>
                </a:solidFill>
                <a:latin typeface="TT Commons Pro"/>
              </a:rPr>
              <a:t>...</a:t>
            </a:r>
          </a:p>
        </p:txBody>
      </p:sp>
      <p:sp>
        <p:nvSpPr>
          <p:cNvPr id="14" name="TextBox 14"/>
          <p:cNvSpPr txBox="1"/>
          <p:nvPr/>
        </p:nvSpPr>
        <p:spPr>
          <a:xfrm>
            <a:off x="9483460" y="779139"/>
            <a:ext cx="2117973" cy="269304"/>
          </a:xfrm>
          <a:prstGeom prst="rect">
            <a:avLst/>
          </a:prstGeom>
        </p:spPr>
        <p:txBody>
          <a:bodyPr wrap="square" lIns="0" tIns="0" rIns="0" bIns="0" rtlCol="0" anchor="t">
            <a:spAutoFit/>
          </a:bodyPr>
          <a:lstStyle/>
          <a:p>
            <a:pPr algn="ctr">
              <a:lnSpc>
                <a:spcPts val="2147"/>
              </a:lnSpc>
            </a:pPr>
            <a:r>
              <a:rPr lang="en-US" sz="1533" dirty="0">
                <a:solidFill>
                  <a:srgbClr val="000000"/>
                </a:solidFill>
                <a:latin typeface="Noto Serif Display"/>
              </a:rPr>
              <a:t>Phan </a:t>
            </a:r>
            <a:r>
              <a:rPr lang="en-US" sz="1533" dirty="0" err="1">
                <a:solidFill>
                  <a:srgbClr val="000000"/>
                </a:solidFill>
                <a:latin typeface="Noto Serif Display"/>
              </a:rPr>
              <a:t>Thị</a:t>
            </a:r>
            <a:r>
              <a:rPr lang="en-US" sz="1533" dirty="0">
                <a:solidFill>
                  <a:srgbClr val="000000"/>
                </a:solidFill>
                <a:latin typeface="Noto Serif Display"/>
              </a:rPr>
              <a:t> </a:t>
            </a:r>
            <a:r>
              <a:rPr lang="en-US" sz="1533" dirty="0" err="1">
                <a:solidFill>
                  <a:srgbClr val="000000"/>
                </a:solidFill>
                <a:latin typeface="Noto Serif Display"/>
              </a:rPr>
              <a:t>Thanh</a:t>
            </a:r>
            <a:r>
              <a:rPr lang="en-US" sz="1533" dirty="0">
                <a:solidFill>
                  <a:srgbClr val="000000"/>
                </a:solidFill>
                <a:latin typeface="Noto Serif Display"/>
              </a:rPr>
              <a:t> </a:t>
            </a:r>
            <a:r>
              <a:rPr lang="en-US" sz="1533" dirty="0" err="1">
                <a:solidFill>
                  <a:srgbClr val="000000"/>
                </a:solidFill>
                <a:latin typeface="Noto Serif Display"/>
              </a:rPr>
              <a:t>Nhàn</a:t>
            </a:r>
            <a:endParaRPr lang="en-US" sz="1533" dirty="0">
              <a:solidFill>
                <a:srgbClr val="000000"/>
              </a:solidFill>
              <a:latin typeface="Noto Serif Display"/>
            </a:endParaRPr>
          </a:p>
        </p:txBody>
      </p:sp>
      <p:sp>
        <p:nvSpPr>
          <p:cNvPr id="15" name="Pentagon 14"/>
          <p:cNvSpPr/>
          <p:nvPr/>
        </p:nvSpPr>
        <p:spPr>
          <a:xfrm>
            <a:off x="239784" y="6121400"/>
            <a:ext cx="3468617" cy="7366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a:latin typeface="+mj-lt"/>
              </a:rPr>
              <a:t>ĐỌC NHÓM</a:t>
            </a:r>
            <a:endParaRPr lang="en-US" sz="3200" dirty="0">
              <a:latin typeface="+mj-lt"/>
            </a:endParaRPr>
          </a:p>
        </p:txBody>
      </p:sp>
    </p:spTree>
    <p:extLst>
      <p:ext uri="{BB962C8B-B14F-4D97-AF65-F5344CB8AC3E}">
        <p14:creationId xmlns:p14="http://schemas.microsoft.com/office/powerpoint/2010/main" val="2340964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4051278"/>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9795733" y="3926053"/>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8473578" y="4717709"/>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152400" y="4284590"/>
            <a:ext cx="9059441" cy="2556477"/>
          </a:xfrm>
          <a:prstGeom prst="rect">
            <a:avLst/>
          </a:prstGeom>
        </p:spPr>
      </p:pic>
    </p:spTree>
    <p:extLst>
      <p:ext uri="{BB962C8B-B14F-4D97-AF65-F5344CB8AC3E}">
        <p14:creationId xmlns:p14="http://schemas.microsoft.com/office/powerpoint/2010/main" val="3426599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24268" y="2457868"/>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1270000" y="443744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9" name="Freeform 6"/>
          <p:cNvSpPr/>
          <p:nvPr/>
        </p:nvSpPr>
        <p:spPr>
          <a:xfrm>
            <a:off x="1927594" y="284088"/>
            <a:ext cx="9113433" cy="1755199"/>
          </a:xfrm>
          <a:custGeom>
            <a:avLst/>
            <a:gdLst/>
            <a:ahLst/>
            <a:cxnLst/>
            <a:rect l="l" t="t" r="r" b="b"/>
            <a:pathLst>
              <a:path w="13670149" h="2632799">
                <a:moveTo>
                  <a:pt x="0" y="0"/>
                </a:moveTo>
                <a:lnTo>
                  <a:pt x="13670148" y="0"/>
                </a:lnTo>
                <a:lnTo>
                  <a:pt x="13670148" y="2632799"/>
                </a:lnTo>
                <a:lnTo>
                  <a:pt x="0" y="2632799"/>
                </a:lnTo>
                <a:lnTo>
                  <a:pt x="0" y="0"/>
                </a:lnTo>
                <a:close/>
              </a:path>
            </a:pathLst>
          </a:custGeom>
          <a:blipFill>
            <a:blip r:embed="rId3">
              <a:extLst>
                <a:ext uri="{96DAC541-7B7A-43D3-8B79-37D633B846F1}">
                  <asvg:svgBlip xmlns:asvg="http://schemas.microsoft.com/office/drawing/2016/SVG/main" xmlns="" r:embed="rId10"/>
                </a:ext>
              </a:extLst>
            </a:blip>
            <a:stretch>
              <a:fillRect t="-2866" b="-2866"/>
            </a:stretch>
          </a:blipFill>
        </p:spPr>
      </p:sp>
      <p:sp>
        <p:nvSpPr>
          <p:cNvPr id="17" name="TextBox 8"/>
          <p:cNvSpPr txBox="1"/>
          <p:nvPr/>
        </p:nvSpPr>
        <p:spPr>
          <a:xfrm>
            <a:off x="2336800" y="356509"/>
            <a:ext cx="8410220" cy="1692771"/>
          </a:xfrm>
          <a:prstGeom prst="rect">
            <a:avLst/>
          </a:prstGeom>
        </p:spPr>
        <p:txBody>
          <a:bodyPr lIns="0" tIns="0" rIns="0" bIns="0" rtlCol="0" anchor="t">
            <a:spAutoFit/>
          </a:bodyPr>
          <a:lstStyle/>
          <a:p>
            <a:pPr marL="0" lvl="1" algn="ctr">
              <a:lnSpc>
                <a:spcPts val="4400"/>
              </a:lnSpc>
            </a:pPr>
            <a:r>
              <a:rPr lang="vi-VN" sz="3666" dirty="0">
                <a:solidFill>
                  <a:srgbClr val="FFFFFF"/>
                </a:solidFill>
                <a:latin typeface="Cambria Bold"/>
              </a:rPr>
              <a:t>Câu 1: Chú </a:t>
            </a:r>
            <a:r>
              <a:rPr lang="vi-VN" sz="3666" dirty="0">
                <a:solidFill>
                  <a:srgbClr val="FFFFFF"/>
                </a:solidFill>
                <a:latin typeface="Cambria Bold"/>
              </a:rPr>
              <a:t>bộ đội biên phòng đang làm nhiệm vụ gì? Theo em, công việc đó vất vả, gian khổ như thế nào?</a:t>
            </a:r>
            <a:endParaRPr lang="en-US" sz="3666" dirty="0">
              <a:solidFill>
                <a:srgbClr val="FFFFFF"/>
              </a:solidFill>
              <a:latin typeface="Cambria Bold"/>
            </a:endParaRPr>
          </a:p>
        </p:txBody>
      </p:sp>
      <p:sp>
        <p:nvSpPr>
          <p:cNvPr id="2" name="Rectangle 1"/>
          <p:cNvSpPr/>
          <p:nvPr/>
        </p:nvSpPr>
        <p:spPr>
          <a:xfrm>
            <a:off x="2776638" y="4741993"/>
            <a:ext cx="9347197" cy="2062103"/>
          </a:xfrm>
          <a:prstGeom prst="rect">
            <a:avLst/>
          </a:prstGeom>
        </p:spPr>
        <p:txBody>
          <a:bodyPr wrap="square">
            <a:spAutoFit/>
          </a:bodyPr>
          <a:lstStyle/>
          <a:p>
            <a:pPr algn="just"/>
            <a:r>
              <a:rPr lang="vi-VN" sz="3200" dirty="0">
                <a:solidFill>
                  <a:schemeClr val="bg1"/>
                </a:solidFill>
                <a:latin typeface="Cambria" panose="02040503050406030204" pitchFamily="18" charset="0"/>
                <a:ea typeface="Cambria" panose="02040503050406030204" pitchFamily="18" charset="0"/>
              </a:rPr>
              <a:t>Theo </a:t>
            </a:r>
            <a:r>
              <a:rPr lang="vi-VN" sz="3200" dirty="0">
                <a:solidFill>
                  <a:schemeClr val="bg1"/>
                </a:solidFill>
                <a:latin typeface="Cambria" panose="02040503050406030204" pitchFamily="18" charset="0"/>
                <a:ea typeface="Cambria" panose="02040503050406030204" pitchFamily="18" charset="0"/>
              </a:rPr>
              <a:t>em, công việc đó rất vất vả, gian khổ: làm việc không kể ngày đêm, địa hình đường rừng núi khó khăn hiểm trở, thời tiết khắc nghiệt, sớm mù sương, đêm đông giá buốt</a:t>
            </a:r>
            <a:r>
              <a:rPr lang="vi-VN" sz="3200" dirty="0">
                <a:solidFill>
                  <a:schemeClr val="bg1"/>
                </a:solidFill>
                <a:latin typeface="Cambria" panose="02040503050406030204" pitchFamily="18" charset="0"/>
                <a:ea typeface="Cambria" panose="02040503050406030204" pitchFamily="18" charset="0"/>
              </a:rPr>
              <a:t>.</a:t>
            </a:r>
            <a:endParaRPr lang="vi-VN" sz="32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2310759" y="3057282"/>
            <a:ext cx="9080756" cy="584775"/>
          </a:xfrm>
          <a:prstGeom prst="rect">
            <a:avLst/>
          </a:prstGeom>
        </p:spPr>
        <p:txBody>
          <a:bodyPr wrap="none">
            <a:spAutoFit/>
          </a:bodyPr>
          <a:lstStyle/>
          <a:p>
            <a:pPr algn="just"/>
            <a:r>
              <a:rPr lang="vi-VN" sz="3200" dirty="0">
                <a:solidFill>
                  <a:schemeClr val="bg1"/>
                </a:solidFill>
                <a:latin typeface="Cambria" panose="02040503050406030204" pitchFamily="18" charset="0"/>
                <a:ea typeface="Cambria" panose="02040503050406030204" pitchFamily="18" charset="0"/>
              </a:rPr>
              <a:t>Chú bộ đội biên phòng đang làm nhiệm vụ tuần tra.</a:t>
            </a:r>
          </a:p>
        </p:txBody>
      </p:sp>
    </p:spTree>
    <p:extLst>
      <p:ext uri="{BB962C8B-B14F-4D97-AF65-F5344CB8AC3E}">
        <p14:creationId xmlns:p14="http://schemas.microsoft.com/office/powerpoint/2010/main" val="3805331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grpSp>
        <p:nvGrpSpPr>
          <p:cNvPr id="7" name="Group 2"/>
          <p:cNvGrpSpPr/>
          <p:nvPr/>
        </p:nvGrpSpPr>
        <p:grpSpPr>
          <a:xfrm>
            <a:off x="-101600" y="0"/>
            <a:ext cx="5357603" cy="6858000"/>
            <a:chOff x="0" y="0"/>
            <a:chExt cx="10715206" cy="13716000"/>
          </a:xfrm>
        </p:grpSpPr>
        <p:pic>
          <p:nvPicPr>
            <p:cNvPr id="8"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9" name="Group 4"/>
          <p:cNvGrpSpPr/>
          <p:nvPr/>
        </p:nvGrpSpPr>
        <p:grpSpPr>
          <a:xfrm>
            <a:off x="4965420" y="-15407"/>
            <a:ext cx="290584" cy="6858000"/>
            <a:chOff x="0" y="0"/>
            <a:chExt cx="189459" cy="2709333"/>
          </a:xfrm>
        </p:grpSpPr>
        <p:sp>
          <p:nvSpPr>
            <p:cNvPr id="13"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16" name="TextBox 6"/>
            <p:cNvSpPr txBox="1"/>
            <p:nvPr/>
          </p:nvSpPr>
          <p:spPr>
            <a:xfrm>
              <a:off x="0" y="-28575"/>
              <a:ext cx="189459" cy="2737908"/>
            </a:xfrm>
            <a:prstGeom prst="rect">
              <a:avLst/>
            </a:prstGeom>
          </p:spPr>
          <p:txBody>
            <a:bodyPr lIns="33867" tIns="33867" rIns="33867" bIns="33867" rtlCol="0" anchor="ctr"/>
            <a:lstStyle/>
            <a:p>
              <a:pPr algn="ctr">
                <a:lnSpc>
                  <a:spcPts val="1790"/>
                </a:lnSpc>
              </a:pPr>
              <a:endParaRPr sz="1200"/>
            </a:p>
          </p:txBody>
        </p:sp>
      </p:grpSp>
      <p:sp>
        <p:nvSpPr>
          <p:cNvPr id="17" name="TextBox 8"/>
          <p:cNvSpPr txBox="1"/>
          <p:nvPr/>
        </p:nvSpPr>
        <p:spPr>
          <a:xfrm>
            <a:off x="5267662" y="371208"/>
            <a:ext cx="6705597" cy="1692771"/>
          </a:xfrm>
          <a:prstGeom prst="rect">
            <a:avLst/>
          </a:prstGeom>
        </p:spPr>
        <p:txBody>
          <a:bodyPr wrap="square" lIns="0" tIns="0" rIns="0" bIns="0" rtlCol="0" anchor="t">
            <a:spAutoFit/>
          </a:bodyPr>
          <a:lstStyle/>
          <a:p>
            <a:pPr marL="0" lvl="1" algn="ctr">
              <a:lnSpc>
                <a:spcPts val="4400"/>
              </a:lnSpc>
            </a:pPr>
            <a:r>
              <a:rPr lang="vi-VN" sz="3200" dirty="0">
                <a:latin typeface="Cambria Bold"/>
              </a:rPr>
              <a:t>Câu 2: </a:t>
            </a:r>
            <a:r>
              <a:rPr lang="vi-VN" sz="3200" dirty="0">
                <a:latin typeface="Cambria Bold"/>
              </a:rPr>
              <a:t>Hình ảnh ngựa biên phòng được miêu tả thế nào? Hình ảnh đó gợi cho em cảm nghĩ gì? </a:t>
            </a:r>
            <a:endParaRPr lang="en-US" sz="3200" dirty="0">
              <a:latin typeface="Cambria Bold"/>
            </a:endParaRPr>
          </a:p>
        </p:txBody>
      </p:sp>
      <p:sp>
        <p:nvSpPr>
          <p:cNvPr id="2" name="Rectangle 1"/>
          <p:cNvSpPr/>
          <p:nvPr/>
        </p:nvSpPr>
        <p:spPr>
          <a:xfrm>
            <a:off x="5029200" y="2459617"/>
            <a:ext cx="7081285" cy="2144498"/>
          </a:xfrm>
          <a:prstGeom prst="rect">
            <a:avLst/>
          </a:prstGeom>
        </p:spPr>
        <p:txBody>
          <a:bodyPr wrap="square">
            <a:spAutoFit/>
          </a:bodyPr>
          <a:lstStyle/>
          <a:p>
            <a:pPr algn="ctr"/>
            <a:r>
              <a:rPr lang="vi-VN" sz="2667" dirty="0">
                <a:solidFill>
                  <a:schemeClr val="bg1"/>
                </a:solidFill>
                <a:latin typeface="Cambria" panose="02040503050406030204" pitchFamily="18" charset="0"/>
                <a:ea typeface="Cambria" panose="02040503050406030204" pitchFamily="18" charset="0"/>
              </a:rPr>
              <a:t>Hình ảnh ngựa biên phòng được miêu tả: </a:t>
            </a:r>
            <a:endParaRPr lang="vi-VN" sz="2667" dirty="0">
              <a:solidFill>
                <a:schemeClr val="bg1"/>
              </a:solidFill>
              <a:latin typeface="Cambria" panose="02040503050406030204" pitchFamily="18" charset="0"/>
              <a:ea typeface="Cambria" panose="02040503050406030204" pitchFamily="18" charset="0"/>
            </a:endParaRPr>
          </a:p>
          <a:p>
            <a:pPr algn="just"/>
            <a:r>
              <a:rPr lang="vi-VN" sz="2667" i="1" dirty="0">
                <a:solidFill>
                  <a:schemeClr val="bg1"/>
                </a:solidFill>
                <a:latin typeface="Cambria" panose="02040503050406030204" pitchFamily="18" charset="0"/>
                <a:ea typeface="Cambria" panose="02040503050406030204" pitchFamily="18" charset="0"/>
              </a:rPr>
              <a:t>Ngựa </a:t>
            </a:r>
            <a:r>
              <a:rPr lang="vi-VN" sz="2667" i="1" dirty="0">
                <a:solidFill>
                  <a:schemeClr val="bg1"/>
                </a:solidFill>
                <a:latin typeface="Cambria" panose="02040503050406030204" pitchFamily="18" charset="0"/>
                <a:ea typeface="Cambria" panose="02040503050406030204" pitchFamily="18" charset="0"/>
              </a:rPr>
              <a:t>phăm phăm như băm xuống mặt đường, mặc sớm rừng mù sương, mặc đêm đông giá buốt. Chân ngựa như sắt thép, vó ngựa như có mắt chẳng vấp ngã bao giờ</a:t>
            </a:r>
            <a:r>
              <a:rPr lang="vi-VN" sz="2667" i="1" dirty="0">
                <a:solidFill>
                  <a:schemeClr val="bg1"/>
                </a:solidFill>
                <a:latin typeface="Cambria" panose="02040503050406030204" pitchFamily="18" charset="0"/>
                <a:ea typeface="Cambria" panose="02040503050406030204" pitchFamily="18" charset="0"/>
              </a:rPr>
              <a:t>.</a:t>
            </a:r>
            <a:endParaRPr lang="en-US" sz="2667" i="1"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5675999" y="4856290"/>
            <a:ext cx="6096000" cy="2144498"/>
          </a:xfrm>
          <a:prstGeom prst="rect">
            <a:avLst/>
          </a:prstGeom>
        </p:spPr>
        <p:txBody>
          <a:bodyPr>
            <a:spAutoFit/>
          </a:bodyPr>
          <a:lstStyle/>
          <a:p>
            <a:r>
              <a:rPr lang="vi-VN" sz="2667" i="1" dirty="0">
                <a:solidFill>
                  <a:srgbClr val="FFFF00"/>
                </a:solidFill>
                <a:latin typeface="Cambria" panose="02040503050406030204" pitchFamily="18" charset="0"/>
                <a:ea typeface="Cambria" panose="02040503050406030204" pitchFamily="18" charset="0"/>
              </a:rPr>
              <a:t>=&gt; Các chú ngựa như những người anh hùng với sức mạnh phi thường, không biết mệt mỏi đã góp phần không nhỏ vào việc giúp đỡ dân, quân ta bảo vệ đất nước.</a:t>
            </a:r>
            <a:endParaRPr lang="en-US" sz="2667" i="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273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29981"/>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812800" y="3022600"/>
            <a:ext cx="7366000" cy="3539430"/>
          </a:xfrm>
          <a:prstGeom prst="rect">
            <a:avLst/>
          </a:prstGeom>
        </p:spPr>
        <p:txBody>
          <a:bodyPr wrap="square">
            <a:spAutoFit/>
          </a:bodyPr>
          <a:lstStyle/>
          <a:p>
            <a:pPr algn="just"/>
            <a:r>
              <a:rPr lang="vi-VN" sz="3200" dirty="0">
                <a:solidFill>
                  <a:schemeClr val="bg1"/>
                </a:solidFill>
                <a:latin typeface="Cambria" panose="02040503050406030204" pitchFamily="18" charset="0"/>
                <a:ea typeface="Cambria" panose="02040503050406030204" pitchFamily="18" charset="0"/>
              </a:rPr>
              <a:t>Chi </a:t>
            </a:r>
            <a:r>
              <a:rPr lang="vi-VN" sz="3200" dirty="0">
                <a:solidFill>
                  <a:schemeClr val="bg1"/>
                </a:solidFill>
                <a:latin typeface="Cambria" panose="02040503050406030204" pitchFamily="18" charset="0"/>
                <a:ea typeface="Cambria" panose="02040503050406030204" pitchFamily="18" charset="0"/>
              </a:rPr>
              <a:t>tiết cho thấy chú bộ đội và các bạn nhỏ vùng biên giới rất yêu quý ngựa biên phòng: </a:t>
            </a:r>
          </a:p>
          <a:p>
            <a:pPr algn="just"/>
            <a:r>
              <a:rPr lang="vi-VN" sz="3200" dirty="0">
                <a:solidFill>
                  <a:schemeClr val="bg1"/>
                </a:solidFill>
                <a:latin typeface="Cambria" panose="02040503050406030204" pitchFamily="18" charset="0"/>
                <a:ea typeface="Cambria" panose="02040503050406030204" pitchFamily="18" charset="0"/>
              </a:rPr>
              <a:t>- Chú bộ đội đi bên, tay vỗ về lưng ngựa.</a:t>
            </a:r>
          </a:p>
          <a:p>
            <a:pPr algn="just"/>
            <a:r>
              <a:rPr lang="vi-VN" sz="3200" dirty="0">
                <a:solidFill>
                  <a:schemeClr val="bg1"/>
                </a:solidFill>
                <a:latin typeface="Cambria" panose="02040503050406030204" pitchFamily="18" charset="0"/>
                <a:ea typeface="Cambria" panose="02040503050406030204" pitchFamily="18" charset="0"/>
              </a:rPr>
              <a:t>- Chúng em trong bản nhỏ phơi thật nhiều cỏ thơm để mùa đông đem tặng ngựa biên phòng yêu thương</a:t>
            </a:r>
            <a:r>
              <a:rPr lang="vi-VN" sz="3200" dirty="0">
                <a:solidFill>
                  <a:schemeClr val="bg1"/>
                </a:solidFill>
                <a:latin typeface="Cambria" panose="02040503050406030204" pitchFamily="18" charset="0"/>
                <a:ea typeface="Cambria" panose="02040503050406030204" pitchFamily="18" charset="0"/>
              </a:rPr>
              <a:t>...</a:t>
            </a:r>
            <a:endParaRPr lang="vi-VN" sz="32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457200" y="633320"/>
            <a:ext cx="11480800" cy="1938992"/>
          </a:xfrm>
          <a:prstGeom prst="rect">
            <a:avLst/>
          </a:prstGeom>
        </p:spPr>
        <p:txBody>
          <a:bodyPr wrap="square">
            <a:spAutoFit/>
          </a:bodyPr>
          <a:lstStyle/>
          <a:p>
            <a:pPr algn="just"/>
            <a:r>
              <a:rPr lang="vi-VN" sz="4000" b="1" dirty="0">
                <a:latin typeface="Cambria" panose="02040503050406030204" pitchFamily="18" charset="0"/>
                <a:ea typeface="Cambria" panose="02040503050406030204" pitchFamily="18" charset="0"/>
              </a:rPr>
              <a:t>Câu 3: </a:t>
            </a:r>
            <a:r>
              <a:rPr lang="vi-VN" sz="4000" b="1" dirty="0">
                <a:latin typeface="Cambria" panose="02040503050406030204" pitchFamily="18" charset="0"/>
                <a:ea typeface="Cambria" panose="02040503050406030204" pitchFamily="18" charset="0"/>
              </a:rPr>
              <a:t>Chi tiết nào cho thấy chú bộ đội và các bạn nhỏ vùng biên giới rất yêu quý ngựa biên phòng?</a:t>
            </a:r>
          </a:p>
        </p:txBody>
      </p:sp>
    </p:spTree>
    <p:extLst>
      <p:ext uri="{BB962C8B-B14F-4D97-AF65-F5344CB8AC3E}">
        <p14:creationId xmlns:p14="http://schemas.microsoft.com/office/powerpoint/2010/main" val="1428034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914400" y="2870200"/>
            <a:ext cx="7416800" cy="3170099"/>
          </a:xfrm>
          <a:prstGeom prst="rect">
            <a:avLst/>
          </a:prstGeom>
        </p:spPr>
        <p:txBody>
          <a:bodyPr wrap="square">
            <a:spAutoFit/>
          </a:bodyPr>
          <a:lstStyle/>
          <a:p>
            <a:pPr algn="just"/>
            <a:r>
              <a:rPr lang="vi-VN" sz="4000" dirty="0">
                <a:solidFill>
                  <a:schemeClr val="bg1"/>
                </a:solidFill>
                <a:latin typeface="Cambria" panose="02040503050406030204" pitchFamily="18" charset="0"/>
                <a:ea typeface="Cambria" panose="02040503050406030204" pitchFamily="18" charset="0"/>
              </a:rPr>
              <a:t>Theo </a:t>
            </a:r>
            <a:r>
              <a:rPr lang="vi-VN" sz="4000" dirty="0">
                <a:solidFill>
                  <a:schemeClr val="bg1"/>
                </a:solidFill>
                <a:latin typeface="Cambria" panose="02040503050406030204" pitchFamily="18" charset="0"/>
                <a:ea typeface="Cambria" panose="02040503050406030204" pitchFamily="18" charset="0"/>
              </a:rPr>
              <a:t>em, ngựa biên phòng được yêu quý như vậy vì các chú ngựa rất hiền hòa và giúp các chú bộ đội có thể làm nhiệm vụ tuần tra của mình một cách tốt nhất</a:t>
            </a:r>
            <a:r>
              <a:rPr lang="vi-VN" sz="4000" dirty="0">
                <a:solidFill>
                  <a:schemeClr val="bg1"/>
                </a:solidFill>
                <a:latin typeface="Cambria" panose="02040503050406030204" pitchFamily="18" charset="0"/>
                <a:ea typeface="Cambria" panose="02040503050406030204" pitchFamily="18" charset="0"/>
              </a:rPr>
              <a:t>.</a:t>
            </a:r>
            <a:endParaRPr lang="vi-VN" sz="40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584199" y="560169"/>
            <a:ext cx="11023600" cy="1323439"/>
          </a:xfrm>
          <a:prstGeom prst="rect">
            <a:avLst/>
          </a:prstGeom>
        </p:spPr>
        <p:txBody>
          <a:bodyPr wrap="square">
            <a:spAutoFit/>
          </a:bodyPr>
          <a:lstStyle/>
          <a:p>
            <a:pPr algn="just"/>
            <a:r>
              <a:rPr lang="vi-VN" sz="4000" b="1" dirty="0">
                <a:latin typeface="Cambria" panose="02040503050406030204" pitchFamily="18" charset="0"/>
                <a:ea typeface="Cambria" panose="02040503050406030204" pitchFamily="18" charset="0"/>
              </a:rPr>
              <a:t>Câu 4: </a:t>
            </a:r>
            <a:r>
              <a:rPr lang="vi-VN" sz="4000" b="1" dirty="0">
                <a:latin typeface="Cambria" panose="02040503050406030204" pitchFamily="18" charset="0"/>
                <a:ea typeface="Cambria" panose="02040503050406030204" pitchFamily="18" charset="0"/>
              </a:rPr>
              <a:t>Theo em, vì sao ngựa biên phòng được yêu quý như vậy? </a:t>
            </a:r>
          </a:p>
        </p:txBody>
      </p:sp>
    </p:spTree>
    <p:extLst>
      <p:ext uri="{BB962C8B-B14F-4D97-AF65-F5344CB8AC3E}">
        <p14:creationId xmlns:p14="http://schemas.microsoft.com/office/powerpoint/2010/main" val="2694861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109238" y="2965560"/>
            <a:ext cx="8585200" cy="3252172"/>
          </a:xfrm>
          <a:prstGeom prst="rect">
            <a:avLst/>
          </a:prstGeom>
        </p:spPr>
        <p:txBody>
          <a:bodyPr wrap="square">
            <a:spAutoFit/>
          </a:bodyPr>
          <a:lstStyle/>
          <a:p>
            <a:pPr algn="just">
              <a:spcAft>
                <a:spcPts val="800"/>
              </a:spcAft>
            </a:pPr>
            <a:r>
              <a:rPr lang="vi-VN" sz="3200" dirty="0">
                <a:solidFill>
                  <a:schemeClr val="bg1"/>
                </a:solidFill>
                <a:latin typeface="Cambria" panose="02040503050406030204" pitchFamily="18" charset="0"/>
                <a:ea typeface="Cambria" panose="02040503050406030204" pitchFamily="18" charset="0"/>
              </a:rPr>
              <a:t>A</a:t>
            </a:r>
            <a:r>
              <a:rPr lang="vi-VN" sz="3200" dirty="0">
                <a:solidFill>
                  <a:schemeClr val="bg1"/>
                </a:solidFill>
                <a:latin typeface="Cambria" panose="02040503050406030204" pitchFamily="18" charset="0"/>
                <a:ea typeface="Cambria" panose="02040503050406030204" pitchFamily="18" charset="0"/>
              </a:rPr>
              <a:t>. Ca ngợi tình cảm và việc làm của các bạn nhỏ đối với ngựa biên phòng. </a:t>
            </a:r>
          </a:p>
          <a:p>
            <a:pPr algn="just">
              <a:spcAft>
                <a:spcPts val="800"/>
              </a:spcAft>
            </a:pPr>
            <a:r>
              <a:rPr lang="vi-VN" sz="3200" dirty="0">
                <a:solidFill>
                  <a:schemeClr val="bg1"/>
                </a:solidFill>
                <a:latin typeface="Cambria" panose="02040503050406030204" pitchFamily="18" charset="0"/>
                <a:ea typeface="Cambria" panose="02040503050406030204" pitchFamily="18" charset="0"/>
              </a:rPr>
              <a:t>B. Nhắc chúng ta không quên công lao của những </a:t>
            </a:r>
            <a:r>
              <a:rPr lang="vi-VN" sz="3200" dirty="0">
                <a:solidFill>
                  <a:schemeClr val="bg1"/>
                </a:solidFill>
                <a:latin typeface="Cambria" panose="02040503050406030204" pitchFamily="18" charset="0"/>
                <a:ea typeface="Cambria" panose="02040503050406030204" pitchFamily="18" charset="0"/>
              </a:rPr>
              <a:t>chú </a:t>
            </a:r>
            <a:r>
              <a:rPr lang="vi-VN" sz="3200" dirty="0">
                <a:solidFill>
                  <a:schemeClr val="bg1"/>
                </a:solidFill>
                <a:latin typeface="Cambria" panose="02040503050406030204" pitchFamily="18" charset="0"/>
                <a:ea typeface="Cambria" panose="02040503050406030204" pitchFamily="18" charset="0"/>
              </a:rPr>
              <a:t>ngựa biên phòng.</a:t>
            </a:r>
          </a:p>
          <a:p>
            <a:pPr algn="just">
              <a:spcAft>
                <a:spcPts val="800"/>
              </a:spcAft>
            </a:pPr>
            <a:r>
              <a:rPr lang="vi-VN" sz="3200" dirty="0">
                <a:solidFill>
                  <a:schemeClr val="bg1"/>
                </a:solidFill>
                <a:latin typeface="Cambria" panose="02040503050406030204" pitchFamily="18" charset="0"/>
                <a:ea typeface="Cambria" panose="02040503050406030204" pitchFamily="18" charset="0"/>
              </a:rPr>
              <a:t>C. Khuyên chúng ta biết ơn các chiến sĩ biên phòng bảo vệ biên cương của Tổ quốc</a:t>
            </a:r>
            <a:r>
              <a:rPr lang="vi-VN" sz="3200" dirty="0">
                <a:solidFill>
                  <a:schemeClr val="bg1"/>
                </a:solidFill>
                <a:latin typeface="Cambria" panose="02040503050406030204" pitchFamily="18" charset="0"/>
                <a:ea typeface="Cambria" panose="02040503050406030204" pitchFamily="18" charset="0"/>
              </a:rPr>
              <a:t>.</a:t>
            </a:r>
            <a:endParaRPr lang="vi-VN" sz="32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57940" y="750288"/>
            <a:ext cx="11988800" cy="1323439"/>
          </a:xfrm>
          <a:prstGeom prst="rect">
            <a:avLst/>
          </a:prstGeom>
        </p:spPr>
        <p:txBody>
          <a:bodyPr wrap="square">
            <a:spAutoFit/>
          </a:bodyPr>
          <a:lstStyle/>
          <a:p>
            <a:pPr algn="ctr"/>
            <a:r>
              <a:rPr lang="vi-VN" sz="4000" b="1" dirty="0">
                <a:solidFill>
                  <a:srgbClr val="000000"/>
                </a:solidFill>
                <a:latin typeface="Cambria" panose="02040503050406030204" pitchFamily="18" charset="0"/>
                <a:ea typeface="Cambria" panose="02040503050406030204" pitchFamily="18" charset="0"/>
              </a:rPr>
              <a:t>Câu 5: </a:t>
            </a:r>
            <a:r>
              <a:rPr lang="vi-VN" sz="4000" b="1" dirty="0">
                <a:solidFill>
                  <a:srgbClr val="000000"/>
                </a:solidFill>
                <a:latin typeface="Cambria" panose="02040503050406030204" pitchFamily="18" charset="0"/>
                <a:ea typeface="Cambria" panose="02040503050406030204" pitchFamily="18" charset="0"/>
              </a:rPr>
              <a:t>Bài thơ này có ý nghĩa gì? </a:t>
            </a:r>
            <a:endParaRPr lang="vi-VN" sz="4000" b="1" dirty="0">
              <a:solidFill>
                <a:srgbClr val="000000"/>
              </a:solidFill>
              <a:latin typeface="Cambria" panose="02040503050406030204" pitchFamily="18" charset="0"/>
              <a:ea typeface="Cambria" panose="02040503050406030204" pitchFamily="18" charset="0"/>
            </a:endParaRPr>
          </a:p>
          <a:p>
            <a:pPr algn="just"/>
            <a:r>
              <a:rPr lang="vi-VN" sz="4000" b="1" dirty="0">
                <a:solidFill>
                  <a:srgbClr val="000000"/>
                </a:solidFill>
                <a:latin typeface="Cambria" panose="02040503050406030204" pitchFamily="18" charset="0"/>
                <a:ea typeface="Cambria" panose="02040503050406030204" pitchFamily="18" charset="0"/>
              </a:rPr>
              <a:t>Chọn </a:t>
            </a:r>
            <a:r>
              <a:rPr lang="vi-VN" sz="4000" b="1" dirty="0">
                <a:solidFill>
                  <a:srgbClr val="000000"/>
                </a:solidFill>
                <a:latin typeface="Cambria" panose="02040503050406030204" pitchFamily="18" charset="0"/>
                <a:ea typeface="Cambria" panose="02040503050406030204" pitchFamily="18" charset="0"/>
              </a:rPr>
              <a:t>câu trả lời dưới đây hoặc nêu ý kiến của em.</a:t>
            </a:r>
          </a:p>
        </p:txBody>
      </p:sp>
    </p:spTree>
    <p:extLst>
      <p:ext uri="{BB962C8B-B14F-4D97-AF65-F5344CB8AC3E}">
        <p14:creationId xmlns:p14="http://schemas.microsoft.com/office/powerpoint/2010/main" val="572786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3000" fill="hold" nodeType="clickEffect">
                                  <p:stCondLst>
                                    <p:cond delay="0"/>
                                  </p:stCondLst>
                                  <p:childTnLst>
                                    <p:animRot by="120000">
                                      <p:cBhvr>
                                        <p:cTn id="23" dur="100" fill="hold">
                                          <p:stCondLst>
                                            <p:cond delay="0"/>
                                          </p:stCondLst>
                                        </p:cTn>
                                        <p:tgtEl>
                                          <p:spTgt spid="2">
                                            <p:txEl>
                                              <p:pRg st="1" end="1"/>
                                            </p:txEl>
                                          </p:spTgt>
                                        </p:tgtEl>
                                        <p:attrNameLst>
                                          <p:attrName>r</p:attrName>
                                        </p:attrNameLst>
                                      </p:cBhvr>
                                    </p:animRot>
                                    <p:animRot by="-240000">
                                      <p:cBhvr>
                                        <p:cTn id="24" dur="200" fill="hold">
                                          <p:stCondLst>
                                            <p:cond delay="200"/>
                                          </p:stCondLst>
                                        </p:cTn>
                                        <p:tgtEl>
                                          <p:spTgt spid="2">
                                            <p:txEl>
                                              <p:pRg st="1" end="1"/>
                                            </p:txEl>
                                          </p:spTgt>
                                        </p:tgtEl>
                                        <p:attrNameLst>
                                          <p:attrName>r</p:attrName>
                                        </p:attrNameLst>
                                      </p:cBhvr>
                                    </p:animRot>
                                    <p:animRot by="240000">
                                      <p:cBhvr>
                                        <p:cTn id="25" dur="200" fill="hold">
                                          <p:stCondLst>
                                            <p:cond delay="400"/>
                                          </p:stCondLst>
                                        </p:cTn>
                                        <p:tgtEl>
                                          <p:spTgt spid="2">
                                            <p:txEl>
                                              <p:pRg st="1" end="1"/>
                                            </p:txEl>
                                          </p:spTgt>
                                        </p:tgtEl>
                                        <p:attrNameLst>
                                          <p:attrName>r</p:attrName>
                                        </p:attrNameLst>
                                      </p:cBhvr>
                                    </p:animRot>
                                    <p:animRot by="-240000">
                                      <p:cBhvr>
                                        <p:cTn id="26" dur="200" fill="hold">
                                          <p:stCondLst>
                                            <p:cond delay="600"/>
                                          </p:stCondLst>
                                        </p:cTn>
                                        <p:tgtEl>
                                          <p:spTgt spid="2">
                                            <p:txEl>
                                              <p:pRg st="1" end="1"/>
                                            </p:txEl>
                                          </p:spTgt>
                                        </p:tgtEl>
                                        <p:attrNameLst>
                                          <p:attrName>r</p:attrName>
                                        </p:attrNameLst>
                                      </p:cBhvr>
                                    </p:animRot>
                                    <p:animRot by="120000">
                                      <p:cBhvr>
                                        <p:cTn id="27" dur="200" fill="hold">
                                          <p:stCondLst>
                                            <p:cond delay="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4051278"/>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9795733" y="3906066"/>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8473578" y="4717709"/>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866070" y="3463904"/>
            <a:ext cx="6198137" cy="4031837"/>
          </a:xfrm>
          <a:prstGeom prst="rect">
            <a:avLst/>
          </a:prstGeom>
        </p:spPr>
      </p:pic>
    </p:spTree>
    <p:extLst>
      <p:ext uri="{BB962C8B-B14F-4D97-AF65-F5344CB8AC3E}">
        <p14:creationId xmlns:p14="http://schemas.microsoft.com/office/powerpoint/2010/main" val="855449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57940" y="750288"/>
            <a:ext cx="11988800" cy="1323439"/>
          </a:xfrm>
          <a:prstGeom prst="rect">
            <a:avLst/>
          </a:prstGeom>
        </p:spPr>
        <p:txBody>
          <a:bodyPr wrap="square">
            <a:spAutoFit/>
          </a:bodyPr>
          <a:lstStyle/>
          <a:p>
            <a:pPr algn="ctr"/>
            <a:r>
              <a:rPr lang="vi-VN" sz="4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4000" b="1" dirty="0">
              <a:solidFill>
                <a:srgbClr val="000000"/>
              </a:solidFill>
              <a:latin typeface="Cambria" panose="02040503050406030204" pitchFamily="18" charset="0"/>
              <a:ea typeface="Cambria" panose="02040503050406030204" pitchFamily="18" charset="0"/>
            </a:endParaRPr>
          </a:p>
        </p:txBody>
      </p:sp>
      <p:grpSp>
        <p:nvGrpSpPr>
          <p:cNvPr id="3" name="Group 2"/>
          <p:cNvGrpSpPr/>
          <p:nvPr/>
        </p:nvGrpSpPr>
        <p:grpSpPr>
          <a:xfrm>
            <a:off x="-812800" y="3163288"/>
            <a:ext cx="5715000" cy="3810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9" y="5791619"/>
              <a:ext cx="4127021" cy="1369799"/>
            </a:xfrm>
            <a:prstGeom prst="rect">
              <a:avLst/>
            </a:prstGeom>
          </p:spPr>
          <p:txBody>
            <a:bodyPr wrap="square">
              <a:spAutoFit/>
            </a:bodyPr>
            <a:lstStyle/>
            <a:p>
              <a:pPr algn="ctr"/>
              <a:r>
                <a:rPr lang="vi-VN" sz="2667" b="1" dirty="0">
                  <a:solidFill>
                    <a:schemeClr val="bg1"/>
                  </a:solidFill>
                  <a:latin typeface="Cambria" panose="02040503050406030204" pitchFamily="18" charset="0"/>
                  <a:ea typeface="Cambria" panose="02040503050406030204" pitchFamily="18" charset="0"/>
                </a:rPr>
                <a:t>So sánh đặc điểm của sự vật</a:t>
              </a:r>
              <a:endParaRPr lang="vi-VN" sz="2667" b="1" dirty="0">
                <a:solidFill>
                  <a:schemeClr val="bg1"/>
                </a:solidFill>
                <a:latin typeface="Cambria" panose="02040503050406030204" pitchFamily="18" charset="0"/>
                <a:ea typeface="Cambria" panose="02040503050406030204" pitchFamily="18" charset="0"/>
              </a:endParaRPr>
            </a:p>
          </p:txBody>
        </p:sp>
      </p:grpSp>
      <p:grpSp>
        <p:nvGrpSpPr>
          <p:cNvPr id="4" name="Group 3"/>
          <p:cNvGrpSpPr/>
          <p:nvPr/>
        </p:nvGrpSpPr>
        <p:grpSpPr>
          <a:xfrm>
            <a:off x="3935739" y="3163288"/>
            <a:ext cx="5715000" cy="3810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46496"/>
            </a:xfrm>
            <a:prstGeom prst="rect">
              <a:avLst/>
            </a:prstGeom>
          </p:spPr>
          <p:txBody>
            <a:bodyPr wrap="square">
              <a:spAutoFit/>
            </a:bodyPr>
            <a:lstStyle/>
            <a:p>
              <a:pPr algn="ctr"/>
              <a:r>
                <a:rPr lang="vi-VN" sz="2400" b="1" dirty="0">
                  <a:solidFill>
                    <a:schemeClr val="bg1"/>
                  </a:solidFill>
                  <a:latin typeface="Cambria" panose="02040503050406030204" pitchFamily="18" charset="0"/>
                  <a:ea typeface="Cambria" panose="02040503050406030204" pitchFamily="18" charset="0"/>
                </a:rPr>
                <a:t>So sánh đặc điểm của hoạt động</a:t>
              </a:r>
              <a:endParaRPr lang="vi-VN" sz="24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8336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8" name="Rectangle 7"/>
          <p:cNvSpPr/>
          <p:nvPr/>
        </p:nvSpPr>
        <p:spPr>
          <a:xfrm>
            <a:off x="57940" y="750288"/>
            <a:ext cx="11988800" cy="1323439"/>
          </a:xfrm>
          <a:prstGeom prst="rect">
            <a:avLst/>
          </a:prstGeom>
        </p:spPr>
        <p:txBody>
          <a:bodyPr wrap="square">
            <a:spAutoFit/>
          </a:bodyPr>
          <a:lstStyle/>
          <a:p>
            <a:pPr algn="ctr"/>
            <a:r>
              <a:rPr lang="vi-VN" sz="4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4000" b="1" dirty="0">
              <a:solidFill>
                <a:srgbClr val="000000"/>
              </a:solidFill>
              <a:latin typeface="Cambria" panose="02040503050406030204" pitchFamily="18" charset="0"/>
              <a:ea typeface="Cambria" panose="02040503050406030204" pitchFamily="18" charset="0"/>
            </a:endParaRPr>
          </a:p>
        </p:txBody>
      </p:sp>
      <p:grpSp>
        <p:nvGrpSpPr>
          <p:cNvPr id="3" name="Group 2"/>
          <p:cNvGrpSpPr/>
          <p:nvPr/>
        </p:nvGrpSpPr>
        <p:grpSpPr>
          <a:xfrm>
            <a:off x="-812800" y="3163288"/>
            <a:ext cx="5715000" cy="3810000"/>
            <a:chOff x="-1219200" y="4744932"/>
            <a:chExt cx="8572500" cy="5715000"/>
          </a:xfrm>
        </p:grpSpPr>
        <p:pic>
          <p:nvPicPr>
            <p:cNvPr id="1026"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19200"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3049" y="5791619"/>
              <a:ext cx="4127021" cy="1369799"/>
            </a:xfrm>
            <a:prstGeom prst="rect">
              <a:avLst/>
            </a:prstGeom>
          </p:spPr>
          <p:txBody>
            <a:bodyPr wrap="square">
              <a:spAutoFit/>
            </a:bodyPr>
            <a:lstStyle/>
            <a:p>
              <a:pPr algn="ctr"/>
              <a:r>
                <a:rPr lang="vi-VN" sz="2667" b="1" dirty="0">
                  <a:solidFill>
                    <a:schemeClr val="bg1"/>
                  </a:solidFill>
                  <a:latin typeface="Cambria" panose="02040503050406030204" pitchFamily="18" charset="0"/>
                  <a:ea typeface="Cambria" panose="02040503050406030204" pitchFamily="18" charset="0"/>
                </a:rPr>
                <a:t>So sánh đặc điểm của sự vật</a:t>
              </a:r>
              <a:endParaRPr lang="vi-VN" sz="2667" b="1" dirty="0">
                <a:solidFill>
                  <a:schemeClr val="bg1"/>
                </a:solidFill>
                <a:latin typeface="Cambria" panose="02040503050406030204" pitchFamily="18" charset="0"/>
                <a:ea typeface="Cambria" panose="02040503050406030204" pitchFamily="18" charset="0"/>
              </a:endParaRPr>
            </a:p>
          </p:txBody>
        </p:sp>
      </p:grpSp>
      <p:sp>
        <p:nvSpPr>
          <p:cNvPr id="5" name="Rectangle 4"/>
          <p:cNvSpPr/>
          <p:nvPr/>
        </p:nvSpPr>
        <p:spPr>
          <a:xfrm>
            <a:off x="3680646" y="4002014"/>
            <a:ext cx="5087418" cy="584775"/>
          </a:xfrm>
          <a:prstGeom prst="rect">
            <a:avLst/>
          </a:prstGeom>
        </p:spPr>
        <p:txBody>
          <a:bodyPr wrap="none">
            <a:spAutoFit/>
          </a:bodyPr>
          <a:lstStyle/>
          <a:p>
            <a:pPr algn="just"/>
            <a:r>
              <a:rPr lang="vi-VN" sz="3200" b="1" dirty="0">
                <a:solidFill>
                  <a:schemeClr val="bg1"/>
                </a:solidFill>
                <a:latin typeface="Cambria" panose="02040503050406030204" pitchFamily="18" charset="0"/>
                <a:ea typeface="Cambria" panose="02040503050406030204" pitchFamily="18" charset="0"/>
              </a:rPr>
              <a:t>+ Chân ngựa như sắt </a:t>
            </a:r>
            <a:r>
              <a:rPr lang="vi-VN" sz="3200" b="1" dirty="0">
                <a:solidFill>
                  <a:schemeClr val="bg1"/>
                </a:solidFill>
                <a:latin typeface="Cambria" panose="02040503050406030204" pitchFamily="18" charset="0"/>
                <a:ea typeface="Cambria" panose="02040503050406030204" pitchFamily="18" charset="0"/>
              </a:rPr>
              <a:t>thép.</a:t>
            </a:r>
            <a:endParaRPr lang="vi-VN" sz="3200" b="1" dirty="0">
              <a:solidFill>
                <a:schemeClr val="bg1"/>
              </a:solidFill>
              <a:latin typeface="Cambria" panose="02040503050406030204" pitchFamily="18" charset="0"/>
              <a:ea typeface="Cambria" panose="02040503050406030204" pitchFamily="18" charset="0"/>
            </a:endParaRPr>
          </a:p>
        </p:txBody>
      </p:sp>
      <p:sp>
        <p:nvSpPr>
          <p:cNvPr id="18" name="Rectangle 17"/>
          <p:cNvSpPr/>
          <p:nvPr/>
        </p:nvSpPr>
        <p:spPr>
          <a:xfrm>
            <a:off x="4048312" y="5158337"/>
            <a:ext cx="4352089" cy="584775"/>
          </a:xfrm>
          <a:prstGeom prst="rect">
            <a:avLst/>
          </a:prstGeom>
        </p:spPr>
        <p:txBody>
          <a:bodyPr wrap="none">
            <a:spAutoFit/>
          </a:bodyPr>
          <a:lstStyle/>
          <a:p>
            <a:pPr algn="just"/>
            <a:r>
              <a:rPr lang="vi-VN" sz="3200" b="1" dirty="0">
                <a:solidFill>
                  <a:schemeClr val="bg1"/>
                </a:solidFill>
                <a:latin typeface="Cambria" panose="02040503050406030204" pitchFamily="18" charset="0"/>
                <a:ea typeface="Cambria" panose="02040503050406030204" pitchFamily="18" charset="0"/>
              </a:rPr>
              <a:t>+ </a:t>
            </a:r>
            <a:r>
              <a:rPr lang="vi-VN" sz="3200" b="1" dirty="0">
                <a:solidFill>
                  <a:schemeClr val="bg1"/>
                </a:solidFill>
                <a:latin typeface="Cambria" panose="02040503050406030204" pitchFamily="18" charset="0"/>
                <a:ea typeface="Cambria" panose="02040503050406030204" pitchFamily="18" charset="0"/>
              </a:rPr>
              <a:t>Vó ngựa như có mắt.</a:t>
            </a:r>
            <a:endParaRPr lang="vi-VN" sz="3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2959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 calcmode="lin" valueType="num">
                                      <p:cBhvr additive="base">
                                        <p:cTn id="31"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2" y="-703139"/>
            <a:ext cx="6303540" cy="75438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0832528" y="328511"/>
            <a:ext cx="1108010" cy="1085850"/>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10832528" y="5448028"/>
            <a:ext cx="1108010" cy="1085850"/>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144673">
            <a:off x="10284000" y="1345675"/>
            <a:ext cx="1382778" cy="3446175"/>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sp>
      <p:sp>
        <p:nvSpPr>
          <p:cNvPr id="9" name="TextBox 9"/>
          <p:cNvSpPr txBox="1"/>
          <p:nvPr/>
        </p:nvSpPr>
        <p:spPr>
          <a:xfrm>
            <a:off x="8284223" y="959150"/>
            <a:ext cx="1719491" cy="410369"/>
          </a:xfrm>
          <a:prstGeom prst="rect">
            <a:avLst/>
          </a:prstGeom>
        </p:spPr>
        <p:txBody>
          <a:bodyPr wrap="square" lIns="0" tIns="0" rIns="0" bIns="0" rtlCol="0" anchor="t">
            <a:spAutoFit/>
          </a:bodyPr>
          <a:lstStyle/>
          <a:p>
            <a:pPr algn="ctr">
              <a:lnSpc>
                <a:spcPts val="3173"/>
              </a:lnSpc>
            </a:pPr>
            <a:r>
              <a:rPr lang="en-US" sz="5334" dirty="0">
                <a:solidFill>
                  <a:srgbClr val="FFFFFF"/>
                </a:solidFill>
                <a:latin typeface="Noto Serif Display"/>
              </a:rPr>
              <a:t>ĐỌC</a:t>
            </a:r>
          </a:p>
        </p:txBody>
      </p:sp>
      <p:sp>
        <p:nvSpPr>
          <p:cNvPr id="10" name="TextBox 10"/>
          <p:cNvSpPr txBox="1"/>
          <p:nvPr/>
        </p:nvSpPr>
        <p:spPr>
          <a:xfrm>
            <a:off x="9577595" y="5775273"/>
            <a:ext cx="1279775" cy="410369"/>
          </a:xfrm>
          <a:prstGeom prst="rect">
            <a:avLst/>
          </a:prstGeom>
        </p:spPr>
        <p:txBody>
          <a:bodyPr lIns="0" tIns="0" rIns="0" bIns="0" rtlCol="0" anchor="t">
            <a:spAutoFit/>
          </a:bodyPr>
          <a:lstStyle/>
          <a:p>
            <a:pPr algn="ctr">
              <a:lnSpc>
                <a:spcPts val="3173"/>
              </a:lnSpc>
            </a:pPr>
            <a:r>
              <a:rPr lang="en-US" sz="2266">
                <a:solidFill>
                  <a:srgbClr val="FFFFFF"/>
                </a:solidFill>
                <a:latin typeface="Noto Serif Display Italics"/>
              </a:rPr>
              <a:t>Trang 67 </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6037" y="2107942"/>
            <a:ext cx="7377857" cy="44259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895" y="392106"/>
            <a:ext cx="1544454" cy="1544454"/>
          </a:xfrm>
          <a:prstGeom prst="rect">
            <a:avLst/>
          </a:prstGeom>
        </p:spPr>
      </p:pic>
    </p:spTree>
    <p:extLst>
      <p:ext uri="{BB962C8B-B14F-4D97-AF65-F5344CB8AC3E}">
        <p14:creationId xmlns:p14="http://schemas.microsoft.com/office/powerpoint/2010/main" val="2165999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anim calcmode="lin" valueType="num">
                                      <p:cBhvr>
                                        <p:cTn id="45" dur="500" fill="hold"/>
                                        <p:tgtEl>
                                          <p:spTgt spid="10"/>
                                        </p:tgtEl>
                                        <p:attrNameLst>
                                          <p:attrName>ppt_x</p:attrName>
                                        </p:attrNameLst>
                                      </p:cBhvr>
                                      <p:tavLst>
                                        <p:tav tm="0">
                                          <p:val>
                                            <p:fltVal val="0.5"/>
                                          </p:val>
                                        </p:tav>
                                        <p:tav tm="100000">
                                          <p:val>
                                            <p:strVal val="#ppt_x"/>
                                          </p:val>
                                        </p:tav>
                                      </p:tavLst>
                                    </p:anim>
                                    <p:anim calcmode="lin" valueType="num">
                                      <p:cBhvr>
                                        <p:cTn id="46" dur="500" fill="hold"/>
                                        <p:tgtEl>
                                          <p:spTgt spid="10"/>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3732424" y="4391231"/>
            <a:ext cx="4951854" cy="2349041"/>
          </a:xfrm>
          <a:prstGeom prst="rect">
            <a:avLst/>
          </a:prstGeom>
        </p:spPr>
        <p:txBody>
          <a:bodyPr wrap="square">
            <a:spAutoFit/>
          </a:bodyPr>
          <a:lstStyle/>
          <a:p>
            <a:pPr algn="just"/>
            <a:r>
              <a:rPr lang="vi-VN" sz="2933" b="1" dirty="0">
                <a:solidFill>
                  <a:schemeClr val="bg1"/>
                </a:solidFill>
                <a:latin typeface="Cambria" panose="02040503050406030204" pitchFamily="18" charset="0"/>
                <a:ea typeface="Cambria" panose="02040503050406030204" pitchFamily="18" charset="0"/>
              </a:rPr>
              <a:t> </a:t>
            </a:r>
          </a:p>
          <a:p>
            <a:pPr algn="just"/>
            <a:r>
              <a:rPr lang="vi-VN" sz="2933" b="1" dirty="0">
                <a:solidFill>
                  <a:schemeClr val="bg1"/>
                </a:solidFill>
                <a:latin typeface="Cambria" panose="02040503050406030204" pitchFamily="18" charset="0"/>
                <a:ea typeface="Cambria" panose="02040503050406030204" pitchFamily="18" charset="0"/>
              </a:rPr>
              <a:t>+ </a:t>
            </a:r>
            <a:r>
              <a:rPr lang="vi-VN" sz="2933" b="1" dirty="0">
                <a:solidFill>
                  <a:schemeClr val="bg1"/>
                </a:solidFill>
                <a:latin typeface="Cambria" panose="02040503050406030204" pitchFamily="18" charset="0"/>
                <a:ea typeface="Cambria" panose="02040503050406030204" pitchFamily="18" charset="0"/>
              </a:rPr>
              <a:t>Ngựa phăm phăm bốn vó </a:t>
            </a:r>
          </a:p>
          <a:p>
            <a:pPr algn="just"/>
            <a:r>
              <a:rPr lang="vi-VN" sz="2933" b="1" dirty="0">
                <a:solidFill>
                  <a:schemeClr val="bg1"/>
                </a:solidFill>
                <a:latin typeface="Cambria" panose="02040503050406030204" pitchFamily="18" charset="0"/>
                <a:ea typeface="Cambria" panose="02040503050406030204" pitchFamily="18" charset="0"/>
              </a:rPr>
              <a:t>Như băm xuống mặt </a:t>
            </a:r>
            <a:r>
              <a:rPr lang="vi-VN" sz="2933" b="1" dirty="0">
                <a:solidFill>
                  <a:schemeClr val="bg1"/>
                </a:solidFill>
                <a:latin typeface="Cambria" panose="02040503050406030204" pitchFamily="18" charset="0"/>
                <a:ea typeface="Cambria" panose="02040503050406030204" pitchFamily="18" charset="0"/>
              </a:rPr>
              <a:t>đường.</a:t>
            </a:r>
            <a:endParaRPr lang="vi-VN" sz="2933" b="1" dirty="0">
              <a:solidFill>
                <a:schemeClr val="bg1"/>
              </a:solidFill>
              <a:latin typeface="Cambria" panose="02040503050406030204" pitchFamily="18" charset="0"/>
              <a:ea typeface="Cambria" panose="02040503050406030204" pitchFamily="18" charset="0"/>
            </a:endParaRPr>
          </a:p>
          <a:p>
            <a:endParaRPr lang="en-US" sz="2933" b="1"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57940" y="750288"/>
            <a:ext cx="11988800" cy="1323439"/>
          </a:xfrm>
          <a:prstGeom prst="rect">
            <a:avLst/>
          </a:prstGeom>
        </p:spPr>
        <p:txBody>
          <a:bodyPr wrap="square">
            <a:spAutoFit/>
          </a:bodyPr>
          <a:lstStyle/>
          <a:p>
            <a:pPr algn="ctr"/>
            <a:r>
              <a:rPr lang="vi-VN" sz="4000" b="1" dirty="0">
                <a:solidFill>
                  <a:srgbClr val="000000"/>
                </a:solidFill>
                <a:latin typeface="Cambria" panose="02040503050406030204" pitchFamily="18" charset="0"/>
                <a:ea typeface="Cambria" panose="02040503050406030204" pitchFamily="18" charset="0"/>
              </a:rPr>
              <a:t>Câu 1: Tìm trong bài các câu thơ có sử dụng biện pháp so sánh.</a:t>
            </a:r>
            <a:endParaRPr lang="vi-VN" sz="4000" b="1" dirty="0">
              <a:solidFill>
                <a:srgbClr val="000000"/>
              </a:solidFill>
              <a:latin typeface="Cambria" panose="02040503050406030204" pitchFamily="18" charset="0"/>
              <a:ea typeface="Cambria" panose="02040503050406030204" pitchFamily="18" charset="0"/>
            </a:endParaRPr>
          </a:p>
        </p:txBody>
      </p:sp>
      <p:grpSp>
        <p:nvGrpSpPr>
          <p:cNvPr id="4" name="Group 3"/>
          <p:cNvGrpSpPr/>
          <p:nvPr/>
        </p:nvGrpSpPr>
        <p:grpSpPr>
          <a:xfrm>
            <a:off x="-1016000" y="3174531"/>
            <a:ext cx="5715000" cy="3810000"/>
            <a:chOff x="5903609" y="4744932"/>
            <a:chExt cx="8572500" cy="5715000"/>
          </a:xfrm>
        </p:grpSpPr>
        <p:pic>
          <p:nvPicPr>
            <p:cNvPr id="13" name="Picture 2" descr="Рисунок Картинка Корзинка – Telegraph"/>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33" b="90000" l="10000" r="9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903609" y="4744932"/>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377837" y="6107175"/>
              <a:ext cx="4127021" cy="1246496"/>
            </a:xfrm>
            <a:prstGeom prst="rect">
              <a:avLst/>
            </a:prstGeom>
          </p:spPr>
          <p:txBody>
            <a:bodyPr wrap="square">
              <a:spAutoFit/>
            </a:bodyPr>
            <a:lstStyle/>
            <a:p>
              <a:pPr algn="ctr"/>
              <a:r>
                <a:rPr lang="vi-VN" sz="2400" b="1" dirty="0">
                  <a:solidFill>
                    <a:schemeClr val="bg1"/>
                  </a:solidFill>
                  <a:latin typeface="Cambria" panose="02040503050406030204" pitchFamily="18" charset="0"/>
                  <a:ea typeface="Cambria" panose="02040503050406030204" pitchFamily="18" charset="0"/>
                </a:rPr>
                <a:t>So sánh đặc điểm của hoạt động</a:t>
              </a:r>
              <a:endParaRPr lang="vi-VN" sz="2400" b="1" dirty="0">
                <a:solidFill>
                  <a:schemeClr val="bg1"/>
                </a:solidFill>
                <a:latin typeface="Cambria" panose="02040503050406030204" pitchFamily="18" charset="0"/>
                <a:ea typeface="Cambria" panose="02040503050406030204" pitchFamily="18" charset="0"/>
              </a:endParaRPr>
            </a:p>
          </p:txBody>
        </p:sp>
      </p:grpSp>
      <p:sp>
        <p:nvSpPr>
          <p:cNvPr id="5" name="Rectangle 4"/>
          <p:cNvSpPr/>
          <p:nvPr/>
        </p:nvSpPr>
        <p:spPr>
          <a:xfrm>
            <a:off x="3697906" y="3878270"/>
            <a:ext cx="4796185" cy="543675"/>
          </a:xfrm>
          <a:prstGeom prst="rect">
            <a:avLst/>
          </a:prstGeom>
        </p:spPr>
        <p:txBody>
          <a:bodyPr wrap="none">
            <a:spAutoFit/>
          </a:bodyPr>
          <a:lstStyle/>
          <a:p>
            <a:pPr algn="just"/>
            <a:r>
              <a:rPr lang="vi-VN" sz="2933" b="1" dirty="0">
                <a:solidFill>
                  <a:schemeClr val="bg1"/>
                </a:solidFill>
                <a:latin typeface="Cambria" panose="02040503050406030204" pitchFamily="18" charset="0"/>
                <a:ea typeface="Cambria" panose="02040503050406030204" pitchFamily="18" charset="0"/>
              </a:rPr>
              <a:t>+ Ngựa phi nhanh như </a:t>
            </a:r>
            <a:r>
              <a:rPr lang="vi-VN" sz="2933" b="1" dirty="0">
                <a:solidFill>
                  <a:schemeClr val="bg1"/>
                </a:solidFill>
                <a:latin typeface="Cambria" panose="02040503050406030204" pitchFamily="18" charset="0"/>
                <a:ea typeface="Cambria" panose="02040503050406030204" pitchFamily="18" charset="0"/>
              </a:rPr>
              <a:t>bay.</a:t>
            </a:r>
            <a:endParaRPr lang="vi-VN" sz="2933"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129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2" name="Rectangle 1"/>
          <p:cNvSpPr/>
          <p:nvPr/>
        </p:nvSpPr>
        <p:spPr>
          <a:xfrm>
            <a:off x="325120" y="5185953"/>
            <a:ext cx="8359158" cy="995016"/>
          </a:xfrm>
          <a:prstGeom prst="rect">
            <a:avLst/>
          </a:prstGeom>
        </p:spPr>
        <p:txBody>
          <a:bodyPr wrap="square">
            <a:spAutoFit/>
          </a:bodyPr>
          <a:lstStyle/>
          <a:p>
            <a:pPr algn="just"/>
            <a:r>
              <a:rPr lang="vi-VN" sz="2933" dirty="0">
                <a:solidFill>
                  <a:srgbClr val="FFFF00"/>
                </a:solidFill>
                <a:latin typeface="Cambria" panose="02040503050406030204" pitchFamily="18" charset="0"/>
                <a:ea typeface="Cambria" panose="02040503050406030204" pitchFamily="18" charset="0"/>
              </a:rPr>
              <a:t>Câu </a:t>
            </a:r>
            <a:r>
              <a:rPr lang="vi-VN" sz="2933" dirty="0">
                <a:solidFill>
                  <a:srgbClr val="FFFF00"/>
                </a:solidFill>
                <a:latin typeface="Cambria" panose="02040503050406030204" pitchFamily="18" charset="0"/>
                <a:ea typeface="Cambria" panose="02040503050406030204" pitchFamily="18" charset="0"/>
              </a:rPr>
              <a:t>có sử dụng biện pháp so sánh: Chú ngựa biên phòng như người bạn tốt của các anh bộ đội. </a:t>
            </a:r>
          </a:p>
        </p:txBody>
      </p:sp>
      <p:sp>
        <p:nvSpPr>
          <p:cNvPr id="3" name="Rectangle 2"/>
          <p:cNvSpPr/>
          <p:nvPr/>
        </p:nvSpPr>
        <p:spPr>
          <a:xfrm>
            <a:off x="304801" y="682665"/>
            <a:ext cx="11379200" cy="1200329"/>
          </a:xfrm>
          <a:prstGeom prst="rect">
            <a:avLst/>
          </a:prstGeom>
        </p:spPr>
        <p:txBody>
          <a:bodyPr wrap="square">
            <a:spAutoFit/>
          </a:bodyPr>
          <a:lstStyle/>
          <a:p>
            <a:r>
              <a:rPr lang="vi-VN" sz="3600" b="1" dirty="0">
                <a:latin typeface="Cambria" panose="02040503050406030204" pitchFamily="18" charset="0"/>
                <a:ea typeface="Cambria" panose="02040503050406030204" pitchFamily="18" charset="0"/>
              </a:rPr>
              <a:t>Câu 2: </a:t>
            </a:r>
            <a:r>
              <a:rPr lang="vi-VN" sz="3600" b="1" dirty="0">
                <a:latin typeface="Cambria" panose="02040503050406030204" pitchFamily="18" charset="0"/>
                <a:ea typeface="Cambria" panose="02040503050406030204" pitchFamily="18" charset="0"/>
              </a:rPr>
              <a:t>Viết 2 – 3 câu về chú ngựa biên phòng, trong đó có sử dụng biện pháp so sánh.</a:t>
            </a:r>
            <a:endParaRPr lang="en-US" sz="3600" b="1" dirty="0">
              <a:latin typeface="Cambria" panose="02040503050406030204" pitchFamily="18" charset="0"/>
              <a:ea typeface="Cambria" panose="02040503050406030204" pitchFamily="18" charset="0"/>
            </a:endParaRPr>
          </a:p>
        </p:txBody>
      </p:sp>
      <p:sp>
        <p:nvSpPr>
          <p:cNvPr id="4" name="Rectangle 3"/>
          <p:cNvSpPr/>
          <p:nvPr/>
        </p:nvSpPr>
        <p:spPr>
          <a:xfrm>
            <a:off x="304801" y="2721114"/>
            <a:ext cx="8483599" cy="2062103"/>
          </a:xfrm>
          <a:prstGeom prst="rect">
            <a:avLst/>
          </a:prstGeom>
        </p:spPr>
        <p:txBody>
          <a:bodyPr wrap="square">
            <a:spAutoFit/>
          </a:bodyPr>
          <a:lstStyle/>
          <a:p>
            <a:pPr algn="just"/>
            <a:r>
              <a:rPr lang="vi-VN" sz="3200" i="1" dirty="0">
                <a:solidFill>
                  <a:schemeClr val="bg1"/>
                </a:solidFill>
                <a:latin typeface="Cambria" panose="02040503050406030204" pitchFamily="18" charset="0"/>
                <a:ea typeface="Cambria" panose="02040503050406030204" pitchFamily="18" charset="0"/>
              </a:rPr>
              <a:t>Ví dụ:</a:t>
            </a:r>
          </a:p>
          <a:p>
            <a:pPr algn="just"/>
            <a:r>
              <a:rPr lang="vi-VN" sz="3200" i="1" dirty="0">
                <a:solidFill>
                  <a:schemeClr val="bg1"/>
                </a:solidFill>
                <a:latin typeface="Cambria" panose="02040503050406030204" pitchFamily="18" charset="0"/>
                <a:ea typeface="Cambria" panose="02040503050406030204" pitchFamily="18" charset="0"/>
              </a:rPr>
              <a:t>Chú </a:t>
            </a:r>
            <a:r>
              <a:rPr lang="vi-VN" sz="3200" i="1" dirty="0">
                <a:solidFill>
                  <a:schemeClr val="bg1"/>
                </a:solidFill>
                <a:latin typeface="Cambria" panose="02040503050406030204" pitchFamily="18" charset="0"/>
                <a:ea typeface="Cambria" panose="02040503050406030204" pitchFamily="18" charset="0"/>
              </a:rPr>
              <a:t>ngựa biên phòng như người bạn tốt của các anh bộ đội. Chúng đã đồng hành cùng các anh trên hành trình đi làm nhiệm vụ. </a:t>
            </a:r>
          </a:p>
        </p:txBody>
      </p:sp>
    </p:spTree>
    <p:extLst>
      <p:ext uri="{BB962C8B-B14F-4D97-AF65-F5344CB8AC3E}">
        <p14:creationId xmlns:p14="http://schemas.microsoft.com/office/powerpoint/2010/main" val="2207985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232" y="-703139"/>
            <a:ext cx="6303540" cy="7543800"/>
            <a:chOff x="0" y="0"/>
            <a:chExt cx="12607080" cy="15087600"/>
          </a:xfrm>
        </p:grpSpPr>
        <p:pic>
          <p:nvPicPr>
            <p:cNvPr id="3" name="Picture 3"/>
            <p:cNvPicPr>
              <a:picLocks noChangeAspect="1"/>
            </p:cNvPicPr>
            <p:nvPr/>
          </p:nvPicPr>
          <p:blipFill>
            <a:blip r:embed="rId2"/>
            <a:srcRect t="7107" b="3928"/>
            <a:stretch>
              <a:fillRect/>
            </a:stretch>
          </p:blipFill>
          <p:spPr>
            <a:xfrm>
              <a:off x="0" y="0"/>
              <a:ext cx="12607080" cy="15087600"/>
            </a:xfrm>
            <a:prstGeom prst="rect">
              <a:avLst/>
            </a:prstGeom>
          </p:spPr>
        </p:pic>
      </p:grpSp>
      <p:sp>
        <p:nvSpPr>
          <p:cNvPr id="4" name="Freeform 4"/>
          <p:cNvSpPr/>
          <p:nvPr/>
        </p:nvSpPr>
        <p:spPr>
          <a:xfrm rot="-10800000">
            <a:off x="10832528" y="328511"/>
            <a:ext cx="1108010" cy="1085850"/>
          </a:xfrm>
          <a:custGeom>
            <a:avLst/>
            <a:gdLst/>
            <a:ahLst/>
            <a:cxnLst/>
            <a:rect l="l" t="t" r="r" b="b"/>
            <a:pathLst>
              <a:path w="1662015" h="1628775">
                <a:moveTo>
                  <a:pt x="0" y="0"/>
                </a:moveTo>
                <a:lnTo>
                  <a:pt x="1662015" y="0"/>
                </a:lnTo>
                <a:lnTo>
                  <a:pt x="1662015" y="1628775"/>
                </a:lnTo>
                <a:lnTo>
                  <a:pt x="0" y="162877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rot="-10800000" flipV="1">
            <a:off x="10832528" y="5448028"/>
            <a:ext cx="1108010" cy="1085850"/>
          </a:xfrm>
          <a:custGeom>
            <a:avLst/>
            <a:gdLst/>
            <a:ahLst/>
            <a:cxnLst/>
            <a:rect l="l" t="t" r="r" b="b"/>
            <a:pathLst>
              <a:path w="1662015" h="1628775">
                <a:moveTo>
                  <a:pt x="0" y="1628775"/>
                </a:moveTo>
                <a:lnTo>
                  <a:pt x="1662015" y="1628775"/>
                </a:lnTo>
                <a:lnTo>
                  <a:pt x="1662015" y="0"/>
                </a:lnTo>
                <a:lnTo>
                  <a:pt x="0" y="0"/>
                </a:lnTo>
                <a:lnTo>
                  <a:pt x="0" y="1628775"/>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rot="1144673">
            <a:off x="10284000" y="1345675"/>
            <a:ext cx="1382778" cy="3446175"/>
          </a:xfrm>
          <a:custGeom>
            <a:avLst/>
            <a:gdLst/>
            <a:ahLst/>
            <a:cxnLst/>
            <a:rect l="l" t="t" r="r" b="b"/>
            <a:pathLst>
              <a:path w="2074167" h="5169263">
                <a:moveTo>
                  <a:pt x="0" y="0"/>
                </a:moveTo>
                <a:lnTo>
                  <a:pt x="2074167" y="0"/>
                </a:lnTo>
                <a:lnTo>
                  <a:pt x="2074167" y="5169263"/>
                </a:lnTo>
                <a:lnTo>
                  <a:pt x="0" y="5169263"/>
                </a:lnTo>
                <a:lnTo>
                  <a:pt x="0" y="0"/>
                </a:lnTo>
                <a:close/>
              </a:path>
            </a:pathLst>
          </a:custGeom>
          <a:blipFill>
            <a:blip r:embed="rId5"/>
            <a:stretch>
              <a:fillRect/>
            </a:stretch>
          </a:blipFill>
        </p:spPr>
      </p:sp>
      <p:sp>
        <p:nvSpPr>
          <p:cNvPr id="9" name="TextBox 9"/>
          <p:cNvSpPr txBox="1"/>
          <p:nvPr/>
        </p:nvSpPr>
        <p:spPr>
          <a:xfrm>
            <a:off x="6346169" y="1959739"/>
            <a:ext cx="4629220" cy="2462597"/>
          </a:xfrm>
          <a:prstGeom prst="rect">
            <a:avLst/>
          </a:prstGeom>
        </p:spPr>
        <p:txBody>
          <a:bodyPr wrap="square" lIns="0" tIns="0" rIns="0" bIns="0" rtlCol="0" anchor="t">
            <a:spAutoFit/>
          </a:bodyPr>
          <a:lstStyle/>
          <a:p>
            <a:pPr algn="ctr" defTabSz="609630">
              <a:lnSpc>
                <a:spcPct val="150000"/>
              </a:lnSpc>
              <a:defRPr/>
            </a:pPr>
            <a:r>
              <a:rPr lang="vi-VN" sz="5334" dirty="0">
                <a:solidFill>
                  <a:srgbClr val="FFFFFF"/>
                </a:solidFill>
                <a:latin typeface="Noto Serif Display"/>
              </a:rPr>
              <a:t>CHÚC CÁC EM HỌC TỐT!</a:t>
            </a:r>
            <a:endParaRPr lang="en-US" sz="5334" dirty="0">
              <a:solidFill>
                <a:srgbClr val="FFFFFF"/>
              </a:solidFill>
              <a:latin typeface="Noto Serif Display"/>
            </a:endParaRPr>
          </a:p>
        </p:txBody>
      </p:sp>
    </p:spTree>
    <p:extLst>
      <p:ext uri="{BB962C8B-B14F-4D97-AF65-F5344CB8AC3E}">
        <p14:creationId xmlns:p14="http://schemas.microsoft.com/office/powerpoint/2010/main" val="2728126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anim calcmode="lin" valueType="num">
                                      <p:cBhvr>
                                        <p:cTn id="24" dur="500" fill="hold"/>
                                        <p:tgtEl>
                                          <p:spTgt spid="5"/>
                                        </p:tgtEl>
                                        <p:attrNameLst>
                                          <p:attrName>ppt_x</p:attrName>
                                        </p:attrNameLst>
                                      </p:cBhvr>
                                      <p:tavLst>
                                        <p:tav tm="0">
                                          <p:val>
                                            <p:fltVal val="0.5"/>
                                          </p:val>
                                        </p:tav>
                                        <p:tav tm="100000">
                                          <p:val>
                                            <p:strVal val="#ppt_x"/>
                                          </p:val>
                                        </p:tav>
                                      </p:tavLst>
                                    </p:anim>
                                    <p:anim calcmode="lin" valueType="num">
                                      <p:cBhvr>
                                        <p:cTn id="25" dur="500" fill="hold"/>
                                        <p:tgtEl>
                                          <p:spTgt spid="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anim calcmode="lin" valueType="num">
                                      <p:cBhvr>
                                        <p:cTn id="38" dur="500" fill="hold"/>
                                        <p:tgtEl>
                                          <p:spTgt spid="9"/>
                                        </p:tgtEl>
                                        <p:attrNameLst>
                                          <p:attrName>ppt_x</p:attrName>
                                        </p:attrNameLst>
                                      </p:cBhvr>
                                      <p:tavLst>
                                        <p:tav tm="0">
                                          <p:val>
                                            <p:fltVal val="0.5"/>
                                          </p:val>
                                        </p:tav>
                                        <p:tav tm="100000">
                                          <p:val>
                                            <p:strVal val="#ppt_x"/>
                                          </p:val>
                                        </p:tav>
                                      </p:tavLst>
                                    </p:anim>
                                    <p:anim calcmode="lin" valueType="num">
                                      <p:cBhvr>
                                        <p:cTn id="39"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4051278"/>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9795733" y="3906066"/>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8473578" y="4717709"/>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762000" y="4190871"/>
            <a:ext cx="5551905" cy="2723116"/>
          </a:xfrm>
          <a:prstGeom prst="rect">
            <a:avLst/>
          </a:prstGeom>
        </p:spPr>
      </p:pic>
    </p:spTree>
    <p:extLst>
      <p:ext uri="{BB962C8B-B14F-4D97-AF65-F5344CB8AC3E}">
        <p14:creationId xmlns:p14="http://schemas.microsoft.com/office/powerpoint/2010/main" val="502681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4051278"/>
            <a:chOff x="0" y="0"/>
            <a:chExt cx="24384000" cy="8102556"/>
          </a:xfrm>
        </p:grpSpPr>
        <p:pic>
          <p:nvPicPr>
            <p:cNvPr id="3" name="Picture 3"/>
            <p:cNvPicPr>
              <a:picLocks noChangeAspect="1"/>
            </p:cNvPicPr>
            <p:nvPr/>
          </p:nvPicPr>
          <p:blipFill>
            <a:blip r:embed="rId2"/>
            <a:srcRect t="20463" b="20463"/>
            <a:stretch>
              <a:fillRect/>
            </a:stretch>
          </p:blipFill>
          <p:spPr>
            <a:xfrm>
              <a:off x="0" y="0"/>
              <a:ext cx="24384000" cy="8102556"/>
            </a:xfrm>
            <a:prstGeom prst="rect">
              <a:avLst/>
            </a:prstGeom>
          </p:spPr>
        </p:pic>
      </p:grpSp>
      <p:sp>
        <p:nvSpPr>
          <p:cNvPr id="4" name="Freeform 4"/>
          <p:cNvSpPr/>
          <p:nvPr/>
        </p:nvSpPr>
        <p:spPr>
          <a:xfrm>
            <a:off x="9795733" y="3906066"/>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3"/>
            <a:stretch>
              <a:fillRect/>
            </a:stretch>
          </a:blipFill>
        </p:spPr>
      </p:sp>
      <p:sp>
        <p:nvSpPr>
          <p:cNvPr id="5" name="Freeform 5"/>
          <p:cNvSpPr/>
          <p:nvPr/>
        </p:nvSpPr>
        <p:spPr>
          <a:xfrm>
            <a:off x="8473578" y="4717709"/>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3"/>
            <a:stretch>
              <a:fillRect/>
            </a:stretch>
          </a:blipFill>
        </p:spPr>
      </p:sp>
      <p:pic>
        <p:nvPicPr>
          <p:cNvPr id="7" name="Picture 6"/>
          <p:cNvPicPr>
            <a:picLocks noChangeAspect="1"/>
          </p:cNvPicPr>
          <p:nvPr/>
        </p:nvPicPr>
        <p:blipFill>
          <a:blip r:embed="rId4"/>
          <a:stretch>
            <a:fillRect/>
          </a:stretch>
        </p:blipFill>
        <p:spPr>
          <a:xfrm>
            <a:off x="547762" y="4190871"/>
            <a:ext cx="7559695" cy="2723116"/>
          </a:xfrm>
          <a:prstGeom prst="rect">
            <a:avLst/>
          </a:prstGeom>
        </p:spPr>
      </p:pic>
    </p:spTree>
    <p:extLst>
      <p:ext uri="{BB962C8B-B14F-4D97-AF65-F5344CB8AC3E}">
        <p14:creationId xmlns:p14="http://schemas.microsoft.com/office/powerpoint/2010/main" val="427620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357603" cy="6858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239784" y="0"/>
            <a:ext cx="479567" cy="6858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33867" tIns="33867" rIns="33867" bIns="33867" rtlCol="0" anchor="ctr"/>
            <a:lstStyle/>
            <a:p>
              <a:pPr algn="ctr">
                <a:lnSpc>
                  <a:spcPts val="1790"/>
                </a:lnSpc>
              </a:pPr>
              <a:endParaRPr sz="1200"/>
            </a:p>
          </p:txBody>
        </p:sp>
      </p:grpSp>
      <p:sp>
        <p:nvSpPr>
          <p:cNvPr id="7" name="AutoShape 7"/>
          <p:cNvSpPr/>
          <p:nvPr/>
        </p:nvSpPr>
        <p:spPr>
          <a:xfrm>
            <a:off x="6913879" y="743557"/>
            <a:ext cx="4687555"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5502511" y="1054433"/>
            <a:ext cx="3103587"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Chú</a:t>
            </a:r>
            <a:r>
              <a:rPr lang="en-US" sz="2133" dirty="0">
                <a:solidFill>
                  <a:srgbClr val="000000"/>
                </a:solidFill>
                <a:latin typeface="TT Commons Pro"/>
              </a:rPr>
              <a:t> </a:t>
            </a:r>
            <a:r>
              <a:rPr lang="en-US" sz="2133" dirty="0" err="1">
                <a:solidFill>
                  <a:srgbClr val="000000"/>
                </a:solidFill>
                <a:latin typeface="TT Commons Pro"/>
              </a:rPr>
              <a:t>bộ</a:t>
            </a:r>
            <a:r>
              <a:rPr lang="en-US" sz="2133" dirty="0">
                <a:solidFill>
                  <a:srgbClr val="000000"/>
                </a:solidFill>
                <a:latin typeface="TT Commons Pro"/>
              </a:rPr>
              <a:t> </a:t>
            </a:r>
            <a:r>
              <a:rPr lang="en-US" sz="2133" dirty="0" err="1">
                <a:solidFill>
                  <a:srgbClr val="000000"/>
                </a:solidFill>
                <a:latin typeface="TT Commons Pro"/>
              </a:rPr>
              <a:t>đội</a:t>
            </a:r>
            <a:r>
              <a:rPr lang="en-US" sz="2133" dirty="0">
                <a:solidFill>
                  <a:srgbClr val="000000"/>
                </a:solidFill>
                <a:latin typeface="TT Commons Pro"/>
              </a:rPr>
              <a:t> </a:t>
            </a:r>
            <a:r>
              <a:rPr lang="en-US" sz="2133" dirty="0" err="1">
                <a:solidFill>
                  <a:srgbClr val="000000"/>
                </a:solidFill>
                <a:latin typeface="TT Commons Pro"/>
              </a:rPr>
              <a:t>biên</a:t>
            </a:r>
            <a:r>
              <a:rPr lang="en-US" sz="2133" dirty="0">
                <a:solidFill>
                  <a:srgbClr val="000000"/>
                </a:solidFill>
                <a:latin typeface="TT Commons Pro"/>
              </a:rPr>
              <a:t> </a:t>
            </a:r>
            <a:r>
              <a:rPr lang="en-US" sz="2133" dirty="0" err="1">
                <a:solidFill>
                  <a:srgbClr val="000000"/>
                </a:solidFill>
                <a:latin typeface="TT Commons Pro"/>
              </a:rPr>
              <a:t>phòng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Rạp</a:t>
            </a:r>
            <a:r>
              <a:rPr lang="en-US" sz="2133" dirty="0">
                <a:solidFill>
                  <a:srgbClr val="000000"/>
                </a:solidFill>
                <a:latin typeface="TT Commons Pro"/>
              </a:rPr>
              <a:t> </a:t>
            </a:r>
            <a:r>
              <a:rPr lang="en-US" sz="2133" dirty="0" err="1">
                <a:solidFill>
                  <a:srgbClr val="000000"/>
                </a:solidFill>
                <a:latin typeface="TT Commons Pro"/>
              </a:rPr>
              <a:t>mình</a:t>
            </a:r>
            <a:r>
              <a:rPr lang="en-US" sz="2133" dirty="0">
                <a:solidFill>
                  <a:srgbClr val="000000"/>
                </a:solidFill>
                <a:latin typeface="TT Commons Pro"/>
              </a:rPr>
              <a:t> </a:t>
            </a:r>
            <a:r>
              <a:rPr lang="en-US" sz="2133" dirty="0" err="1">
                <a:solidFill>
                  <a:srgbClr val="000000"/>
                </a:solidFill>
                <a:latin typeface="TT Commons Pro"/>
              </a:rPr>
              <a:t>trên</a:t>
            </a:r>
            <a:r>
              <a:rPr lang="en-US" sz="2133" dirty="0">
                <a:solidFill>
                  <a:srgbClr val="000000"/>
                </a:solidFill>
                <a:latin typeface="TT Commons Pro"/>
              </a:rPr>
              <a:t> </a:t>
            </a:r>
            <a:r>
              <a:rPr lang="en-US" sz="2133" dirty="0" err="1">
                <a:solidFill>
                  <a:srgbClr val="000000"/>
                </a:solidFill>
                <a:latin typeface="TT Commons Pro"/>
              </a:rPr>
              <a:t>lưng</a:t>
            </a:r>
            <a:r>
              <a:rPr lang="en-US" sz="2133" dirty="0">
                <a:solidFill>
                  <a:srgbClr val="000000"/>
                </a:solidFill>
                <a:latin typeface="TT Commons Pro"/>
              </a:rPr>
              <a:t> </a:t>
            </a:r>
            <a:r>
              <a:rPr lang="en-US" sz="2133" dirty="0" err="1">
                <a:solidFill>
                  <a:srgbClr val="000000"/>
                </a:solidFill>
                <a:latin typeface="TT Commons Pro"/>
              </a:rPr>
              <a:t>ngựa</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phi </a:t>
            </a:r>
            <a:r>
              <a:rPr lang="en-US" sz="2133" dirty="0" err="1">
                <a:solidFill>
                  <a:srgbClr val="000000"/>
                </a:solidFill>
                <a:latin typeface="TT Commons Pro"/>
              </a:rPr>
              <a:t>nhanh</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bay</a:t>
            </a:r>
          </a:p>
          <a:p>
            <a:pPr algn="just">
              <a:lnSpc>
                <a:spcPts val="2986"/>
              </a:lnSpc>
            </a:pPr>
            <a:r>
              <a:rPr lang="en-US" sz="2133" dirty="0" err="1">
                <a:solidFill>
                  <a:srgbClr val="000000"/>
                </a:solidFill>
                <a:latin typeface="TT Commons Pro"/>
              </a:rPr>
              <a:t>Cả</a:t>
            </a:r>
            <a:r>
              <a:rPr lang="en-US" sz="2133" dirty="0">
                <a:solidFill>
                  <a:srgbClr val="000000"/>
                </a:solidFill>
                <a:latin typeface="TT Commons Pro"/>
              </a:rPr>
              <a:t> </a:t>
            </a:r>
            <a:r>
              <a:rPr lang="en-US" sz="2133" dirty="0" err="1">
                <a:solidFill>
                  <a:srgbClr val="000000"/>
                </a:solidFill>
                <a:latin typeface="TT Commons Pro"/>
              </a:rPr>
              <a:t>cánh</a:t>
            </a:r>
            <a:r>
              <a:rPr lang="en-US" sz="2133" dirty="0">
                <a:solidFill>
                  <a:srgbClr val="000000"/>
                </a:solidFill>
                <a:latin typeface="TT Commons Pro"/>
              </a:rPr>
              <a:t> </a:t>
            </a:r>
            <a:r>
              <a:rPr lang="en-US" sz="2133" dirty="0" err="1">
                <a:solidFill>
                  <a:srgbClr val="000000"/>
                </a:solidFill>
                <a:latin typeface="TT Commons Pro"/>
              </a:rPr>
              <a:t>rừng</a:t>
            </a:r>
            <a:r>
              <a:rPr lang="en-US" sz="2133" dirty="0">
                <a:solidFill>
                  <a:srgbClr val="000000"/>
                </a:solidFill>
                <a:latin typeface="TT Commons Pro"/>
              </a:rPr>
              <a:t> </a:t>
            </a:r>
            <a:r>
              <a:rPr lang="en-US" sz="2133" dirty="0" err="1">
                <a:solidFill>
                  <a:srgbClr val="000000"/>
                </a:solidFill>
                <a:latin typeface="TT Commons Pro"/>
              </a:rPr>
              <a:t>nổi</a:t>
            </a:r>
            <a:r>
              <a:rPr lang="en-US" sz="2133" dirty="0">
                <a:solidFill>
                  <a:srgbClr val="000000"/>
                </a:solidFill>
                <a:latin typeface="TT Commons Pro"/>
              </a:rPr>
              <a:t> </a:t>
            </a:r>
            <a:r>
              <a:rPr lang="en-US" sz="2133" dirty="0" err="1">
                <a:solidFill>
                  <a:srgbClr val="000000"/>
                </a:solidFill>
                <a:latin typeface="TT Commons Pro"/>
              </a:rPr>
              <a:t>gió</a:t>
            </a:r>
            <a:r>
              <a:rPr lang="en-US" sz="2133" dirty="0">
                <a:solidFill>
                  <a:srgbClr val="000000"/>
                </a:solidFill>
                <a:latin typeface="TT Commons Pro"/>
              </a:rPr>
              <a:t>.</a:t>
            </a:r>
          </a:p>
        </p:txBody>
      </p:sp>
      <p:sp>
        <p:nvSpPr>
          <p:cNvPr id="9" name="TextBox 9"/>
          <p:cNvSpPr txBox="1"/>
          <p:nvPr/>
        </p:nvSpPr>
        <p:spPr>
          <a:xfrm>
            <a:off x="6580018" y="5745"/>
            <a:ext cx="5239139" cy="756617"/>
          </a:xfrm>
          <a:prstGeom prst="rect">
            <a:avLst/>
          </a:prstGeom>
        </p:spPr>
        <p:txBody>
          <a:bodyPr lIns="0" tIns="0" rIns="0" bIns="0" rtlCol="0" anchor="t">
            <a:spAutoFit/>
          </a:bodyPr>
          <a:lstStyle/>
          <a:p>
            <a:pPr>
              <a:lnSpc>
                <a:spcPts val="5880"/>
              </a:lnSpc>
              <a:spcBef>
                <a:spcPct val="0"/>
              </a:spcBef>
            </a:pPr>
            <a:r>
              <a:rPr lang="en-US" sz="4200">
                <a:solidFill>
                  <a:srgbClr val="717935"/>
                </a:solidFill>
                <a:latin typeface="Blacker Sans Text Bold"/>
              </a:rPr>
              <a:t>NGỰA BIÊN PHÒNG</a:t>
            </a:r>
          </a:p>
        </p:txBody>
      </p:sp>
      <p:sp>
        <p:nvSpPr>
          <p:cNvPr id="10" name="TextBox 10"/>
          <p:cNvSpPr txBox="1"/>
          <p:nvPr/>
        </p:nvSpPr>
        <p:spPr>
          <a:xfrm>
            <a:off x="5502511" y="3095088"/>
            <a:ext cx="3377913"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phăm</a:t>
            </a:r>
            <a:r>
              <a:rPr lang="en-US" sz="2133" dirty="0">
                <a:solidFill>
                  <a:srgbClr val="000000"/>
                </a:solidFill>
                <a:latin typeface="TT Commons Pro"/>
              </a:rPr>
              <a:t> </a:t>
            </a:r>
            <a:r>
              <a:rPr lang="en-US" sz="2133" dirty="0" err="1">
                <a:solidFill>
                  <a:srgbClr val="000000"/>
                </a:solidFill>
                <a:latin typeface="TT Commons Pro"/>
              </a:rPr>
              <a:t>phăm</a:t>
            </a:r>
            <a:r>
              <a:rPr lang="en-US" sz="2133" dirty="0">
                <a:solidFill>
                  <a:srgbClr val="000000"/>
                </a:solidFill>
                <a:latin typeface="TT Commons Pro"/>
              </a:rPr>
              <a:t> </a:t>
            </a:r>
            <a:r>
              <a:rPr lang="en-US" sz="2133" dirty="0" err="1">
                <a:solidFill>
                  <a:srgbClr val="000000"/>
                </a:solidFill>
                <a:latin typeface="TT Commons Pro"/>
              </a:rPr>
              <a:t>bốn</a:t>
            </a:r>
            <a:r>
              <a:rPr lang="en-US" sz="2133" dirty="0">
                <a:solidFill>
                  <a:srgbClr val="000000"/>
                </a:solidFill>
                <a:latin typeface="TT Commons Pro"/>
              </a:rPr>
              <a:t> </a:t>
            </a:r>
            <a:r>
              <a:rPr lang="en-US" sz="2133" dirty="0" err="1">
                <a:solidFill>
                  <a:srgbClr val="000000"/>
                </a:solidFill>
                <a:latin typeface="TT Commons Pro"/>
              </a:rPr>
              <a:t>vó</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băm</a:t>
            </a:r>
            <a:r>
              <a:rPr lang="en-US" sz="2133" dirty="0">
                <a:solidFill>
                  <a:srgbClr val="000000"/>
                </a:solidFill>
                <a:latin typeface="TT Commons Pro"/>
              </a:rPr>
              <a:t> </a:t>
            </a:r>
            <a:r>
              <a:rPr lang="en-US" sz="2133" dirty="0" err="1">
                <a:solidFill>
                  <a:srgbClr val="000000"/>
                </a:solidFill>
                <a:latin typeface="TT Commons Pro"/>
              </a:rPr>
              <a:t>xuống</a:t>
            </a:r>
            <a:r>
              <a:rPr lang="en-US" sz="2133" dirty="0">
                <a:solidFill>
                  <a:srgbClr val="000000"/>
                </a:solidFill>
                <a:latin typeface="TT Commons Pro"/>
              </a:rPr>
              <a:t> </a:t>
            </a:r>
            <a:r>
              <a:rPr lang="en-US" sz="2133" dirty="0" err="1">
                <a:solidFill>
                  <a:srgbClr val="000000"/>
                </a:solidFill>
                <a:latin typeface="TT Commons Pro"/>
              </a:rPr>
              <a:t>mặt</a:t>
            </a:r>
            <a:r>
              <a:rPr lang="en-US" sz="2133" dirty="0">
                <a:solidFill>
                  <a:srgbClr val="000000"/>
                </a:solidFill>
                <a:latin typeface="TT Commons Pro"/>
              </a:rPr>
              <a:t> </a:t>
            </a:r>
            <a:r>
              <a:rPr lang="en-US" sz="2133" dirty="0" err="1">
                <a:solidFill>
                  <a:srgbClr val="000000"/>
                </a:solidFill>
                <a:latin typeface="TT Commons Pro"/>
              </a:rPr>
              <a:t>đường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Mặc</a:t>
            </a:r>
            <a:r>
              <a:rPr lang="en-US" sz="2133" dirty="0">
                <a:solidFill>
                  <a:srgbClr val="000000"/>
                </a:solidFill>
                <a:latin typeface="TT Commons Pro"/>
              </a:rPr>
              <a:t> </a:t>
            </a:r>
            <a:r>
              <a:rPr lang="en-US" sz="2133" dirty="0" err="1">
                <a:solidFill>
                  <a:srgbClr val="000000"/>
                </a:solidFill>
                <a:latin typeface="TT Commons Pro"/>
              </a:rPr>
              <a:t>sớm</a:t>
            </a:r>
            <a:r>
              <a:rPr lang="en-US" sz="2133" dirty="0">
                <a:solidFill>
                  <a:srgbClr val="000000"/>
                </a:solidFill>
                <a:latin typeface="TT Commons Pro"/>
              </a:rPr>
              <a:t> </a:t>
            </a:r>
            <a:r>
              <a:rPr lang="en-US" sz="2133" dirty="0" err="1">
                <a:solidFill>
                  <a:srgbClr val="000000"/>
                </a:solidFill>
                <a:latin typeface="TT Commons Pro"/>
              </a:rPr>
              <a:t>rừng</a:t>
            </a:r>
            <a:r>
              <a:rPr lang="en-US" sz="2133" dirty="0">
                <a:solidFill>
                  <a:srgbClr val="000000"/>
                </a:solidFill>
                <a:latin typeface="TT Commons Pro"/>
              </a:rPr>
              <a:t> </a:t>
            </a:r>
            <a:r>
              <a:rPr lang="en-US" sz="2133" dirty="0" err="1">
                <a:solidFill>
                  <a:srgbClr val="000000"/>
                </a:solidFill>
                <a:latin typeface="TT Commons Pro"/>
              </a:rPr>
              <a:t>mù</a:t>
            </a:r>
            <a:r>
              <a:rPr lang="en-US" sz="2133" dirty="0">
                <a:solidFill>
                  <a:srgbClr val="000000"/>
                </a:solidFill>
                <a:latin typeface="TT Commons Pro"/>
              </a:rPr>
              <a:t> </a:t>
            </a:r>
            <a:r>
              <a:rPr lang="en-US" sz="2133" dirty="0" err="1">
                <a:solidFill>
                  <a:srgbClr val="000000"/>
                </a:solidFill>
                <a:latin typeface="TT Commons Pro"/>
              </a:rPr>
              <a:t>sương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Mặc</a:t>
            </a:r>
            <a:r>
              <a:rPr lang="en-US" sz="2133" dirty="0">
                <a:solidFill>
                  <a:srgbClr val="000000"/>
                </a:solidFill>
                <a:latin typeface="TT Commons Pro"/>
              </a:rPr>
              <a:t> </a:t>
            </a:r>
            <a:r>
              <a:rPr lang="en-US" sz="2133" dirty="0" err="1">
                <a:solidFill>
                  <a:srgbClr val="000000"/>
                </a:solidFill>
                <a:latin typeface="TT Commons Pro"/>
              </a:rPr>
              <a:t>đêm</a:t>
            </a:r>
            <a:r>
              <a:rPr lang="en-US" sz="2133" dirty="0">
                <a:solidFill>
                  <a:srgbClr val="000000"/>
                </a:solidFill>
                <a:latin typeface="TT Commons Pro"/>
              </a:rPr>
              <a:t> </a:t>
            </a:r>
            <a:r>
              <a:rPr lang="en-US" sz="2133" dirty="0" err="1">
                <a:solidFill>
                  <a:srgbClr val="000000"/>
                </a:solidFill>
                <a:latin typeface="TT Commons Pro"/>
              </a:rPr>
              <a:t>đông</a:t>
            </a:r>
            <a:r>
              <a:rPr lang="en-US" sz="2133" dirty="0">
                <a:solidFill>
                  <a:srgbClr val="000000"/>
                </a:solidFill>
                <a:latin typeface="TT Commons Pro"/>
              </a:rPr>
              <a:t> </a:t>
            </a:r>
            <a:r>
              <a:rPr lang="en-US" sz="2133" dirty="0" err="1">
                <a:solidFill>
                  <a:srgbClr val="000000"/>
                </a:solidFill>
                <a:latin typeface="TT Commons Pro"/>
              </a:rPr>
              <a:t>giá</a:t>
            </a:r>
            <a:r>
              <a:rPr lang="en-US" sz="2133" dirty="0">
                <a:solidFill>
                  <a:srgbClr val="000000"/>
                </a:solidFill>
                <a:latin typeface="TT Commons Pro"/>
              </a:rPr>
              <a:t> </a:t>
            </a:r>
            <a:r>
              <a:rPr lang="en-US" sz="2133" dirty="0" err="1">
                <a:solidFill>
                  <a:srgbClr val="000000"/>
                </a:solidFill>
                <a:latin typeface="TT Commons Pro"/>
              </a:rPr>
              <a:t>buốt</a:t>
            </a:r>
            <a:r>
              <a:rPr lang="en-US" sz="2133" dirty="0">
                <a:solidFill>
                  <a:srgbClr val="000000"/>
                </a:solidFill>
                <a:latin typeface="TT Commons Pro"/>
              </a:rPr>
              <a:t>.</a:t>
            </a:r>
          </a:p>
        </p:txBody>
      </p:sp>
      <p:sp>
        <p:nvSpPr>
          <p:cNvPr id="11" name="TextBox 11"/>
          <p:cNvSpPr txBox="1"/>
          <p:nvPr/>
        </p:nvSpPr>
        <p:spPr>
          <a:xfrm>
            <a:off x="5502511" y="5218328"/>
            <a:ext cx="3103587" cy="1923604"/>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Chân</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sắt</a:t>
            </a:r>
            <a:r>
              <a:rPr lang="en-US" sz="2133" dirty="0">
                <a:solidFill>
                  <a:srgbClr val="000000"/>
                </a:solidFill>
                <a:latin typeface="TT Commons Pro"/>
              </a:rPr>
              <a:t> </a:t>
            </a:r>
            <a:r>
              <a:rPr lang="en-US" sz="2133" dirty="0" err="1">
                <a:solidFill>
                  <a:srgbClr val="000000"/>
                </a:solidFill>
                <a:latin typeface="TT Commons Pro"/>
              </a:rPr>
              <a:t>thép</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Luôn</a:t>
            </a:r>
            <a:r>
              <a:rPr lang="en-US" sz="2133" dirty="0">
                <a:solidFill>
                  <a:srgbClr val="000000"/>
                </a:solidFill>
                <a:latin typeface="TT Commons Pro"/>
              </a:rPr>
              <a:t> </a:t>
            </a:r>
            <a:r>
              <a:rPr lang="en-US" sz="2133" dirty="0" err="1">
                <a:solidFill>
                  <a:srgbClr val="000000"/>
                </a:solidFill>
                <a:latin typeface="TT Commons Pro"/>
              </a:rPr>
              <a:t>săn</a:t>
            </a:r>
            <a:r>
              <a:rPr lang="en-US" sz="2133" dirty="0">
                <a:solidFill>
                  <a:srgbClr val="000000"/>
                </a:solidFill>
                <a:latin typeface="TT Commons Pro"/>
              </a:rPr>
              <a:t> </a:t>
            </a:r>
            <a:r>
              <a:rPr lang="en-US" sz="2133" dirty="0" err="1">
                <a:solidFill>
                  <a:srgbClr val="000000"/>
                </a:solidFill>
                <a:latin typeface="TT Commons Pro"/>
              </a:rPr>
              <a:t>đuổi</a:t>
            </a:r>
            <a:r>
              <a:rPr lang="en-US" sz="2133" dirty="0">
                <a:solidFill>
                  <a:srgbClr val="000000"/>
                </a:solidFill>
                <a:latin typeface="TT Commons Pro"/>
              </a:rPr>
              <a:t> </a:t>
            </a:r>
            <a:r>
              <a:rPr lang="en-US" sz="2133" dirty="0" err="1">
                <a:solidFill>
                  <a:srgbClr val="000000"/>
                </a:solidFill>
                <a:latin typeface="TT Commons Pro"/>
              </a:rPr>
              <a:t>quân</a:t>
            </a:r>
            <a:r>
              <a:rPr lang="en-US" sz="2133" dirty="0">
                <a:solidFill>
                  <a:srgbClr val="000000"/>
                </a:solidFill>
                <a:latin typeface="TT Commons Pro"/>
              </a:rPr>
              <a:t> </a:t>
            </a:r>
            <a:r>
              <a:rPr lang="en-US" sz="2133" dirty="0" err="1">
                <a:solidFill>
                  <a:srgbClr val="000000"/>
                </a:solidFill>
                <a:latin typeface="TT Commons Pro"/>
              </a:rPr>
              <a:t>thù</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Vó</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a:t>
            </a:r>
            <a:r>
              <a:rPr lang="en-US" sz="2133" dirty="0" err="1">
                <a:solidFill>
                  <a:srgbClr val="000000"/>
                </a:solidFill>
                <a:latin typeface="TT Commons Pro"/>
              </a:rPr>
              <a:t>có</a:t>
            </a:r>
            <a:r>
              <a:rPr lang="en-US" sz="2133" dirty="0">
                <a:solidFill>
                  <a:srgbClr val="000000"/>
                </a:solidFill>
                <a:latin typeface="TT Commons Pro"/>
              </a:rPr>
              <a:t> </a:t>
            </a:r>
            <a:r>
              <a:rPr lang="en-US" sz="2133" dirty="0" err="1">
                <a:solidFill>
                  <a:srgbClr val="000000"/>
                </a:solidFill>
                <a:latin typeface="TT Commons Pro"/>
              </a:rPr>
              <a:t>mắt</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Chẳng</a:t>
            </a:r>
            <a:r>
              <a:rPr lang="en-US" sz="2133" dirty="0">
                <a:solidFill>
                  <a:srgbClr val="000000"/>
                </a:solidFill>
                <a:latin typeface="TT Commons Pro"/>
              </a:rPr>
              <a:t> </a:t>
            </a:r>
            <a:r>
              <a:rPr lang="en-US" sz="2133" dirty="0" err="1">
                <a:solidFill>
                  <a:srgbClr val="000000"/>
                </a:solidFill>
                <a:latin typeface="TT Commons Pro"/>
              </a:rPr>
              <a:t>vấp</a:t>
            </a:r>
            <a:r>
              <a:rPr lang="en-US" sz="2133" dirty="0">
                <a:solidFill>
                  <a:srgbClr val="000000"/>
                </a:solidFill>
                <a:latin typeface="TT Commons Pro"/>
              </a:rPr>
              <a:t> </a:t>
            </a:r>
            <a:r>
              <a:rPr lang="en-US" sz="2133" dirty="0" err="1">
                <a:solidFill>
                  <a:srgbClr val="000000"/>
                </a:solidFill>
                <a:latin typeface="TT Commons Pro"/>
              </a:rPr>
              <a:t>ngã</a:t>
            </a:r>
            <a:r>
              <a:rPr lang="en-US" sz="2133" dirty="0">
                <a:solidFill>
                  <a:srgbClr val="000000"/>
                </a:solidFill>
                <a:latin typeface="TT Commons Pro"/>
              </a:rPr>
              <a:t> </a:t>
            </a:r>
            <a:r>
              <a:rPr lang="en-US" sz="2133" dirty="0" err="1">
                <a:solidFill>
                  <a:srgbClr val="000000"/>
                </a:solidFill>
                <a:latin typeface="TT Commons Pro"/>
              </a:rPr>
              <a:t>bao</a:t>
            </a:r>
            <a:r>
              <a:rPr lang="en-US" sz="2133" dirty="0">
                <a:solidFill>
                  <a:srgbClr val="000000"/>
                </a:solidFill>
                <a:latin typeface="TT Commons Pro"/>
              </a:rPr>
              <a:t> </a:t>
            </a:r>
            <a:r>
              <a:rPr lang="en-US" sz="2133" dirty="0" err="1">
                <a:solidFill>
                  <a:srgbClr val="000000"/>
                </a:solidFill>
                <a:latin typeface="TT Commons Pro"/>
              </a:rPr>
              <a:t>giờ</a:t>
            </a:r>
            <a:r>
              <a:rPr lang="en-US" sz="2133" dirty="0">
                <a:solidFill>
                  <a:srgbClr val="000000"/>
                </a:solidFill>
                <a:latin typeface="TT Commons Pro"/>
              </a:rPr>
              <a:t>.</a:t>
            </a:r>
          </a:p>
          <a:p>
            <a:pPr algn="just">
              <a:lnSpc>
                <a:spcPts val="2986"/>
              </a:lnSpc>
            </a:pPr>
            <a:endParaRPr lang="en-US" sz="2133" dirty="0">
              <a:solidFill>
                <a:srgbClr val="000000"/>
              </a:solidFill>
              <a:latin typeface="TT Commons Pro"/>
            </a:endParaRPr>
          </a:p>
        </p:txBody>
      </p:sp>
      <p:sp>
        <p:nvSpPr>
          <p:cNvPr id="12" name="TextBox 12"/>
          <p:cNvSpPr txBox="1"/>
          <p:nvPr/>
        </p:nvSpPr>
        <p:spPr>
          <a:xfrm>
            <a:off x="9257656" y="1929364"/>
            <a:ext cx="3103587"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Xong</a:t>
            </a:r>
            <a:r>
              <a:rPr lang="en-US" sz="2133" dirty="0">
                <a:solidFill>
                  <a:srgbClr val="000000"/>
                </a:solidFill>
                <a:latin typeface="TT Commons Pro"/>
              </a:rPr>
              <a:t> </a:t>
            </a:r>
            <a:r>
              <a:rPr lang="en-US" sz="2133" dirty="0" err="1">
                <a:solidFill>
                  <a:srgbClr val="000000"/>
                </a:solidFill>
                <a:latin typeface="TT Commons Pro"/>
              </a:rPr>
              <a:t>công</a:t>
            </a:r>
            <a:r>
              <a:rPr lang="en-US" sz="2133" dirty="0">
                <a:solidFill>
                  <a:srgbClr val="000000"/>
                </a:solidFill>
                <a:latin typeface="TT Commons Pro"/>
              </a:rPr>
              <a:t> </a:t>
            </a:r>
            <a:r>
              <a:rPr lang="en-US" sz="2133" dirty="0" err="1">
                <a:solidFill>
                  <a:srgbClr val="000000"/>
                </a:solidFill>
                <a:latin typeface="TT Commons Pro"/>
              </a:rPr>
              <a:t>việc</a:t>
            </a:r>
            <a:r>
              <a:rPr lang="en-US" sz="2133" dirty="0">
                <a:solidFill>
                  <a:srgbClr val="000000"/>
                </a:solidFill>
                <a:latin typeface="TT Commons Pro"/>
              </a:rPr>
              <a:t> </a:t>
            </a:r>
            <a:r>
              <a:rPr lang="en-US" sz="2133" dirty="0" err="1">
                <a:solidFill>
                  <a:srgbClr val="000000"/>
                </a:solidFill>
                <a:latin typeface="TT Commons Pro"/>
              </a:rPr>
              <a:t>trở</a:t>
            </a:r>
            <a:r>
              <a:rPr lang="en-US" sz="2133" dirty="0">
                <a:solidFill>
                  <a:srgbClr val="000000"/>
                </a:solidFill>
                <a:latin typeface="TT Commons Pro"/>
              </a:rPr>
              <a:t> </a:t>
            </a:r>
            <a:r>
              <a:rPr lang="en-US" sz="2133" dirty="0" err="1">
                <a:solidFill>
                  <a:srgbClr val="000000"/>
                </a:solidFill>
                <a:latin typeface="TT Commons Pro"/>
              </a:rPr>
              <a:t>về</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bước</a:t>
            </a:r>
            <a:r>
              <a:rPr lang="en-US" sz="2133" dirty="0">
                <a:solidFill>
                  <a:srgbClr val="000000"/>
                </a:solidFill>
                <a:latin typeface="TT Commons Pro"/>
              </a:rPr>
              <a:t> </a:t>
            </a:r>
            <a:r>
              <a:rPr lang="en-US" sz="2133" dirty="0" err="1">
                <a:solidFill>
                  <a:srgbClr val="000000"/>
                </a:solidFill>
                <a:latin typeface="TT Commons Pro"/>
              </a:rPr>
              <a:t>đi</a:t>
            </a:r>
            <a:r>
              <a:rPr lang="en-US" sz="2133" dirty="0">
                <a:solidFill>
                  <a:srgbClr val="000000"/>
                </a:solidFill>
                <a:latin typeface="TT Commons Pro"/>
              </a:rPr>
              <a:t> thong </a:t>
            </a:r>
            <a:r>
              <a:rPr lang="en-US" sz="2133" dirty="0" err="1">
                <a:solidFill>
                  <a:srgbClr val="000000"/>
                </a:solidFill>
                <a:latin typeface="TT Commons Pro"/>
              </a:rPr>
              <a:t>thả</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Chú</a:t>
            </a:r>
            <a:r>
              <a:rPr lang="en-US" sz="2133" dirty="0">
                <a:solidFill>
                  <a:srgbClr val="000000"/>
                </a:solidFill>
                <a:latin typeface="TT Commons Pro"/>
              </a:rPr>
              <a:t> </a:t>
            </a:r>
            <a:r>
              <a:rPr lang="en-US" sz="2133" dirty="0" err="1">
                <a:solidFill>
                  <a:srgbClr val="000000"/>
                </a:solidFill>
                <a:latin typeface="TT Commons Pro"/>
              </a:rPr>
              <a:t>bộ</a:t>
            </a:r>
            <a:r>
              <a:rPr lang="en-US" sz="2133" dirty="0">
                <a:solidFill>
                  <a:srgbClr val="000000"/>
                </a:solidFill>
                <a:latin typeface="TT Commons Pro"/>
              </a:rPr>
              <a:t> </a:t>
            </a:r>
            <a:r>
              <a:rPr lang="en-US" sz="2133" dirty="0" err="1">
                <a:solidFill>
                  <a:srgbClr val="000000"/>
                </a:solidFill>
                <a:latin typeface="TT Commons Pro"/>
              </a:rPr>
              <a:t>đội</a:t>
            </a:r>
            <a:r>
              <a:rPr lang="en-US" sz="2133" dirty="0">
                <a:solidFill>
                  <a:srgbClr val="000000"/>
                </a:solidFill>
                <a:latin typeface="TT Commons Pro"/>
              </a:rPr>
              <a:t> </a:t>
            </a:r>
            <a:r>
              <a:rPr lang="en-US" sz="2133" dirty="0" err="1">
                <a:solidFill>
                  <a:srgbClr val="000000"/>
                </a:solidFill>
                <a:latin typeface="TT Commons Pro"/>
              </a:rPr>
              <a:t>đi</a:t>
            </a:r>
            <a:r>
              <a:rPr lang="en-US" sz="2133" dirty="0">
                <a:solidFill>
                  <a:srgbClr val="000000"/>
                </a:solidFill>
                <a:latin typeface="TT Commons Pro"/>
              </a:rPr>
              <a:t> </a:t>
            </a:r>
            <a:r>
              <a:rPr lang="en-US" sz="2133" dirty="0" err="1">
                <a:solidFill>
                  <a:srgbClr val="000000"/>
                </a:solidFill>
                <a:latin typeface="TT Commons Pro"/>
              </a:rPr>
              <a:t>bên</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Tay</a:t>
            </a:r>
            <a:r>
              <a:rPr lang="en-US" sz="2133" dirty="0">
                <a:solidFill>
                  <a:srgbClr val="000000"/>
                </a:solidFill>
                <a:latin typeface="TT Commons Pro"/>
              </a:rPr>
              <a:t> </a:t>
            </a:r>
            <a:r>
              <a:rPr lang="en-US" sz="2133" dirty="0" err="1">
                <a:solidFill>
                  <a:srgbClr val="000000"/>
                </a:solidFill>
                <a:latin typeface="TT Commons Pro"/>
              </a:rPr>
              <a:t>vỗ</a:t>
            </a:r>
            <a:r>
              <a:rPr lang="en-US" sz="2133" dirty="0">
                <a:solidFill>
                  <a:srgbClr val="000000"/>
                </a:solidFill>
                <a:latin typeface="TT Commons Pro"/>
              </a:rPr>
              <a:t> </a:t>
            </a:r>
            <a:r>
              <a:rPr lang="en-US" sz="2133" dirty="0" err="1">
                <a:solidFill>
                  <a:srgbClr val="000000"/>
                </a:solidFill>
                <a:latin typeface="TT Commons Pro"/>
              </a:rPr>
              <a:t>về</a:t>
            </a:r>
            <a:r>
              <a:rPr lang="en-US" sz="2133" dirty="0">
                <a:solidFill>
                  <a:srgbClr val="000000"/>
                </a:solidFill>
                <a:latin typeface="TT Commons Pro"/>
              </a:rPr>
              <a:t> </a:t>
            </a:r>
            <a:r>
              <a:rPr lang="en-US" sz="2133" dirty="0" err="1">
                <a:solidFill>
                  <a:srgbClr val="000000"/>
                </a:solidFill>
                <a:latin typeface="TT Commons Pro"/>
              </a:rPr>
              <a:t>lưng</a:t>
            </a:r>
            <a:r>
              <a:rPr lang="en-US" sz="2133" dirty="0">
                <a:solidFill>
                  <a:srgbClr val="000000"/>
                </a:solidFill>
                <a:latin typeface="TT Commons Pro"/>
              </a:rPr>
              <a:t> </a:t>
            </a:r>
            <a:r>
              <a:rPr lang="en-US" sz="2133" dirty="0" err="1">
                <a:solidFill>
                  <a:srgbClr val="000000"/>
                </a:solidFill>
                <a:latin typeface="TT Commons Pro"/>
              </a:rPr>
              <a:t>ngựa</a:t>
            </a:r>
            <a:r>
              <a:rPr lang="en-US" sz="2133" dirty="0">
                <a:solidFill>
                  <a:srgbClr val="000000"/>
                </a:solidFill>
                <a:latin typeface="TT Commons Pro"/>
              </a:rPr>
              <a:t>.</a:t>
            </a:r>
          </a:p>
        </p:txBody>
      </p:sp>
      <p:sp>
        <p:nvSpPr>
          <p:cNvPr id="13" name="TextBox 13"/>
          <p:cNvSpPr txBox="1"/>
          <p:nvPr/>
        </p:nvSpPr>
        <p:spPr>
          <a:xfrm>
            <a:off x="8592542" y="4496210"/>
            <a:ext cx="3599458" cy="1923604"/>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Chúng</a:t>
            </a:r>
            <a:r>
              <a:rPr lang="en-US" sz="2133" dirty="0">
                <a:solidFill>
                  <a:srgbClr val="000000"/>
                </a:solidFill>
                <a:latin typeface="TT Commons Pro"/>
              </a:rPr>
              <a:t> </a:t>
            </a:r>
            <a:r>
              <a:rPr lang="en-US" sz="2133" dirty="0" err="1">
                <a:solidFill>
                  <a:srgbClr val="000000"/>
                </a:solidFill>
                <a:latin typeface="TT Commons Pro"/>
              </a:rPr>
              <a:t>em</a:t>
            </a:r>
            <a:r>
              <a:rPr lang="en-US" sz="2133" dirty="0">
                <a:solidFill>
                  <a:srgbClr val="000000"/>
                </a:solidFill>
                <a:latin typeface="TT Commons Pro"/>
              </a:rPr>
              <a:t> </a:t>
            </a:r>
            <a:r>
              <a:rPr lang="en-US" sz="2133" dirty="0" err="1">
                <a:solidFill>
                  <a:srgbClr val="000000"/>
                </a:solidFill>
                <a:latin typeface="TT Commons Pro"/>
              </a:rPr>
              <a:t>trong</a:t>
            </a:r>
            <a:r>
              <a:rPr lang="en-US" sz="2133" dirty="0">
                <a:solidFill>
                  <a:srgbClr val="000000"/>
                </a:solidFill>
                <a:latin typeface="TT Commons Pro"/>
              </a:rPr>
              <a:t> </a:t>
            </a:r>
            <a:r>
              <a:rPr lang="en-US" sz="2133" dirty="0" err="1">
                <a:solidFill>
                  <a:srgbClr val="000000"/>
                </a:solidFill>
                <a:latin typeface="TT Commons Pro"/>
              </a:rPr>
              <a:t>bản</a:t>
            </a:r>
            <a:r>
              <a:rPr lang="en-US" sz="2133" dirty="0">
                <a:solidFill>
                  <a:srgbClr val="000000"/>
                </a:solidFill>
                <a:latin typeface="TT Commons Pro"/>
              </a:rPr>
              <a:t> </a:t>
            </a:r>
            <a:r>
              <a:rPr lang="en-US" sz="2133" dirty="0" err="1">
                <a:solidFill>
                  <a:srgbClr val="000000"/>
                </a:solidFill>
                <a:latin typeface="TT Commons Pro"/>
              </a:rPr>
              <a:t>nhỏ</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Phơi</a:t>
            </a:r>
            <a:r>
              <a:rPr lang="en-US" sz="2133" dirty="0">
                <a:solidFill>
                  <a:srgbClr val="000000"/>
                </a:solidFill>
                <a:latin typeface="TT Commons Pro"/>
              </a:rPr>
              <a:t> </a:t>
            </a:r>
            <a:r>
              <a:rPr lang="en-US" sz="2133" dirty="0" err="1">
                <a:solidFill>
                  <a:srgbClr val="000000"/>
                </a:solidFill>
                <a:latin typeface="TT Commons Pro"/>
              </a:rPr>
              <a:t>thật</a:t>
            </a:r>
            <a:r>
              <a:rPr lang="en-US" sz="2133" dirty="0">
                <a:solidFill>
                  <a:srgbClr val="000000"/>
                </a:solidFill>
                <a:latin typeface="TT Commons Pro"/>
              </a:rPr>
              <a:t> </a:t>
            </a:r>
            <a:r>
              <a:rPr lang="en-US" sz="2133" dirty="0" err="1">
                <a:solidFill>
                  <a:srgbClr val="000000"/>
                </a:solidFill>
                <a:latin typeface="TT Commons Pro"/>
              </a:rPr>
              <a:t>nhiều</a:t>
            </a:r>
            <a:r>
              <a:rPr lang="en-US" sz="2133" dirty="0">
                <a:solidFill>
                  <a:srgbClr val="000000"/>
                </a:solidFill>
                <a:latin typeface="TT Commons Pro"/>
              </a:rPr>
              <a:t> </a:t>
            </a:r>
            <a:r>
              <a:rPr lang="en-US" sz="2133" dirty="0" err="1">
                <a:solidFill>
                  <a:srgbClr val="000000"/>
                </a:solidFill>
                <a:latin typeface="TT Commons Pro"/>
              </a:rPr>
              <a:t>cỏ</a:t>
            </a:r>
            <a:r>
              <a:rPr lang="en-US" sz="2133" dirty="0">
                <a:solidFill>
                  <a:srgbClr val="000000"/>
                </a:solidFill>
                <a:latin typeface="TT Commons Pro"/>
              </a:rPr>
              <a:t> </a:t>
            </a:r>
            <a:r>
              <a:rPr lang="en-US" sz="2133" dirty="0" err="1">
                <a:solidFill>
                  <a:srgbClr val="000000"/>
                </a:solidFill>
                <a:latin typeface="TT Commons Pro"/>
              </a:rPr>
              <a:t>thơm</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Để</a:t>
            </a:r>
            <a:r>
              <a:rPr lang="en-US" sz="2133" dirty="0">
                <a:solidFill>
                  <a:srgbClr val="000000"/>
                </a:solidFill>
                <a:latin typeface="TT Commons Pro"/>
              </a:rPr>
              <a:t> </a:t>
            </a:r>
            <a:r>
              <a:rPr lang="en-US" sz="2133" dirty="0" err="1">
                <a:solidFill>
                  <a:srgbClr val="000000"/>
                </a:solidFill>
                <a:latin typeface="TT Commons Pro"/>
              </a:rPr>
              <a:t>mùa</a:t>
            </a:r>
            <a:r>
              <a:rPr lang="en-US" sz="2133" dirty="0">
                <a:solidFill>
                  <a:srgbClr val="000000"/>
                </a:solidFill>
                <a:latin typeface="TT Commons Pro"/>
              </a:rPr>
              <a:t> </a:t>
            </a:r>
            <a:r>
              <a:rPr lang="en-US" sz="2133" dirty="0" err="1">
                <a:solidFill>
                  <a:srgbClr val="000000"/>
                </a:solidFill>
                <a:latin typeface="TT Commons Pro"/>
              </a:rPr>
              <a:t>đông</a:t>
            </a:r>
            <a:r>
              <a:rPr lang="en-US" sz="2133" dirty="0">
                <a:solidFill>
                  <a:srgbClr val="000000"/>
                </a:solidFill>
                <a:latin typeface="TT Commons Pro"/>
              </a:rPr>
              <a:t> </a:t>
            </a:r>
            <a:r>
              <a:rPr lang="en-US" sz="2133" dirty="0" err="1">
                <a:solidFill>
                  <a:srgbClr val="000000"/>
                </a:solidFill>
                <a:latin typeface="TT Commons Pro"/>
              </a:rPr>
              <a:t>đem</a:t>
            </a:r>
            <a:r>
              <a:rPr lang="en-US" sz="2133" dirty="0">
                <a:solidFill>
                  <a:srgbClr val="000000"/>
                </a:solidFill>
                <a:latin typeface="TT Commons Pro"/>
              </a:rPr>
              <a:t> </a:t>
            </a:r>
            <a:r>
              <a:rPr lang="en-US" sz="2133" dirty="0" err="1">
                <a:solidFill>
                  <a:srgbClr val="000000"/>
                </a:solidFill>
                <a:latin typeface="TT Commons Pro"/>
              </a:rPr>
              <a:t>tặng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a:t>
            </a:r>
            <a:r>
              <a:rPr lang="en-US" sz="2133" dirty="0" err="1">
                <a:solidFill>
                  <a:srgbClr val="000000"/>
                </a:solidFill>
                <a:latin typeface="TT Commons Pro"/>
              </a:rPr>
              <a:t>biên</a:t>
            </a:r>
            <a:r>
              <a:rPr lang="en-US" sz="2133" dirty="0">
                <a:solidFill>
                  <a:srgbClr val="000000"/>
                </a:solidFill>
                <a:latin typeface="TT Commons Pro"/>
              </a:rPr>
              <a:t> </a:t>
            </a:r>
            <a:r>
              <a:rPr lang="en-US" sz="2133" dirty="0" err="1">
                <a:solidFill>
                  <a:srgbClr val="000000"/>
                </a:solidFill>
                <a:latin typeface="TT Commons Pro"/>
              </a:rPr>
              <a:t>phòng</a:t>
            </a:r>
            <a:r>
              <a:rPr lang="en-US" sz="2133" dirty="0">
                <a:solidFill>
                  <a:srgbClr val="000000"/>
                </a:solidFill>
                <a:latin typeface="TT Commons Pro"/>
              </a:rPr>
              <a:t> </a:t>
            </a:r>
            <a:r>
              <a:rPr lang="en-US" sz="2133" dirty="0" err="1">
                <a:solidFill>
                  <a:srgbClr val="000000"/>
                </a:solidFill>
                <a:latin typeface="TT Commons Pro"/>
              </a:rPr>
              <a:t>yêu</a:t>
            </a:r>
            <a:r>
              <a:rPr lang="en-US" sz="2133" dirty="0">
                <a:solidFill>
                  <a:srgbClr val="000000"/>
                </a:solidFill>
                <a:latin typeface="TT Commons Pro"/>
              </a:rPr>
              <a:t> </a:t>
            </a:r>
            <a:r>
              <a:rPr lang="en-US" sz="2133" dirty="0" err="1">
                <a:solidFill>
                  <a:srgbClr val="000000"/>
                </a:solidFill>
                <a:latin typeface="TT Commons Pro"/>
              </a:rPr>
              <a:t>thương</a:t>
            </a:r>
            <a:r>
              <a:rPr lang="en-US" sz="2133" dirty="0">
                <a:solidFill>
                  <a:srgbClr val="000000"/>
                </a:solidFill>
                <a:latin typeface="TT Commons Pro"/>
              </a:rPr>
              <a:t>...</a:t>
            </a:r>
          </a:p>
        </p:txBody>
      </p:sp>
      <p:sp>
        <p:nvSpPr>
          <p:cNvPr id="14" name="TextBox 14"/>
          <p:cNvSpPr txBox="1"/>
          <p:nvPr/>
        </p:nvSpPr>
        <p:spPr>
          <a:xfrm>
            <a:off x="9483460" y="711806"/>
            <a:ext cx="2117973" cy="269304"/>
          </a:xfrm>
          <a:prstGeom prst="rect">
            <a:avLst/>
          </a:prstGeom>
        </p:spPr>
        <p:txBody>
          <a:bodyPr wrap="square" lIns="0" tIns="0" rIns="0" bIns="0" rtlCol="0" anchor="t">
            <a:spAutoFit/>
          </a:bodyPr>
          <a:lstStyle/>
          <a:p>
            <a:pPr algn="ctr">
              <a:lnSpc>
                <a:spcPts val="2147"/>
              </a:lnSpc>
            </a:pPr>
            <a:r>
              <a:rPr lang="en-US" sz="1533" dirty="0">
                <a:solidFill>
                  <a:srgbClr val="000000"/>
                </a:solidFill>
                <a:latin typeface="Noto Serif Display"/>
              </a:rPr>
              <a:t>Phan </a:t>
            </a:r>
            <a:r>
              <a:rPr lang="en-US" sz="1533" dirty="0" err="1">
                <a:solidFill>
                  <a:srgbClr val="000000"/>
                </a:solidFill>
                <a:latin typeface="Noto Serif Display"/>
              </a:rPr>
              <a:t>Thị</a:t>
            </a:r>
            <a:r>
              <a:rPr lang="en-US" sz="1533" dirty="0">
                <a:solidFill>
                  <a:srgbClr val="000000"/>
                </a:solidFill>
                <a:latin typeface="Noto Serif Display"/>
              </a:rPr>
              <a:t> </a:t>
            </a:r>
            <a:r>
              <a:rPr lang="en-US" sz="1533" dirty="0" err="1">
                <a:solidFill>
                  <a:srgbClr val="000000"/>
                </a:solidFill>
                <a:latin typeface="Noto Serif Display"/>
              </a:rPr>
              <a:t>Thanh</a:t>
            </a:r>
            <a:r>
              <a:rPr lang="en-US" sz="1533" dirty="0">
                <a:solidFill>
                  <a:srgbClr val="000000"/>
                </a:solidFill>
                <a:latin typeface="Noto Serif Display"/>
              </a:rPr>
              <a:t> </a:t>
            </a:r>
            <a:r>
              <a:rPr lang="en-US" sz="1533" dirty="0" err="1">
                <a:solidFill>
                  <a:srgbClr val="000000"/>
                </a:solidFill>
                <a:latin typeface="Noto Serif Display"/>
              </a:rPr>
              <a:t>Nhàn</a:t>
            </a:r>
            <a:endParaRPr lang="en-US" sz="1533" dirty="0">
              <a:solidFill>
                <a:srgbClr val="000000"/>
              </a:solidFill>
              <a:latin typeface="Noto Serif Display"/>
            </a:endParaRPr>
          </a:p>
        </p:txBody>
      </p:sp>
    </p:spTree>
    <p:extLst>
      <p:ext uri="{BB962C8B-B14F-4D97-AF65-F5344CB8AC3E}">
        <p14:creationId xmlns:p14="http://schemas.microsoft.com/office/powerpoint/2010/main" val="53550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479567" cy="6858000"/>
            <a:chOff x="0" y="0"/>
            <a:chExt cx="189459" cy="2709333"/>
          </a:xfrm>
        </p:grpSpPr>
        <p:sp>
          <p:nvSpPr>
            <p:cNvPr id="3" name="Freeform 3"/>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4" name="TextBox 4"/>
            <p:cNvSpPr txBox="1"/>
            <p:nvPr/>
          </p:nvSpPr>
          <p:spPr>
            <a:xfrm>
              <a:off x="0" y="-28575"/>
              <a:ext cx="189459" cy="2737908"/>
            </a:xfrm>
            <a:prstGeom prst="rect">
              <a:avLst/>
            </a:prstGeom>
          </p:spPr>
          <p:txBody>
            <a:bodyPr lIns="33867" tIns="33867" rIns="33867" bIns="33867" rtlCol="0" anchor="ctr"/>
            <a:lstStyle/>
            <a:p>
              <a:pPr algn="ctr">
                <a:lnSpc>
                  <a:spcPts val="1790"/>
                </a:lnSpc>
              </a:pPr>
              <a:endParaRPr sz="1200"/>
            </a:p>
          </p:txBody>
        </p:sp>
      </p:grpSp>
      <p:sp>
        <p:nvSpPr>
          <p:cNvPr id="6" name="AutoShape 6"/>
          <p:cNvSpPr/>
          <p:nvPr/>
        </p:nvSpPr>
        <p:spPr>
          <a:xfrm>
            <a:off x="2404413" y="2650043"/>
            <a:ext cx="9736787" cy="12700"/>
          </a:xfrm>
          <a:prstGeom prst="line">
            <a:avLst/>
          </a:prstGeom>
          <a:ln w="38100" cap="flat">
            <a:solidFill>
              <a:srgbClr val="4F5B32"/>
            </a:solidFill>
            <a:prstDash val="solid"/>
            <a:headEnd type="none" w="sm" len="sm"/>
            <a:tailEnd type="diamond" w="lg" len="lg"/>
          </a:ln>
        </p:spPr>
      </p:sp>
      <p:sp>
        <p:nvSpPr>
          <p:cNvPr id="11" name="TextBox 11"/>
          <p:cNvSpPr txBox="1"/>
          <p:nvPr/>
        </p:nvSpPr>
        <p:spPr>
          <a:xfrm>
            <a:off x="5624809" y="-12908"/>
            <a:ext cx="6589677" cy="2690095"/>
          </a:xfrm>
          <a:prstGeom prst="rect">
            <a:avLst/>
          </a:prstGeom>
        </p:spPr>
        <p:txBody>
          <a:bodyPr wrap="square" lIns="0" tIns="0" rIns="0" bIns="0" rtlCol="0" anchor="t">
            <a:spAutoFit/>
          </a:bodyPr>
          <a:lstStyle/>
          <a:p>
            <a:pPr algn="ctr">
              <a:lnSpc>
                <a:spcPct val="114000"/>
              </a:lnSpc>
            </a:pPr>
            <a:r>
              <a:rPr lang="vi-VN" sz="7667" dirty="0">
                <a:solidFill>
                  <a:srgbClr val="4F5B32"/>
                </a:solidFill>
                <a:latin typeface="TT Commons Pro Bold"/>
              </a:rPr>
              <a:t>Bài đọc có mấy khổ thơ?</a:t>
            </a:r>
            <a:endParaRPr lang="en-US" sz="7667" dirty="0">
              <a:solidFill>
                <a:srgbClr val="4F5B32"/>
              </a:solidFill>
              <a:latin typeface="TT Commons Pro Bold"/>
            </a:endParaRPr>
          </a:p>
        </p:txBody>
      </p:sp>
      <p:sp>
        <p:nvSpPr>
          <p:cNvPr id="12" name="TextBox 12"/>
          <p:cNvSpPr txBox="1"/>
          <p:nvPr/>
        </p:nvSpPr>
        <p:spPr>
          <a:xfrm>
            <a:off x="7015133" y="3322269"/>
            <a:ext cx="3809027" cy="2708690"/>
          </a:xfrm>
          <a:prstGeom prst="rect">
            <a:avLst/>
          </a:prstGeom>
        </p:spPr>
        <p:txBody>
          <a:bodyPr wrap="square" lIns="0" tIns="0" rIns="0" bIns="0" rtlCol="0" anchor="t">
            <a:spAutoFit/>
          </a:bodyPr>
          <a:lstStyle/>
          <a:p>
            <a:pPr algn="ctr">
              <a:lnSpc>
                <a:spcPct val="150000"/>
              </a:lnSpc>
            </a:pPr>
            <a:r>
              <a:rPr lang="vi-VN" sz="5867" dirty="0">
                <a:solidFill>
                  <a:srgbClr val="000000"/>
                </a:solidFill>
                <a:latin typeface="TT Commons Pro"/>
              </a:rPr>
              <a:t>Bài đọc có 5 khổ thơ.</a:t>
            </a:r>
            <a:endParaRPr lang="en-US" sz="5867" dirty="0">
              <a:solidFill>
                <a:srgbClr val="000000"/>
              </a:solidFill>
              <a:latin typeface="TT Commons Pro"/>
            </a:endParaRPr>
          </a:p>
        </p:txBody>
      </p:sp>
      <p:grpSp>
        <p:nvGrpSpPr>
          <p:cNvPr id="16" name="Group 2"/>
          <p:cNvGrpSpPr/>
          <p:nvPr/>
        </p:nvGrpSpPr>
        <p:grpSpPr>
          <a:xfrm>
            <a:off x="128797" y="0"/>
            <a:ext cx="5357603" cy="6858000"/>
            <a:chOff x="0" y="0"/>
            <a:chExt cx="10715206" cy="13716000"/>
          </a:xfrm>
        </p:grpSpPr>
        <p:pic>
          <p:nvPicPr>
            <p:cNvPr id="17" name="Picture 3"/>
            <p:cNvPicPr>
              <a:picLocks noChangeAspect="1"/>
            </p:cNvPicPr>
            <p:nvPr/>
          </p:nvPicPr>
          <p:blipFill>
            <a:blip r:embed="rId2"/>
            <a:srcRect t="2422" b="2422"/>
            <a:stretch>
              <a:fillRect/>
            </a:stretch>
          </p:blipFill>
          <p:spPr>
            <a:xfrm>
              <a:off x="0" y="0"/>
              <a:ext cx="10715206" cy="13716000"/>
            </a:xfrm>
            <a:prstGeom prst="rect">
              <a:avLst/>
            </a:prstGeom>
          </p:spPr>
        </p:pic>
      </p:grpSp>
    </p:spTree>
    <p:extLst>
      <p:ext uri="{BB962C8B-B14F-4D97-AF65-F5344CB8AC3E}">
        <p14:creationId xmlns:p14="http://schemas.microsoft.com/office/powerpoint/2010/main" val="211256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p:cTn id="1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5357603" cy="6858000"/>
            <a:chOff x="0" y="0"/>
            <a:chExt cx="10715206" cy="13716000"/>
          </a:xfrm>
        </p:grpSpPr>
        <p:pic>
          <p:nvPicPr>
            <p:cNvPr id="3" name="Picture 3"/>
            <p:cNvPicPr>
              <a:picLocks noChangeAspect="1"/>
            </p:cNvPicPr>
            <p:nvPr/>
          </p:nvPicPr>
          <p:blipFill>
            <a:blip r:embed="rId2"/>
            <a:srcRect t="2422" b="2422"/>
            <a:stretch>
              <a:fillRect/>
            </a:stretch>
          </p:blipFill>
          <p:spPr>
            <a:xfrm>
              <a:off x="0" y="0"/>
              <a:ext cx="10715206" cy="13716000"/>
            </a:xfrm>
            <a:prstGeom prst="rect">
              <a:avLst/>
            </a:prstGeom>
          </p:spPr>
        </p:pic>
      </p:grpSp>
      <p:grpSp>
        <p:nvGrpSpPr>
          <p:cNvPr id="4" name="Group 4"/>
          <p:cNvGrpSpPr/>
          <p:nvPr/>
        </p:nvGrpSpPr>
        <p:grpSpPr>
          <a:xfrm>
            <a:off x="-239784" y="0"/>
            <a:ext cx="479567" cy="6858000"/>
            <a:chOff x="0" y="0"/>
            <a:chExt cx="189459" cy="2709333"/>
          </a:xfrm>
        </p:grpSpPr>
        <p:sp>
          <p:nvSpPr>
            <p:cNvPr id="5" name="Freeform 5"/>
            <p:cNvSpPr/>
            <p:nvPr/>
          </p:nvSpPr>
          <p:spPr>
            <a:xfrm>
              <a:off x="0" y="0"/>
              <a:ext cx="189459" cy="2709333"/>
            </a:xfrm>
            <a:custGeom>
              <a:avLst/>
              <a:gdLst/>
              <a:ahLst/>
              <a:cxnLst/>
              <a:rect l="l" t="t" r="r" b="b"/>
              <a:pathLst>
                <a:path w="189459" h="2709333">
                  <a:moveTo>
                    <a:pt x="0" y="0"/>
                  </a:moveTo>
                  <a:lnTo>
                    <a:pt x="189459" y="0"/>
                  </a:lnTo>
                  <a:lnTo>
                    <a:pt x="189459" y="2709333"/>
                  </a:lnTo>
                  <a:lnTo>
                    <a:pt x="0" y="2709333"/>
                  </a:lnTo>
                  <a:close/>
                </a:path>
              </a:pathLst>
            </a:custGeom>
            <a:solidFill>
              <a:srgbClr val="4F5B32"/>
            </a:solidFill>
          </p:spPr>
        </p:sp>
        <p:sp>
          <p:nvSpPr>
            <p:cNvPr id="6" name="TextBox 6"/>
            <p:cNvSpPr txBox="1"/>
            <p:nvPr/>
          </p:nvSpPr>
          <p:spPr>
            <a:xfrm>
              <a:off x="0" y="-28575"/>
              <a:ext cx="189459" cy="2737908"/>
            </a:xfrm>
            <a:prstGeom prst="rect">
              <a:avLst/>
            </a:prstGeom>
          </p:spPr>
          <p:txBody>
            <a:bodyPr lIns="33867" tIns="33867" rIns="33867" bIns="33867" rtlCol="0" anchor="ctr"/>
            <a:lstStyle/>
            <a:p>
              <a:pPr algn="ctr">
                <a:lnSpc>
                  <a:spcPts val="1790"/>
                </a:lnSpc>
              </a:pPr>
              <a:endParaRPr sz="1200"/>
            </a:p>
          </p:txBody>
        </p:sp>
      </p:grpSp>
      <p:sp>
        <p:nvSpPr>
          <p:cNvPr id="7" name="AutoShape 7"/>
          <p:cNvSpPr/>
          <p:nvPr/>
        </p:nvSpPr>
        <p:spPr>
          <a:xfrm>
            <a:off x="6913879" y="743557"/>
            <a:ext cx="4687555" cy="0"/>
          </a:xfrm>
          <a:prstGeom prst="line">
            <a:avLst/>
          </a:prstGeom>
          <a:ln w="38100" cap="flat">
            <a:solidFill>
              <a:srgbClr val="4F5B32"/>
            </a:solidFill>
            <a:prstDash val="solid"/>
            <a:headEnd type="none" w="sm" len="sm"/>
            <a:tailEnd type="diamond" w="lg" len="lg"/>
          </a:ln>
        </p:spPr>
      </p:sp>
      <p:sp>
        <p:nvSpPr>
          <p:cNvPr id="8" name="TextBox 8"/>
          <p:cNvSpPr txBox="1"/>
          <p:nvPr/>
        </p:nvSpPr>
        <p:spPr>
          <a:xfrm>
            <a:off x="5502511" y="1054433"/>
            <a:ext cx="3103587" cy="1538883"/>
          </a:xfrm>
          <a:prstGeom prst="rect">
            <a:avLst/>
          </a:prstGeom>
        </p:spPr>
        <p:txBody>
          <a:bodyPr lIns="0" tIns="0" rIns="0" bIns="0" rtlCol="0" anchor="t">
            <a:spAutoFit/>
          </a:bodyPr>
          <a:lstStyle/>
          <a:p>
            <a:pPr algn="just">
              <a:lnSpc>
                <a:spcPts val="2986"/>
              </a:lnSpc>
            </a:pPr>
            <a:r>
              <a:rPr lang="en-US" sz="2133" dirty="0" err="1">
                <a:solidFill>
                  <a:srgbClr val="000000"/>
                </a:solidFill>
                <a:latin typeface="TT Commons Pro"/>
              </a:rPr>
              <a:t>Chú</a:t>
            </a:r>
            <a:r>
              <a:rPr lang="en-US" sz="2133" dirty="0">
                <a:solidFill>
                  <a:srgbClr val="000000"/>
                </a:solidFill>
                <a:latin typeface="TT Commons Pro"/>
              </a:rPr>
              <a:t> </a:t>
            </a:r>
            <a:r>
              <a:rPr lang="en-US" sz="2133" dirty="0" err="1">
                <a:solidFill>
                  <a:srgbClr val="000000"/>
                </a:solidFill>
                <a:latin typeface="TT Commons Pro"/>
              </a:rPr>
              <a:t>bộ</a:t>
            </a:r>
            <a:r>
              <a:rPr lang="en-US" sz="2133" dirty="0">
                <a:solidFill>
                  <a:srgbClr val="000000"/>
                </a:solidFill>
                <a:latin typeface="TT Commons Pro"/>
              </a:rPr>
              <a:t> </a:t>
            </a:r>
            <a:r>
              <a:rPr lang="en-US" sz="2133" dirty="0" err="1">
                <a:solidFill>
                  <a:srgbClr val="000000"/>
                </a:solidFill>
                <a:latin typeface="TT Commons Pro"/>
              </a:rPr>
              <a:t>đội</a:t>
            </a:r>
            <a:r>
              <a:rPr lang="en-US" sz="2133" dirty="0">
                <a:solidFill>
                  <a:srgbClr val="000000"/>
                </a:solidFill>
                <a:latin typeface="TT Commons Pro"/>
              </a:rPr>
              <a:t> </a:t>
            </a:r>
            <a:r>
              <a:rPr lang="en-US" sz="2133" dirty="0" err="1">
                <a:solidFill>
                  <a:srgbClr val="000000"/>
                </a:solidFill>
                <a:latin typeface="TT Commons Pro"/>
              </a:rPr>
              <a:t>biên</a:t>
            </a:r>
            <a:r>
              <a:rPr lang="en-US" sz="2133" dirty="0">
                <a:solidFill>
                  <a:srgbClr val="000000"/>
                </a:solidFill>
                <a:latin typeface="TT Commons Pro"/>
              </a:rPr>
              <a:t> </a:t>
            </a:r>
            <a:r>
              <a:rPr lang="en-US" sz="2133" dirty="0" err="1">
                <a:solidFill>
                  <a:srgbClr val="000000"/>
                </a:solidFill>
                <a:latin typeface="TT Commons Pro"/>
              </a:rPr>
              <a:t>phòng</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Rạp</a:t>
            </a:r>
            <a:r>
              <a:rPr lang="en-US" sz="2133" dirty="0">
                <a:solidFill>
                  <a:srgbClr val="000000"/>
                </a:solidFill>
                <a:latin typeface="TT Commons Pro"/>
              </a:rPr>
              <a:t> </a:t>
            </a:r>
            <a:r>
              <a:rPr lang="en-US" sz="2133" dirty="0" err="1">
                <a:solidFill>
                  <a:srgbClr val="000000"/>
                </a:solidFill>
                <a:latin typeface="TT Commons Pro"/>
              </a:rPr>
              <a:t>mình</a:t>
            </a:r>
            <a:r>
              <a:rPr lang="en-US" sz="2133" dirty="0">
                <a:solidFill>
                  <a:srgbClr val="000000"/>
                </a:solidFill>
                <a:latin typeface="TT Commons Pro"/>
              </a:rPr>
              <a:t> </a:t>
            </a:r>
            <a:r>
              <a:rPr lang="en-US" sz="2133" dirty="0" err="1">
                <a:solidFill>
                  <a:srgbClr val="000000"/>
                </a:solidFill>
                <a:latin typeface="TT Commons Pro"/>
              </a:rPr>
              <a:t>trên</a:t>
            </a:r>
            <a:r>
              <a:rPr lang="en-US" sz="2133" dirty="0">
                <a:solidFill>
                  <a:srgbClr val="000000"/>
                </a:solidFill>
                <a:latin typeface="TT Commons Pro"/>
              </a:rPr>
              <a:t> </a:t>
            </a:r>
            <a:r>
              <a:rPr lang="en-US" sz="2133" dirty="0" err="1">
                <a:solidFill>
                  <a:srgbClr val="000000"/>
                </a:solidFill>
                <a:latin typeface="TT Commons Pro"/>
              </a:rPr>
              <a:t>lưng</a:t>
            </a:r>
            <a:r>
              <a:rPr lang="en-US" sz="2133" dirty="0">
                <a:solidFill>
                  <a:srgbClr val="000000"/>
                </a:solidFill>
                <a:latin typeface="TT Commons Pro"/>
              </a:rPr>
              <a:t> </a:t>
            </a:r>
            <a:r>
              <a:rPr lang="en-US" sz="2133" dirty="0" err="1">
                <a:solidFill>
                  <a:srgbClr val="000000"/>
                </a:solidFill>
                <a:latin typeface="TT Commons Pro"/>
              </a:rPr>
              <a:t>ngựa</a:t>
            </a:r>
            <a:endParaRPr lang="en-US" sz="2133" dirty="0">
              <a:solidFill>
                <a:srgbClr val="000000"/>
              </a:solidFill>
              <a:latin typeface="TT Commons Pro"/>
            </a:endParaRPr>
          </a:p>
          <a:p>
            <a:pPr algn="just">
              <a:lnSpc>
                <a:spcPts val="2986"/>
              </a:lnSpc>
            </a:pPr>
            <a:r>
              <a:rPr lang="en-US" sz="2133" dirty="0" err="1">
                <a:solidFill>
                  <a:srgbClr val="000000"/>
                </a:solidFill>
                <a:latin typeface="TT Commons Pro"/>
              </a:rPr>
              <a:t>Ngựa</a:t>
            </a:r>
            <a:r>
              <a:rPr lang="en-US" sz="2133" dirty="0">
                <a:solidFill>
                  <a:srgbClr val="000000"/>
                </a:solidFill>
                <a:latin typeface="TT Commons Pro"/>
              </a:rPr>
              <a:t> phi </a:t>
            </a:r>
            <a:r>
              <a:rPr lang="en-US" sz="2133" dirty="0" err="1">
                <a:solidFill>
                  <a:srgbClr val="000000"/>
                </a:solidFill>
                <a:latin typeface="TT Commons Pro"/>
              </a:rPr>
              <a:t>nhanh</a:t>
            </a:r>
            <a:r>
              <a:rPr lang="en-US" sz="2133" dirty="0">
                <a:solidFill>
                  <a:srgbClr val="000000"/>
                </a:solidFill>
                <a:latin typeface="TT Commons Pro"/>
              </a:rPr>
              <a:t> </a:t>
            </a:r>
            <a:r>
              <a:rPr lang="en-US" sz="2133" dirty="0" err="1">
                <a:solidFill>
                  <a:srgbClr val="000000"/>
                </a:solidFill>
                <a:latin typeface="TT Commons Pro"/>
              </a:rPr>
              <a:t>như</a:t>
            </a:r>
            <a:r>
              <a:rPr lang="en-US" sz="2133" dirty="0">
                <a:solidFill>
                  <a:srgbClr val="000000"/>
                </a:solidFill>
                <a:latin typeface="TT Commons Pro"/>
              </a:rPr>
              <a:t> bay</a:t>
            </a:r>
          </a:p>
          <a:p>
            <a:pPr algn="just">
              <a:lnSpc>
                <a:spcPts val="2986"/>
              </a:lnSpc>
            </a:pPr>
            <a:r>
              <a:rPr lang="en-US" sz="2133" dirty="0" err="1">
                <a:solidFill>
                  <a:srgbClr val="000000"/>
                </a:solidFill>
                <a:latin typeface="TT Commons Pro"/>
              </a:rPr>
              <a:t>Cả</a:t>
            </a:r>
            <a:r>
              <a:rPr lang="en-US" sz="2133" dirty="0">
                <a:solidFill>
                  <a:srgbClr val="000000"/>
                </a:solidFill>
                <a:latin typeface="TT Commons Pro"/>
              </a:rPr>
              <a:t> </a:t>
            </a:r>
            <a:r>
              <a:rPr lang="en-US" sz="2133" dirty="0" err="1">
                <a:solidFill>
                  <a:srgbClr val="000000"/>
                </a:solidFill>
                <a:latin typeface="TT Commons Pro"/>
              </a:rPr>
              <a:t>cánh</a:t>
            </a:r>
            <a:r>
              <a:rPr lang="en-US" sz="2133" dirty="0">
                <a:solidFill>
                  <a:srgbClr val="000000"/>
                </a:solidFill>
                <a:latin typeface="TT Commons Pro"/>
              </a:rPr>
              <a:t> </a:t>
            </a:r>
            <a:r>
              <a:rPr lang="en-US" sz="2133" dirty="0" err="1">
                <a:solidFill>
                  <a:srgbClr val="000000"/>
                </a:solidFill>
                <a:latin typeface="TT Commons Pro"/>
              </a:rPr>
              <a:t>rừng</a:t>
            </a:r>
            <a:r>
              <a:rPr lang="en-US" sz="2133" dirty="0">
                <a:solidFill>
                  <a:srgbClr val="000000"/>
                </a:solidFill>
                <a:latin typeface="TT Commons Pro"/>
              </a:rPr>
              <a:t> </a:t>
            </a:r>
            <a:r>
              <a:rPr lang="en-US" sz="2133" dirty="0" err="1">
                <a:solidFill>
                  <a:srgbClr val="000000"/>
                </a:solidFill>
                <a:latin typeface="TT Commons Pro"/>
              </a:rPr>
              <a:t>nổi</a:t>
            </a:r>
            <a:r>
              <a:rPr lang="en-US" sz="2133" dirty="0">
                <a:solidFill>
                  <a:srgbClr val="000000"/>
                </a:solidFill>
                <a:latin typeface="TT Commons Pro"/>
              </a:rPr>
              <a:t> </a:t>
            </a:r>
            <a:r>
              <a:rPr lang="en-US" sz="2133" dirty="0" err="1">
                <a:solidFill>
                  <a:srgbClr val="000000"/>
                </a:solidFill>
                <a:latin typeface="TT Commons Pro"/>
              </a:rPr>
              <a:t>gió</a:t>
            </a:r>
            <a:r>
              <a:rPr lang="en-US" sz="2133" dirty="0">
                <a:solidFill>
                  <a:srgbClr val="000000"/>
                </a:solidFill>
                <a:latin typeface="TT Commons Pro"/>
              </a:rPr>
              <a:t>.</a:t>
            </a:r>
          </a:p>
        </p:txBody>
      </p:sp>
      <p:sp>
        <p:nvSpPr>
          <p:cNvPr id="9" name="TextBox 9"/>
          <p:cNvSpPr txBox="1"/>
          <p:nvPr/>
        </p:nvSpPr>
        <p:spPr>
          <a:xfrm>
            <a:off x="6580018" y="5745"/>
            <a:ext cx="5239139" cy="756617"/>
          </a:xfrm>
          <a:prstGeom prst="rect">
            <a:avLst/>
          </a:prstGeom>
        </p:spPr>
        <p:txBody>
          <a:bodyPr lIns="0" tIns="0" rIns="0" bIns="0" rtlCol="0" anchor="t">
            <a:spAutoFit/>
          </a:bodyPr>
          <a:lstStyle/>
          <a:p>
            <a:pPr>
              <a:lnSpc>
                <a:spcPts val="5880"/>
              </a:lnSpc>
              <a:spcBef>
                <a:spcPct val="0"/>
              </a:spcBef>
            </a:pPr>
            <a:r>
              <a:rPr lang="en-US" sz="4200">
                <a:solidFill>
                  <a:srgbClr val="717935"/>
                </a:solidFill>
                <a:latin typeface="Blacker Sans Text Bold"/>
              </a:rPr>
              <a:t>NGỰA BIÊN PHÒNG</a:t>
            </a:r>
          </a:p>
        </p:txBody>
      </p:sp>
      <p:sp>
        <p:nvSpPr>
          <p:cNvPr id="10" name="TextBox 10"/>
          <p:cNvSpPr txBox="1"/>
          <p:nvPr/>
        </p:nvSpPr>
        <p:spPr>
          <a:xfrm>
            <a:off x="5502511" y="3095088"/>
            <a:ext cx="3377913" cy="1538883"/>
          </a:xfrm>
          <a:prstGeom prst="rect">
            <a:avLst/>
          </a:prstGeom>
        </p:spPr>
        <p:txBody>
          <a:bodyPr lIns="0" tIns="0" rIns="0" bIns="0" rtlCol="0" anchor="t">
            <a:spAutoFit/>
          </a:bodyPr>
          <a:lstStyle/>
          <a:p>
            <a:pPr algn="just">
              <a:lnSpc>
                <a:spcPts val="2986"/>
              </a:lnSpc>
            </a:pPr>
            <a:r>
              <a:rPr lang="en-US" sz="2133" dirty="0" err="1">
                <a:solidFill>
                  <a:srgbClr val="C00000"/>
                </a:solidFill>
                <a:latin typeface="TT Commons Pro"/>
              </a:rPr>
              <a:t>Ngựa</a:t>
            </a:r>
            <a:r>
              <a:rPr lang="en-US" sz="2133" dirty="0">
                <a:solidFill>
                  <a:srgbClr val="C00000"/>
                </a:solidFill>
                <a:latin typeface="TT Commons Pro"/>
              </a:rPr>
              <a:t> </a:t>
            </a:r>
            <a:r>
              <a:rPr lang="en-US" sz="2133" dirty="0" err="1">
                <a:solidFill>
                  <a:srgbClr val="C00000"/>
                </a:solidFill>
                <a:latin typeface="TT Commons Pro"/>
              </a:rPr>
              <a:t>phăm</a:t>
            </a:r>
            <a:r>
              <a:rPr lang="en-US" sz="2133" dirty="0">
                <a:solidFill>
                  <a:srgbClr val="C00000"/>
                </a:solidFill>
                <a:latin typeface="TT Commons Pro"/>
              </a:rPr>
              <a:t> </a:t>
            </a:r>
            <a:r>
              <a:rPr lang="en-US" sz="2133" dirty="0" err="1">
                <a:solidFill>
                  <a:srgbClr val="C00000"/>
                </a:solidFill>
                <a:latin typeface="TT Commons Pro"/>
              </a:rPr>
              <a:t>phăm</a:t>
            </a:r>
            <a:r>
              <a:rPr lang="en-US" sz="2133" dirty="0">
                <a:solidFill>
                  <a:srgbClr val="C00000"/>
                </a:solidFill>
                <a:latin typeface="TT Commons Pro"/>
              </a:rPr>
              <a:t> </a:t>
            </a:r>
            <a:r>
              <a:rPr lang="en-US" sz="2133" dirty="0" err="1">
                <a:solidFill>
                  <a:srgbClr val="C00000"/>
                </a:solidFill>
                <a:latin typeface="TT Commons Pro"/>
              </a:rPr>
              <a:t>bốn</a:t>
            </a:r>
            <a:r>
              <a:rPr lang="en-US" sz="2133" dirty="0">
                <a:solidFill>
                  <a:srgbClr val="C00000"/>
                </a:solidFill>
                <a:latin typeface="TT Commons Pro"/>
              </a:rPr>
              <a:t> </a:t>
            </a:r>
            <a:r>
              <a:rPr lang="en-US" sz="2133" dirty="0" err="1">
                <a:solidFill>
                  <a:srgbClr val="C00000"/>
                </a:solidFill>
                <a:latin typeface="TT Commons Pro"/>
              </a:rPr>
              <a:t>vó</a:t>
            </a:r>
            <a:endParaRPr lang="en-US" sz="2133" dirty="0">
              <a:solidFill>
                <a:srgbClr val="C00000"/>
              </a:solidFill>
              <a:latin typeface="TT Commons Pro"/>
            </a:endParaRPr>
          </a:p>
          <a:p>
            <a:pPr algn="just">
              <a:lnSpc>
                <a:spcPts val="2986"/>
              </a:lnSpc>
            </a:pPr>
            <a:r>
              <a:rPr lang="en-US" sz="2133" dirty="0" err="1">
                <a:solidFill>
                  <a:srgbClr val="C00000"/>
                </a:solidFill>
                <a:latin typeface="TT Commons Pro"/>
              </a:rPr>
              <a:t>Như</a:t>
            </a:r>
            <a:r>
              <a:rPr lang="en-US" sz="2133" dirty="0">
                <a:solidFill>
                  <a:srgbClr val="C00000"/>
                </a:solidFill>
                <a:latin typeface="TT Commons Pro"/>
              </a:rPr>
              <a:t> </a:t>
            </a:r>
            <a:r>
              <a:rPr lang="en-US" sz="2133" dirty="0" err="1">
                <a:solidFill>
                  <a:srgbClr val="C00000"/>
                </a:solidFill>
                <a:latin typeface="TT Commons Pro"/>
              </a:rPr>
              <a:t>băm</a:t>
            </a:r>
            <a:r>
              <a:rPr lang="en-US" sz="2133" dirty="0">
                <a:solidFill>
                  <a:srgbClr val="C00000"/>
                </a:solidFill>
                <a:latin typeface="TT Commons Pro"/>
              </a:rPr>
              <a:t> </a:t>
            </a:r>
            <a:r>
              <a:rPr lang="en-US" sz="2133" dirty="0" err="1">
                <a:solidFill>
                  <a:srgbClr val="C00000"/>
                </a:solidFill>
                <a:latin typeface="TT Commons Pro"/>
              </a:rPr>
              <a:t>xuống</a:t>
            </a:r>
            <a:r>
              <a:rPr lang="en-US" sz="2133" dirty="0">
                <a:solidFill>
                  <a:srgbClr val="C00000"/>
                </a:solidFill>
                <a:latin typeface="TT Commons Pro"/>
              </a:rPr>
              <a:t> </a:t>
            </a:r>
            <a:r>
              <a:rPr lang="en-US" sz="2133" dirty="0" err="1">
                <a:solidFill>
                  <a:srgbClr val="C00000"/>
                </a:solidFill>
                <a:latin typeface="TT Commons Pro"/>
              </a:rPr>
              <a:t>mặt</a:t>
            </a:r>
            <a:r>
              <a:rPr lang="en-US" sz="2133" dirty="0">
                <a:solidFill>
                  <a:srgbClr val="C00000"/>
                </a:solidFill>
                <a:latin typeface="TT Commons Pro"/>
              </a:rPr>
              <a:t> </a:t>
            </a:r>
            <a:r>
              <a:rPr lang="en-US" sz="2133" dirty="0" err="1">
                <a:solidFill>
                  <a:srgbClr val="C00000"/>
                </a:solidFill>
                <a:latin typeface="TT Commons Pro"/>
              </a:rPr>
              <a:t>đường</a:t>
            </a:r>
            <a:endParaRPr lang="en-US" sz="2133" dirty="0">
              <a:solidFill>
                <a:srgbClr val="C00000"/>
              </a:solidFill>
              <a:latin typeface="TT Commons Pro"/>
            </a:endParaRPr>
          </a:p>
          <a:p>
            <a:pPr algn="just">
              <a:lnSpc>
                <a:spcPts val="2986"/>
              </a:lnSpc>
            </a:pPr>
            <a:r>
              <a:rPr lang="en-US" sz="2133" dirty="0" err="1">
                <a:solidFill>
                  <a:srgbClr val="C00000"/>
                </a:solidFill>
                <a:latin typeface="TT Commons Pro"/>
              </a:rPr>
              <a:t>Mặc</a:t>
            </a:r>
            <a:r>
              <a:rPr lang="en-US" sz="2133" dirty="0">
                <a:solidFill>
                  <a:srgbClr val="C00000"/>
                </a:solidFill>
                <a:latin typeface="TT Commons Pro"/>
              </a:rPr>
              <a:t> </a:t>
            </a:r>
            <a:r>
              <a:rPr lang="en-US" sz="2133" dirty="0" err="1">
                <a:solidFill>
                  <a:srgbClr val="C00000"/>
                </a:solidFill>
                <a:latin typeface="TT Commons Pro"/>
              </a:rPr>
              <a:t>sớm</a:t>
            </a:r>
            <a:r>
              <a:rPr lang="en-US" sz="2133" dirty="0">
                <a:solidFill>
                  <a:srgbClr val="C00000"/>
                </a:solidFill>
                <a:latin typeface="TT Commons Pro"/>
              </a:rPr>
              <a:t> </a:t>
            </a:r>
            <a:r>
              <a:rPr lang="en-US" sz="2133" dirty="0" err="1">
                <a:solidFill>
                  <a:srgbClr val="C00000"/>
                </a:solidFill>
                <a:latin typeface="TT Commons Pro"/>
              </a:rPr>
              <a:t>rừng</a:t>
            </a:r>
            <a:r>
              <a:rPr lang="en-US" sz="2133" dirty="0">
                <a:solidFill>
                  <a:srgbClr val="C00000"/>
                </a:solidFill>
                <a:latin typeface="TT Commons Pro"/>
              </a:rPr>
              <a:t> </a:t>
            </a:r>
            <a:r>
              <a:rPr lang="en-US" sz="2133" dirty="0" err="1">
                <a:solidFill>
                  <a:srgbClr val="C00000"/>
                </a:solidFill>
                <a:latin typeface="TT Commons Pro"/>
              </a:rPr>
              <a:t>mù</a:t>
            </a:r>
            <a:r>
              <a:rPr lang="en-US" sz="2133" dirty="0">
                <a:solidFill>
                  <a:srgbClr val="C00000"/>
                </a:solidFill>
                <a:latin typeface="TT Commons Pro"/>
              </a:rPr>
              <a:t> </a:t>
            </a:r>
            <a:r>
              <a:rPr lang="en-US" sz="2133" dirty="0" err="1">
                <a:solidFill>
                  <a:srgbClr val="C00000"/>
                </a:solidFill>
                <a:latin typeface="TT Commons Pro"/>
              </a:rPr>
              <a:t>sương</a:t>
            </a:r>
            <a:endParaRPr lang="en-US" sz="2133" dirty="0">
              <a:solidFill>
                <a:srgbClr val="C00000"/>
              </a:solidFill>
              <a:latin typeface="TT Commons Pro"/>
            </a:endParaRPr>
          </a:p>
          <a:p>
            <a:pPr algn="just">
              <a:lnSpc>
                <a:spcPts val="2986"/>
              </a:lnSpc>
            </a:pPr>
            <a:r>
              <a:rPr lang="en-US" sz="2133" dirty="0" err="1">
                <a:solidFill>
                  <a:srgbClr val="C00000"/>
                </a:solidFill>
                <a:latin typeface="TT Commons Pro"/>
              </a:rPr>
              <a:t>Mặc</a:t>
            </a:r>
            <a:r>
              <a:rPr lang="en-US" sz="2133" dirty="0">
                <a:solidFill>
                  <a:srgbClr val="C00000"/>
                </a:solidFill>
                <a:latin typeface="TT Commons Pro"/>
              </a:rPr>
              <a:t> </a:t>
            </a:r>
            <a:r>
              <a:rPr lang="en-US" sz="2133" dirty="0" err="1">
                <a:solidFill>
                  <a:srgbClr val="C00000"/>
                </a:solidFill>
                <a:latin typeface="TT Commons Pro"/>
              </a:rPr>
              <a:t>đêm</a:t>
            </a:r>
            <a:r>
              <a:rPr lang="en-US" sz="2133" dirty="0">
                <a:solidFill>
                  <a:srgbClr val="C00000"/>
                </a:solidFill>
                <a:latin typeface="TT Commons Pro"/>
              </a:rPr>
              <a:t> </a:t>
            </a:r>
            <a:r>
              <a:rPr lang="en-US" sz="2133" dirty="0" err="1">
                <a:solidFill>
                  <a:srgbClr val="C00000"/>
                </a:solidFill>
                <a:latin typeface="TT Commons Pro"/>
              </a:rPr>
              <a:t>đông</a:t>
            </a:r>
            <a:r>
              <a:rPr lang="en-US" sz="2133" dirty="0">
                <a:solidFill>
                  <a:srgbClr val="C00000"/>
                </a:solidFill>
                <a:latin typeface="TT Commons Pro"/>
              </a:rPr>
              <a:t> </a:t>
            </a:r>
            <a:r>
              <a:rPr lang="en-US" sz="2133" dirty="0" err="1">
                <a:solidFill>
                  <a:srgbClr val="C00000"/>
                </a:solidFill>
                <a:latin typeface="TT Commons Pro"/>
              </a:rPr>
              <a:t>giá</a:t>
            </a:r>
            <a:r>
              <a:rPr lang="en-US" sz="2133" dirty="0">
                <a:solidFill>
                  <a:srgbClr val="C00000"/>
                </a:solidFill>
                <a:latin typeface="TT Commons Pro"/>
              </a:rPr>
              <a:t> </a:t>
            </a:r>
            <a:r>
              <a:rPr lang="en-US" sz="2133" dirty="0" err="1">
                <a:solidFill>
                  <a:srgbClr val="C00000"/>
                </a:solidFill>
                <a:latin typeface="TT Commons Pro"/>
              </a:rPr>
              <a:t>buốt</a:t>
            </a:r>
            <a:r>
              <a:rPr lang="en-US" sz="2133" dirty="0">
                <a:solidFill>
                  <a:srgbClr val="C00000"/>
                </a:solidFill>
                <a:latin typeface="TT Commons Pro"/>
              </a:rPr>
              <a:t>.</a:t>
            </a:r>
          </a:p>
        </p:txBody>
      </p:sp>
      <p:sp>
        <p:nvSpPr>
          <p:cNvPr id="11" name="TextBox 11"/>
          <p:cNvSpPr txBox="1"/>
          <p:nvPr/>
        </p:nvSpPr>
        <p:spPr>
          <a:xfrm>
            <a:off x="5502511" y="5218328"/>
            <a:ext cx="3103587" cy="1923604"/>
          </a:xfrm>
          <a:prstGeom prst="rect">
            <a:avLst/>
          </a:prstGeom>
        </p:spPr>
        <p:txBody>
          <a:bodyPr lIns="0" tIns="0" rIns="0" bIns="0" rtlCol="0" anchor="t">
            <a:spAutoFit/>
          </a:bodyPr>
          <a:lstStyle/>
          <a:p>
            <a:pPr algn="just">
              <a:lnSpc>
                <a:spcPts val="2986"/>
              </a:lnSpc>
            </a:pPr>
            <a:r>
              <a:rPr lang="en-US" sz="2133" dirty="0" err="1">
                <a:solidFill>
                  <a:schemeClr val="tx2"/>
                </a:solidFill>
                <a:latin typeface="TT Commons Pro"/>
              </a:rPr>
              <a:t>Chân</a:t>
            </a:r>
            <a:r>
              <a:rPr lang="en-US" sz="2133" dirty="0">
                <a:solidFill>
                  <a:schemeClr val="tx2"/>
                </a:solidFill>
                <a:latin typeface="TT Commons Pro"/>
              </a:rPr>
              <a:t> </a:t>
            </a:r>
            <a:r>
              <a:rPr lang="en-US" sz="2133" dirty="0" err="1">
                <a:solidFill>
                  <a:schemeClr val="tx2"/>
                </a:solidFill>
                <a:latin typeface="TT Commons Pro"/>
              </a:rPr>
              <a:t>ngựa</a:t>
            </a:r>
            <a:r>
              <a:rPr lang="en-US" sz="2133" dirty="0">
                <a:solidFill>
                  <a:schemeClr val="tx2"/>
                </a:solidFill>
                <a:latin typeface="TT Commons Pro"/>
              </a:rPr>
              <a:t> </a:t>
            </a:r>
            <a:r>
              <a:rPr lang="en-US" sz="2133" dirty="0" err="1">
                <a:solidFill>
                  <a:schemeClr val="tx2"/>
                </a:solidFill>
                <a:latin typeface="TT Commons Pro"/>
              </a:rPr>
              <a:t>như</a:t>
            </a:r>
            <a:r>
              <a:rPr lang="en-US" sz="2133" dirty="0">
                <a:solidFill>
                  <a:schemeClr val="tx2"/>
                </a:solidFill>
                <a:latin typeface="TT Commons Pro"/>
              </a:rPr>
              <a:t> </a:t>
            </a:r>
            <a:r>
              <a:rPr lang="en-US" sz="2133" dirty="0" err="1">
                <a:solidFill>
                  <a:schemeClr val="tx2"/>
                </a:solidFill>
                <a:latin typeface="TT Commons Pro"/>
              </a:rPr>
              <a:t>sắt</a:t>
            </a:r>
            <a:r>
              <a:rPr lang="en-US" sz="2133" dirty="0">
                <a:solidFill>
                  <a:schemeClr val="tx2"/>
                </a:solidFill>
                <a:latin typeface="TT Commons Pro"/>
              </a:rPr>
              <a:t> </a:t>
            </a:r>
            <a:r>
              <a:rPr lang="en-US" sz="2133" dirty="0" err="1">
                <a:solidFill>
                  <a:schemeClr val="tx2"/>
                </a:solidFill>
                <a:latin typeface="TT Commons Pro"/>
              </a:rPr>
              <a:t>thép</a:t>
            </a:r>
            <a:endParaRPr lang="en-US" sz="2133" dirty="0">
              <a:solidFill>
                <a:schemeClr val="tx2"/>
              </a:solidFill>
              <a:latin typeface="TT Commons Pro"/>
            </a:endParaRPr>
          </a:p>
          <a:p>
            <a:pPr algn="just">
              <a:lnSpc>
                <a:spcPts val="2986"/>
              </a:lnSpc>
            </a:pPr>
            <a:r>
              <a:rPr lang="en-US" sz="2133" dirty="0" err="1">
                <a:solidFill>
                  <a:schemeClr val="tx2"/>
                </a:solidFill>
                <a:latin typeface="TT Commons Pro"/>
              </a:rPr>
              <a:t>Luôn</a:t>
            </a:r>
            <a:r>
              <a:rPr lang="en-US" sz="2133" dirty="0">
                <a:solidFill>
                  <a:schemeClr val="tx2"/>
                </a:solidFill>
                <a:latin typeface="TT Commons Pro"/>
              </a:rPr>
              <a:t> </a:t>
            </a:r>
            <a:r>
              <a:rPr lang="en-US" sz="2133" dirty="0" err="1">
                <a:solidFill>
                  <a:schemeClr val="tx2"/>
                </a:solidFill>
                <a:latin typeface="TT Commons Pro"/>
              </a:rPr>
              <a:t>săn</a:t>
            </a:r>
            <a:r>
              <a:rPr lang="en-US" sz="2133" dirty="0">
                <a:solidFill>
                  <a:schemeClr val="tx2"/>
                </a:solidFill>
                <a:latin typeface="TT Commons Pro"/>
              </a:rPr>
              <a:t> </a:t>
            </a:r>
            <a:r>
              <a:rPr lang="en-US" sz="2133" dirty="0" err="1">
                <a:solidFill>
                  <a:schemeClr val="tx2"/>
                </a:solidFill>
                <a:latin typeface="TT Commons Pro"/>
              </a:rPr>
              <a:t>đuổi</a:t>
            </a:r>
            <a:r>
              <a:rPr lang="en-US" sz="2133" dirty="0">
                <a:solidFill>
                  <a:schemeClr val="tx2"/>
                </a:solidFill>
                <a:latin typeface="TT Commons Pro"/>
              </a:rPr>
              <a:t> </a:t>
            </a:r>
            <a:r>
              <a:rPr lang="en-US" sz="2133" dirty="0" err="1">
                <a:solidFill>
                  <a:schemeClr val="tx2"/>
                </a:solidFill>
                <a:latin typeface="TT Commons Pro"/>
              </a:rPr>
              <a:t>quân</a:t>
            </a:r>
            <a:r>
              <a:rPr lang="en-US" sz="2133" dirty="0">
                <a:solidFill>
                  <a:schemeClr val="tx2"/>
                </a:solidFill>
                <a:latin typeface="TT Commons Pro"/>
              </a:rPr>
              <a:t> </a:t>
            </a:r>
            <a:r>
              <a:rPr lang="en-US" sz="2133" dirty="0" err="1">
                <a:solidFill>
                  <a:schemeClr val="tx2"/>
                </a:solidFill>
                <a:latin typeface="TT Commons Pro"/>
              </a:rPr>
              <a:t>thù</a:t>
            </a:r>
            <a:endParaRPr lang="en-US" sz="2133" dirty="0">
              <a:solidFill>
                <a:schemeClr val="tx2"/>
              </a:solidFill>
              <a:latin typeface="TT Commons Pro"/>
            </a:endParaRPr>
          </a:p>
          <a:p>
            <a:pPr algn="just">
              <a:lnSpc>
                <a:spcPts val="2986"/>
              </a:lnSpc>
            </a:pPr>
            <a:r>
              <a:rPr lang="en-US" sz="2133" dirty="0" err="1">
                <a:solidFill>
                  <a:schemeClr val="tx2"/>
                </a:solidFill>
                <a:latin typeface="TT Commons Pro"/>
              </a:rPr>
              <a:t>Vó</a:t>
            </a:r>
            <a:r>
              <a:rPr lang="en-US" sz="2133" dirty="0">
                <a:solidFill>
                  <a:schemeClr val="tx2"/>
                </a:solidFill>
                <a:latin typeface="TT Commons Pro"/>
              </a:rPr>
              <a:t> </a:t>
            </a:r>
            <a:r>
              <a:rPr lang="en-US" sz="2133" dirty="0" err="1">
                <a:solidFill>
                  <a:schemeClr val="tx2"/>
                </a:solidFill>
                <a:latin typeface="TT Commons Pro"/>
              </a:rPr>
              <a:t>ngựa</a:t>
            </a:r>
            <a:r>
              <a:rPr lang="en-US" sz="2133" dirty="0">
                <a:solidFill>
                  <a:schemeClr val="tx2"/>
                </a:solidFill>
                <a:latin typeface="TT Commons Pro"/>
              </a:rPr>
              <a:t> </a:t>
            </a:r>
            <a:r>
              <a:rPr lang="en-US" sz="2133" dirty="0" err="1">
                <a:solidFill>
                  <a:schemeClr val="tx2"/>
                </a:solidFill>
                <a:latin typeface="TT Commons Pro"/>
              </a:rPr>
              <a:t>như</a:t>
            </a:r>
            <a:r>
              <a:rPr lang="en-US" sz="2133" dirty="0">
                <a:solidFill>
                  <a:schemeClr val="tx2"/>
                </a:solidFill>
                <a:latin typeface="TT Commons Pro"/>
              </a:rPr>
              <a:t> </a:t>
            </a:r>
            <a:r>
              <a:rPr lang="en-US" sz="2133" dirty="0" err="1">
                <a:solidFill>
                  <a:schemeClr val="tx2"/>
                </a:solidFill>
                <a:latin typeface="TT Commons Pro"/>
              </a:rPr>
              <a:t>có</a:t>
            </a:r>
            <a:r>
              <a:rPr lang="en-US" sz="2133" dirty="0">
                <a:solidFill>
                  <a:schemeClr val="tx2"/>
                </a:solidFill>
                <a:latin typeface="TT Commons Pro"/>
              </a:rPr>
              <a:t> </a:t>
            </a:r>
            <a:r>
              <a:rPr lang="en-US" sz="2133" dirty="0" err="1">
                <a:solidFill>
                  <a:schemeClr val="tx2"/>
                </a:solidFill>
                <a:latin typeface="TT Commons Pro"/>
              </a:rPr>
              <a:t>mắt</a:t>
            </a:r>
            <a:endParaRPr lang="en-US" sz="2133" dirty="0">
              <a:solidFill>
                <a:schemeClr val="tx2"/>
              </a:solidFill>
              <a:latin typeface="TT Commons Pro"/>
            </a:endParaRPr>
          </a:p>
          <a:p>
            <a:pPr algn="just">
              <a:lnSpc>
                <a:spcPts val="2986"/>
              </a:lnSpc>
            </a:pPr>
            <a:r>
              <a:rPr lang="en-US" sz="2133" dirty="0" err="1">
                <a:solidFill>
                  <a:schemeClr val="tx2"/>
                </a:solidFill>
                <a:latin typeface="TT Commons Pro"/>
              </a:rPr>
              <a:t>Chẳng</a:t>
            </a:r>
            <a:r>
              <a:rPr lang="en-US" sz="2133" dirty="0">
                <a:solidFill>
                  <a:schemeClr val="tx2"/>
                </a:solidFill>
                <a:latin typeface="TT Commons Pro"/>
              </a:rPr>
              <a:t> </a:t>
            </a:r>
            <a:r>
              <a:rPr lang="en-US" sz="2133" dirty="0" err="1">
                <a:solidFill>
                  <a:schemeClr val="tx2"/>
                </a:solidFill>
                <a:latin typeface="TT Commons Pro"/>
              </a:rPr>
              <a:t>vấp</a:t>
            </a:r>
            <a:r>
              <a:rPr lang="en-US" sz="2133" dirty="0">
                <a:solidFill>
                  <a:schemeClr val="tx2"/>
                </a:solidFill>
                <a:latin typeface="TT Commons Pro"/>
              </a:rPr>
              <a:t> </a:t>
            </a:r>
            <a:r>
              <a:rPr lang="en-US" sz="2133" dirty="0" err="1">
                <a:solidFill>
                  <a:schemeClr val="tx2"/>
                </a:solidFill>
                <a:latin typeface="TT Commons Pro"/>
              </a:rPr>
              <a:t>ngã</a:t>
            </a:r>
            <a:r>
              <a:rPr lang="en-US" sz="2133" dirty="0">
                <a:solidFill>
                  <a:schemeClr val="tx2"/>
                </a:solidFill>
                <a:latin typeface="TT Commons Pro"/>
              </a:rPr>
              <a:t> </a:t>
            </a:r>
            <a:r>
              <a:rPr lang="en-US" sz="2133" dirty="0" err="1">
                <a:solidFill>
                  <a:schemeClr val="tx2"/>
                </a:solidFill>
                <a:latin typeface="TT Commons Pro"/>
              </a:rPr>
              <a:t>bao</a:t>
            </a:r>
            <a:r>
              <a:rPr lang="en-US" sz="2133" dirty="0">
                <a:solidFill>
                  <a:schemeClr val="tx2"/>
                </a:solidFill>
                <a:latin typeface="TT Commons Pro"/>
              </a:rPr>
              <a:t> </a:t>
            </a:r>
            <a:r>
              <a:rPr lang="en-US" sz="2133" dirty="0" err="1">
                <a:solidFill>
                  <a:schemeClr val="tx2"/>
                </a:solidFill>
                <a:latin typeface="TT Commons Pro"/>
              </a:rPr>
              <a:t>giờ</a:t>
            </a:r>
            <a:r>
              <a:rPr lang="en-US" sz="2133" dirty="0">
                <a:solidFill>
                  <a:schemeClr val="tx2"/>
                </a:solidFill>
                <a:latin typeface="TT Commons Pro"/>
              </a:rPr>
              <a:t>.</a:t>
            </a:r>
          </a:p>
          <a:p>
            <a:pPr algn="just">
              <a:lnSpc>
                <a:spcPts val="2986"/>
              </a:lnSpc>
            </a:pPr>
            <a:endParaRPr lang="en-US" sz="2133" dirty="0">
              <a:solidFill>
                <a:schemeClr val="tx2"/>
              </a:solidFill>
              <a:latin typeface="TT Commons Pro"/>
            </a:endParaRPr>
          </a:p>
        </p:txBody>
      </p:sp>
      <p:sp>
        <p:nvSpPr>
          <p:cNvPr id="12" name="TextBox 12"/>
          <p:cNvSpPr txBox="1"/>
          <p:nvPr/>
        </p:nvSpPr>
        <p:spPr>
          <a:xfrm>
            <a:off x="9257656" y="1929364"/>
            <a:ext cx="3103587" cy="1538883"/>
          </a:xfrm>
          <a:prstGeom prst="rect">
            <a:avLst/>
          </a:prstGeom>
        </p:spPr>
        <p:txBody>
          <a:bodyPr lIns="0" tIns="0" rIns="0" bIns="0" rtlCol="0" anchor="t">
            <a:spAutoFit/>
          </a:bodyPr>
          <a:lstStyle/>
          <a:p>
            <a:pPr algn="just">
              <a:lnSpc>
                <a:spcPts val="2986"/>
              </a:lnSpc>
            </a:pPr>
            <a:r>
              <a:rPr lang="en-US" sz="2133" dirty="0" err="1">
                <a:solidFill>
                  <a:srgbClr val="7030A0"/>
                </a:solidFill>
                <a:latin typeface="TT Commons Pro"/>
              </a:rPr>
              <a:t>Xong</a:t>
            </a:r>
            <a:r>
              <a:rPr lang="en-US" sz="2133" dirty="0">
                <a:solidFill>
                  <a:srgbClr val="7030A0"/>
                </a:solidFill>
                <a:latin typeface="TT Commons Pro"/>
              </a:rPr>
              <a:t> </a:t>
            </a:r>
            <a:r>
              <a:rPr lang="en-US" sz="2133" dirty="0" err="1">
                <a:solidFill>
                  <a:srgbClr val="7030A0"/>
                </a:solidFill>
                <a:latin typeface="TT Commons Pro"/>
              </a:rPr>
              <a:t>công</a:t>
            </a:r>
            <a:r>
              <a:rPr lang="en-US" sz="2133" dirty="0">
                <a:solidFill>
                  <a:srgbClr val="7030A0"/>
                </a:solidFill>
                <a:latin typeface="TT Commons Pro"/>
              </a:rPr>
              <a:t> </a:t>
            </a:r>
            <a:r>
              <a:rPr lang="en-US" sz="2133" dirty="0" err="1">
                <a:solidFill>
                  <a:srgbClr val="7030A0"/>
                </a:solidFill>
                <a:latin typeface="TT Commons Pro"/>
              </a:rPr>
              <a:t>việc</a:t>
            </a:r>
            <a:r>
              <a:rPr lang="en-US" sz="2133" dirty="0">
                <a:solidFill>
                  <a:srgbClr val="7030A0"/>
                </a:solidFill>
                <a:latin typeface="TT Commons Pro"/>
              </a:rPr>
              <a:t> </a:t>
            </a:r>
            <a:r>
              <a:rPr lang="en-US" sz="2133" dirty="0" err="1">
                <a:solidFill>
                  <a:srgbClr val="7030A0"/>
                </a:solidFill>
                <a:latin typeface="TT Commons Pro"/>
              </a:rPr>
              <a:t>trở</a:t>
            </a:r>
            <a:r>
              <a:rPr lang="en-US" sz="2133" dirty="0">
                <a:solidFill>
                  <a:srgbClr val="7030A0"/>
                </a:solidFill>
                <a:latin typeface="TT Commons Pro"/>
              </a:rPr>
              <a:t> </a:t>
            </a:r>
            <a:r>
              <a:rPr lang="en-US" sz="2133" dirty="0" err="1">
                <a:solidFill>
                  <a:srgbClr val="7030A0"/>
                </a:solidFill>
                <a:latin typeface="TT Commons Pro"/>
              </a:rPr>
              <a:t>về</a:t>
            </a:r>
            <a:endParaRPr lang="en-US" sz="2133" dirty="0">
              <a:solidFill>
                <a:srgbClr val="7030A0"/>
              </a:solidFill>
              <a:latin typeface="TT Commons Pro"/>
            </a:endParaRPr>
          </a:p>
          <a:p>
            <a:pPr algn="just">
              <a:lnSpc>
                <a:spcPts val="2986"/>
              </a:lnSpc>
            </a:pPr>
            <a:r>
              <a:rPr lang="en-US" sz="2133" dirty="0" err="1">
                <a:solidFill>
                  <a:srgbClr val="7030A0"/>
                </a:solidFill>
                <a:latin typeface="TT Commons Pro"/>
              </a:rPr>
              <a:t>Ngựa</a:t>
            </a:r>
            <a:r>
              <a:rPr lang="en-US" sz="2133" dirty="0">
                <a:solidFill>
                  <a:srgbClr val="7030A0"/>
                </a:solidFill>
                <a:latin typeface="TT Commons Pro"/>
              </a:rPr>
              <a:t> </a:t>
            </a:r>
            <a:r>
              <a:rPr lang="en-US" sz="2133" dirty="0" err="1">
                <a:solidFill>
                  <a:srgbClr val="7030A0"/>
                </a:solidFill>
                <a:latin typeface="TT Commons Pro"/>
              </a:rPr>
              <a:t>bước</a:t>
            </a:r>
            <a:r>
              <a:rPr lang="en-US" sz="2133" dirty="0">
                <a:solidFill>
                  <a:srgbClr val="7030A0"/>
                </a:solidFill>
                <a:latin typeface="TT Commons Pro"/>
              </a:rPr>
              <a:t> </a:t>
            </a:r>
            <a:r>
              <a:rPr lang="en-US" sz="2133" dirty="0" err="1">
                <a:solidFill>
                  <a:srgbClr val="7030A0"/>
                </a:solidFill>
                <a:latin typeface="TT Commons Pro"/>
              </a:rPr>
              <a:t>đi</a:t>
            </a:r>
            <a:r>
              <a:rPr lang="en-US" sz="2133" dirty="0">
                <a:solidFill>
                  <a:srgbClr val="7030A0"/>
                </a:solidFill>
                <a:latin typeface="TT Commons Pro"/>
              </a:rPr>
              <a:t> thong </a:t>
            </a:r>
            <a:r>
              <a:rPr lang="en-US" sz="2133" dirty="0" err="1">
                <a:solidFill>
                  <a:srgbClr val="7030A0"/>
                </a:solidFill>
                <a:latin typeface="TT Commons Pro"/>
              </a:rPr>
              <a:t>thả</a:t>
            </a:r>
            <a:endParaRPr lang="en-US" sz="2133" dirty="0">
              <a:solidFill>
                <a:srgbClr val="7030A0"/>
              </a:solidFill>
              <a:latin typeface="TT Commons Pro"/>
            </a:endParaRPr>
          </a:p>
          <a:p>
            <a:pPr algn="just">
              <a:lnSpc>
                <a:spcPts val="2986"/>
              </a:lnSpc>
            </a:pPr>
            <a:r>
              <a:rPr lang="en-US" sz="2133" dirty="0" err="1">
                <a:solidFill>
                  <a:srgbClr val="7030A0"/>
                </a:solidFill>
                <a:latin typeface="TT Commons Pro"/>
              </a:rPr>
              <a:t>Chú</a:t>
            </a:r>
            <a:r>
              <a:rPr lang="en-US" sz="2133" dirty="0">
                <a:solidFill>
                  <a:srgbClr val="7030A0"/>
                </a:solidFill>
                <a:latin typeface="TT Commons Pro"/>
              </a:rPr>
              <a:t> </a:t>
            </a:r>
            <a:r>
              <a:rPr lang="en-US" sz="2133" dirty="0" err="1">
                <a:solidFill>
                  <a:srgbClr val="7030A0"/>
                </a:solidFill>
                <a:latin typeface="TT Commons Pro"/>
              </a:rPr>
              <a:t>bộ</a:t>
            </a:r>
            <a:r>
              <a:rPr lang="en-US" sz="2133" dirty="0">
                <a:solidFill>
                  <a:srgbClr val="7030A0"/>
                </a:solidFill>
                <a:latin typeface="TT Commons Pro"/>
              </a:rPr>
              <a:t> </a:t>
            </a:r>
            <a:r>
              <a:rPr lang="en-US" sz="2133" dirty="0" err="1">
                <a:solidFill>
                  <a:srgbClr val="7030A0"/>
                </a:solidFill>
                <a:latin typeface="TT Commons Pro"/>
              </a:rPr>
              <a:t>đội</a:t>
            </a:r>
            <a:r>
              <a:rPr lang="en-US" sz="2133" dirty="0">
                <a:solidFill>
                  <a:srgbClr val="7030A0"/>
                </a:solidFill>
                <a:latin typeface="TT Commons Pro"/>
              </a:rPr>
              <a:t> </a:t>
            </a:r>
            <a:r>
              <a:rPr lang="en-US" sz="2133" dirty="0" err="1">
                <a:solidFill>
                  <a:srgbClr val="7030A0"/>
                </a:solidFill>
                <a:latin typeface="TT Commons Pro"/>
              </a:rPr>
              <a:t>đi</a:t>
            </a:r>
            <a:r>
              <a:rPr lang="en-US" sz="2133" dirty="0">
                <a:solidFill>
                  <a:srgbClr val="7030A0"/>
                </a:solidFill>
                <a:latin typeface="TT Commons Pro"/>
              </a:rPr>
              <a:t> </a:t>
            </a:r>
            <a:r>
              <a:rPr lang="en-US" sz="2133" dirty="0" err="1">
                <a:solidFill>
                  <a:srgbClr val="7030A0"/>
                </a:solidFill>
                <a:latin typeface="TT Commons Pro"/>
              </a:rPr>
              <a:t>bên</a:t>
            </a:r>
            <a:endParaRPr lang="en-US" sz="2133" dirty="0">
              <a:solidFill>
                <a:srgbClr val="7030A0"/>
              </a:solidFill>
              <a:latin typeface="TT Commons Pro"/>
            </a:endParaRPr>
          </a:p>
          <a:p>
            <a:pPr algn="just">
              <a:lnSpc>
                <a:spcPts val="2986"/>
              </a:lnSpc>
            </a:pPr>
            <a:r>
              <a:rPr lang="en-US" sz="2133" dirty="0" err="1">
                <a:solidFill>
                  <a:srgbClr val="7030A0"/>
                </a:solidFill>
                <a:latin typeface="TT Commons Pro"/>
              </a:rPr>
              <a:t>Tay</a:t>
            </a:r>
            <a:r>
              <a:rPr lang="en-US" sz="2133" dirty="0">
                <a:solidFill>
                  <a:srgbClr val="7030A0"/>
                </a:solidFill>
                <a:latin typeface="TT Commons Pro"/>
              </a:rPr>
              <a:t> </a:t>
            </a:r>
            <a:r>
              <a:rPr lang="en-US" sz="2133" dirty="0" err="1">
                <a:solidFill>
                  <a:srgbClr val="7030A0"/>
                </a:solidFill>
                <a:latin typeface="TT Commons Pro"/>
              </a:rPr>
              <a:t>vỗ</a:t>
            </a:r>
            <a:r>
              <a:rPr lang="en-US" sz="2133" dirty="0">
                <a:solidFill>
                  <a:srgbClr val="7030A0"/>
                </a:solidFill>
                <a:latin typeface="TT Commons Pro"/>
              </a:rPr>
              <a:t> </a:t>
            </a:r>
            <a:r>
              <a:rPr lang="en-US" sz="2133" dirty="0" err="1">
                <a:solidFill>
                  <a:srgbClr val="7030A0"/>
                </a:solidFill>
                <a:latin typeface="TT Commons Pro"/>
              </a:rPr>
              <a:t>về</a:t>
            </a:r>
            <a:r>
              <a:rPr lang="en-US" sz="2133" dirty="0">
                <a:solidFill>
                  <a:srgbClr val="7030A0"/>
                </a:solidFill>
                <a:latin typeface="TT Commons Pro"/>
              </a:rPr>
              <a:t> </a:t>
            </a:r>
            <a:r>
              <a:rPr lang="en-US" sz="2133" dirty="0" err="1">
                <a:solidFill>
                  <a:srgbClr val="7030A0"/>
                </a:solidFill>
                <a:latin typeface="TT Commons Pro"/>
              </a:rPr>
              <a:t>lưng</a:t>
            </a:r>
            <a:r>
              <a:rPr lang="en-US" sz="2133" dirty="0">
                <a:solidFill>
                  <a:srgbClr val="7030A0"/>
                </a:solidFill>
                <a:latin typeface="TT Commons Pro"/>
              </a:rPr>
              <a:t> </a:t>
            </a:r>
            <a:r>
              <a:rPr lang="en-US" sz="2133" dirty="0" err="1">
                <a:solidFill>
                  <a:srgbClr val="7030A0"/>
                </a:solidFill>
                <a:latin typeface="TT Commons Pro"/>
              </a:rPr>
              <a:t>ngựa</a:t>
            </a:r>
            <a:r>
              <a:rPr lang="en-US" sz="2133" dirty="0">
                <a:solidFill>
                  <a:srgbClr val="7030A0"/>
                </a:solidFill>
                <a:latin typeface="TT Commons Pro"/>
              </a:rPr>
              <a:t>.</a:t>
            </a:r>
          </a:p>
        </p:txBody>
      </p:sp>
      <p:sp>
        <p:nvSpPr>
          <p:cNvPr id="13" name="TextBox 13"/>
          <p:cNvSpPr txBox="1"/>
          <p:nvPr/>
        </p:nvSpPr>
        <p:spPr>
          <a:xfrm>
            <a:off x="8592542" y="4496210"/>
            <a:ext cx="3599458" cy="1923604"/>
          </a:xfrm>
          <a:prstGeom prst="rect">
            <a:avLst/>
          </a:prstGeom>
        </p:spPr>
        <p:txBody>
          <a:bodyPr lIns="0" tIns="0" rIns="0" bIns="0" rtlCol="0" anchor="t">
            <a:spAutoFit/>
          </a:bodyPr>
          <a:lstStyle/>
          <a:p>
            <a:pPr algn="just">
              <a:lnSpc>
                <a:spcPts val="2986"/>
              </a:lnSpc>
            </a:pPr>
            <a:r>
              <a:rPr lang="en-US" sz="2133" dirty="0" err="1">
                <a:solidFill>
                  <a:schemeClr val="accent6">
                    <a:lumMod val="50000"/>
                  </a:schemeClr>
                </a:solidFill>
                <a:latin typeface="TT Commons Pro"/>
              </a:rPr>
              <a:t>Chúng</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em</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trong</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bản</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nhỏ</a:t>
            </a:r>
            <a:endParaRPr lang="en-US" sz="2133" dirty="0">
              <a:solidFill>
                <a:schemeClr val="accent6">
                  <a:lumMod val="50000"/>
                </a:schemeClr>
              </a:solidFill>
              <a:latin typeface="TT Commons Pro"/>
            </a:endParaRPr>
          </a:p>
          <a:p>
            <a:pPr algn="just">
              <a:lnSpc>
                <a:spcPts val="2986"/>
              </a:lnSpc>
            </a:pPr>
            <a:r>
              <a:rPr lang="en-US" sz="2133" dirty="0" err="1">
                <a:solidFill>
                  <a:schemeClr val="accent6">
                    <a:lumMod val="50000"/>
                  </a:schemeClr>
                </a:solidFill>
                <a:latin typeface="TT Commons Pro"/>
              </a:rPr>
              <a:t>Phơi</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thật</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nhiều</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cỏ</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thơm</a:t>
            </a:r>
            <a:endParaRPr lang="en-US" sz="2133" dirty="0">
              <a:solidFill>
                <a:schemeClr val="accent6">
                  <a:lumMod val="50000"/>
                </a:schemeClr>
              </a:solidFill>
              <a:latin typeface="TT Commons Pro"/>
            </a:endParaRPr>
          </a:p>
          <a:p>
            <a:pPr algn="just">
              <a:lnSpc>
                <a:spcPts val="2986"/>
              </a:lnSpc>
            </a:pPr>
            <a:r>
              <a:rPr lang="en-US" sz="2133" dirty="0" err="1">
                <a:solidFill>
                  <a:schemeClr val="accent6">
                    <a:lumMod val="50000"/>
                  </a:schemeClr>
                </a:solidFill>
                <a:latin typeface="TT Commons Pro"/>
              </a:rPr>
              <a:t>Để</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mùa</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đông</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đem</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tặng</a:t>
            </a:r>
            <a:endParaRPr lang="en-US" sz="2133" dirty="0">
              <a:solidFill>
                <a:schemeClr val="accent6">
                  <a:lumMod val="50000"/>
                </a:schemeClr>
              </a:solidFill>
              <a:latin typeface="TT Commons Pro"/>
            </a:endParaRPr>
          </a:p>
          <a:p>
            <a:pPr algn="just">
              <a:lnSpc>
                <a:spcPts val="2986"/>
              </a:lnSpc>
            </a:pPr>
            <a:r>
              <a:rPr lang="en-US" sz="2133" dirty="0" err="1">
                <a:solidFill>
                  <a:schemeClr val="accent6">
                    <a:lumMod val="50000"/>
                  </a:schemeClr>
                </a:solidFill>
                <a:latin typeface="TT Commons Pro"/>
              </a:rPr>
              <a:t>Ngựa</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biên</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phòng</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yêu</a:t>
            </a:r>
            <a:r>
              <a:rPr lang="en-US" sz="2133" dirty="0">
                <a:solidFill>
                  <a:schemeClr val="accent6">
                    <a:lumMod val="50000"/>
                  </a:schemeClr>
                </a:solidFill>
                <a:latin typeface="TT Commons Pro"/>
              </a:rPr>
              <a:t> </a:t>
            </a:r>
            <a:r>
              <a:rPr lang="en-US" sz="2133" dirty="0" err="1">
                <a:solidFill>
                  <a:schemeClr val="accent6">
                    <a:lumMod val="50000"/>
                  </a:schemeClr>
                </a:solidFill>
                <a:latin typeface="TT Commons Pro"/>
              </a:rPr>
              <a:t>thương</a:t>
            </a:r>
            <a:r>
              <a:rPr lang="en-US" sz="2133" dirty="0">
                <a:solidFill>
                  <a:schemeClr val="accent6">
                    <a:lumMod val="50000"/>
                  </a:schemeClr>
                </a:solidFill>
                <a:latin typeface="TT Commons Pro"/>
              </a:rPr>
              <a:t>...</a:t>
            </a:r>
          </a:p>
        </p:txBody>
      </p:sp>
      <p:sp>
        <p:nvSpPr>
          <p:cNvPr id="14" name="TextBox 14"/>
          <p:cNvSpPr txBox="1"/>
          <p:nvPr/>
        </p:nvSpPr>
        <p:spPr>
          <a:xfrm>
            <a:off x="9483460" y="711806"/>
            <a:ext cx="2117973" cy="269304"/>
          </a:xfrm>
          <a:prstGeom prst="rect">
            <a:avLst/>
          </a:prstGeom>
        </p:spPr>
        <p:txBody>
          <a:bodyPr wrap="square" lIns="0" tIns="0" rIns="0" bIns="0" rtlCol="0" anchor="t">
            <a:spAutoFit/>
          </a:bodyPr>
          <a:lstStyle/>
          <a:p>
            <a:pPr algn="ctr">
              <a:lnSpc>
                <a:spcPts val="2147"/>
              </a:lnSpc>
            </a:pPr>
            <a:r>
              <a:rPr lang="en-US" sz="1533" dirty="0">
                <a:solidFill>
                  <a:srgbClr val="000000"/>
                </a:solidFill>
                <a:latin typeface="Noto Serif Display"/>
              </a:rPr>
              <a:t>Phan </a:t>
            </a:r>
            <a:r>
              <a:rPr lang="en-US" sz="1533" dirty="0" err="1">
                <a:solidFill>
                  <a:srgbClr val="000000"/>
                </a:solidFill>
                <a:latin typeface="Noto Serif Display"/>
              </a:rPr>
              <a:t>Thị</a:t>
            </a:r>
            <a:r>
              <a:rPr lang="en-US" sz="1533" dirty="0">
                <a:solidFill>
                  <a:srgbClr val="000000"/>
                </a:solidFill>
                <a:latin typeface="Noto Serif Display"/>
              </a:rPr>
              <a:t> </a:t>
            </a:r>
            <a:r>
              <a:rPr lang="en-US" sz="1533" dirty="0" err="1">
                <a:solidFill>
                  <a:srgbClr val="000000"/>
                </a:solidFill>
                <a:latin typeface="Noto Serif Display"/>
              </a:rPr>
              <a:t>Thanh</a:t>
            </a:r>
            <a:r>
              <a:rPr lang="en-US" sz="1533" dirty="0">
                <a:solidFill>
                  <a:srgbClr val="000000"/>
                </a:solidFill>
                <a:latin typeface="Noto Serif Display"/>
              </a:rPr>
              <a:t> </a:t>
            </a:r>
            <a:r>
              <a:rPr lang="en-US" sz="1533" dirty="0" err="1">
                <a:solidFill>
                  <a:srgbClr val="000000"/>
                </a:solidFill>
                <a:latin typeface="Noto Serif Display"/>
              </a:rPr>
              <a:t>Nhàn</a:t>
            </a:r>
            <a:endParaRPr lang="en-US" sz="1533" dirty="0">
              <a:solidFill>
                <a:srgbClr val="000000"/>
              </a:solidFill>
              <a:latin typeface="Noto Serif Display"/>
            </a:endParaRPr>
          </a:p>
        </p:txBody>
      </p:sp>
    </p:spTree>
    <p:extLst>
      <p:ext uri="{BB962C8B-B14F-4D97-AF65-F5344CB8AC3E}">
        <p14:creationId xmlns:p14="http://schemas.microsoft.com/office/powerpoint/2010/main" val="1925319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4244508"/>
            <a:chOff x="0" y="0"/>
            <a:chExt cx="4816593" cy="1676843"/>
          </a:xfrm>
        </p:grpSpPr>
        <p:sp>
          <p:nvSpPr>
            <p:cNvPr id="3"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solidFill>
              <a:srgbClr val="616459"/>
            </a:solidFill>
          </p:spPr>
        </p:sp>
        <p:sp>
          <p:nvSpPr>
            <p:cNvPr id="4" name="TextBox 4"/>
            <p:cNvSpPr txBox="1"/>
            <p:nvPr/>
          </p:nvSpPr>
          <p:spPr>
            <a:xfrm>
              <a:off x="0" y="-28575"/>
              <a:ext cx="4816593" cy="1705418"/>
            </a:xfrm>
            <a:prstGeom prst="rect">
              <a:avLst/>
            </a:prstGeom>
          </p:spPr>
          <p:txBody>
            <a:bodyPr lIns="33867" tIns="33867" rIns="33867" bIns="33867" rtlCol="0" anchor="ctr"/>
            <a:lstStyle/>
            <a:p>
              <a:pPr algn="ctr">
                <a:lnSpc>
                  <a:spcPts val="1790"/>
                </a:lnSpc>
              </a:pPr>
              <a:endParaRPr sz="1200"/>
            </a:p>
          </p:txBody>
        </p:sp>
      </p:grpSp>
      <p:grpSp>
        <p:nvGrpSpPr>
          <p:cNvPr id="18" name="Group 17"/>
          <p:cNvGrpSpPr/>
          <p:nvPr/>
        </p:nvGrpSpPr>
        <p:grpSpPr>
          <a:xfrm>
            <a:off x="762001" y="330200"/>
            <a:ext cx="4008583" cy="1261148"/>
            <a:chOff x="10441036" y="685800"/>
            <a:chExt cx="6012875" cy="1891722"/>
          </a:xfrm>
          <a:solidFill>
            <a:srgbClr val="C59511"/>
          </a:solidFill>
        </p:grpSpPr>
        <p:grpSp>
          <p:nvGrpSpPr>
            <p:cNvPr id="19" name="Group 33"/>
            <p:cNvGrpSpPr/>
            <p:nvPr/>
          </p:nvGrpSpPr>
          <p:grpSpPr>
            <a:xfrm>
              <a:off x="10466220" y="685800"/>
              <a:ext cx="5987691" cy="1891722"/>
              <a:chOff x="0" y="0"/>
              <a:chExt cx="1577005" cy="498231"/>
            </a:xfrm>
            <a:grpFill/>
          </p:grpSpPr>
          <p:sp>
            <p:nvSpPr>
              <p:cNvPr id="21" name="Freeform 34"/>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2" name="TextBox 35"/>
              <p:cNvSpPr txBox="1"/>
              <p:nvPr/>
            </p:nvSpPr>
            <p:spPr>
              <a:xfrm>
                <a:off x="0" y="-38100"/>
                <a:ext cx="1577005" cy="536331"/>
              </a:xfrm>
              <a:prstGeom prst="rect">
                <a:avLst/>
              </a:prstGeom>
              <a:grpFill/>
            </p:spPr>
            <p:txBody>
              <a:bodyPr lIns="33867" tIns="33867" rIns="33867" bIns="33867" rtlCol="0" anchor="ctr"/>
              <a:lstStyle/>
              <a:p>
                <a:pPr algn="ctr">
                  <a:lnSpc>
                    <a:spcPts val="1773"/>
                  </a:lnSpc>
                </a:pPr>
                <a:endParaRPr sz="1200"/>
              </a:p>
            </p:txBody>
          </p:sp>
        </p:grpSp>
        <p:sp>
          <p:nvSpPr>
            <p:cNvPr id="20" name="TextBox 19"/>
            <p:cNvSpPr txBox="1"/>
            <p:nvPr/>
          </p:nvSpPr>
          <p:spPr>
            <a:xfrm>
              <a:off x="10441036" y="1019840"/>
              <a:ext cx="5987690" cy="1061829"/>
            </a:xfrm>
            <a:prstGeom prst="rect">
              <a:avLst/>
            </a:prstGeom>
            <a:grpFill/>
          </p:spPr>
          <p:txBody>
            <a:bodyPr wrap="square" rtlCol="0">
              <a:spAutoFit/>
            </a:bodyPr>
            <a:lstStyle/>
            <a:p>
              <a:pPr algn="ctr"/>
              <a:r>
                <a:rPr lang="vi-VN" sz="4000" b="1" dirty="0">
                  <a:solidFill>
                    <a:schemeClr val="bg1"/>
                  </a:solidFill>
                  <a:latin typeface="Cambria" panose="02040503050406030204" pitchFamily="18" charset="0"/>
                  <a:ea typeface="Cambria" panose="02040503050406030204" pitchFamily="18" charset="0"/>
                </a:rPr>
                <a:t>p</a:t>
              </a:r>
              <a:r>
                <a:rPr lang="vi-VN" sz="4000" b="1" dirty="0">
                  <a:solidFill>
                    <a:schemeClr val="bg1"/>
                  </a:solidFill>
                  <a:latin typeface="Cambria" panose="02040503050406030204" pitchFamily="18" charset="0"/>
                  <a:ea typeface="Cambria" panose="02040503050406030204" pitchFamily="18" charset="0"/>
                </a:rPr>
                <a:t>hăm phăm</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778790" y="2436146"/>
            <a:ext cx="4008583" cy="1261148"/>
            <a:chOff x="10490384" y="2920422"/>
            <a:chExt cx="6012875" cy="1891722"/>
          </a:xfrm>
          <a:solidFill>
            <a:srgbClr val="C59511"/>
          </a:solidFill>
        </p:grpSpPr>
        <p:grpSp>
          <p:nvGrpSpPr>
            <p:cNvPr id="24" name="Group 37"/>
            <p:cNvGrpSpPr/>
            <p:nvPr/>
          </p:nvGrpSpPr>
          <p:grpSpPr>
            <a:xfrm>
              <a:off x="10515568" y="2920422"/>
              <a:ext cx="5987691" cy="1891722"/>
              <a:chOff x="0" y="0"/>
              <a:chExt cx="1577005" cy="498231"/>
            </a:xfrm>
            <a:grpFill/>
          </p:grpSpPr>
          <p:sp>
            <p:nvSpPr>
              <p:cNvPr id="26" name="Freeform 38"/>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27" name="TextBox 39"/>
              <p:cNvSpPr txBox="1"/>
              <p:nvPr/>
            </p:nvSpPr>
            <p:spPr>
              <a:xfrm>
                <a:off x="0" y="-38100"/>
                <a:ext cx="1577005" cy="536331"/>
              </a:xfrm>
              <a:prstGeom prst="rect">
                <a:avLst/>
              </a:prstGeom>
              <a:grpFill/>
            </p:spPr>
            <p:txBody>
              <a:bodyPr lIns="33867" tIns="33867" rIns="33867" bIns="33867" rtlCol="0" anchor="ctr"/>
              <a:lstStyle/>
              <a:p>
                <a:pPr algn="ctr">
                  <a:lnSpc>
                    <a:spcPts val="1773"/>
                  </a:lnSpc>
                </a:pPr>
                <a:endParaRPr sz="1200"/>
              </a:p>
            </p:txBody>
          </p:sp>
        </p:grpSp>
        <p:sp>
          <p:nvSpPr>
            <p:cNvPr id="25" name="TextBox 24"/>
            <p:cNvSpPr txBox="1"/>
            <p:nvPr/>
          </p:nvSpPr>
          <p:spPr>
            <a:xfrm>
              <a:off x="10490384" y="3327887"/>
              <a:ext cx="5987690" cy="1061829"/>
            </a:xfrm>
            <a:prstGeom prst="rect">
              <a:avLst/>
            </a:prstGeom>
            <a:grpFill/>
          </p:spPr>
          <p:txBody>
            <a:bodyPr wrap="square" rtlCol="0">
              <a:spAutoFit/>
            </a:bodyPr>
            <a:lstStyle/>
            <a:p>
              <a:pPr algn="ctr"/>
              <a:r>
                <a:rPr lang="vi-VN" sz="4000" b="1" dirty="0">
                  <a:solidFill>
                    <a:schemeClr val="bg1"/>
                  </a:solidFill>
                  <a:latin typeface="Cambria" panose="02040503050406030204" pitchFamily="18" charset="0"/>
                  <a:ea typeface="Cambria" panose="02040503050406030204" pitchFamily="18" charset="0"/>
                </a:rPr>
                <a:t>g</a:t>
              </a:r>
              <a:r>
                <a:rPr lang="vi-VN" sz="4000" b="1" dirty="0">
                  <a:solidFill>
                    <a:schemeClr val="bg1"/>
                  </a:solidFill>
                  <a:latin typeface="Cambria" panose="02040503050406030204" pitchFamily="18" charset="0"/>
                  <a:ea typeface="Cambria" panose="02040503050406030204" pitchFamily="18" charset="0"/>
                </a:rPr>
                <a:t>iá buốt</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28" name="Group 27"/>
          <p:cNvGrpSpPr/>
          <p:nvPr/>
        </p:nvGrpSpPr>
        <p:grpSpPr>
          <a:xfrm>
            <a:off x="6908800" y="330200"/>
            <a:ext cx="4001147" cy="1261148"/>
            <a:chOff x="10515568" y="5255176"/>
            <a:chExt cx="6001720" cy="1891722"/>
          </a:xfrm>
          <a:solidFill>
            <a:srgbClr val="C59511"/>
          </a:solidFill>
        </p:grpSpPr>
        <p:grpSp>
          <p:nvGrpSpPr>
            <p:cNvPr id="29" name="Group 40"/>
            <p:cNvGrpSpPr/>
            <p:nvPr/>
          </p:nvGrpSpPr>
          <p:grpSpPr>
            <a:xfrm>
              <a:off x="10515568" y="5255176"/>
              <a:ext cx="5987691" cy="1891722"/>
              <a:chOff x="0" y="0"/>
              <a:chExt cx="1577005" cy="498231"/>
            </a:xfrm>
            <a:grpFill/>
          </p:grpSpPr>
          <p:sp>
            <p:nvSpPr>
              <p:cNvPr id="31"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2" name="TextBox 42"/>
              <p:cNvSpPr txBox="1"/>
              <p:nvPr/>
            </p:nvSpPr>
            <p:spPr>
              <a:xfrm>
                <a:off x="0" y="-38100"/>
                <a:ext cx="1577005" cy="536331"/>
              </a:xfrm>
              <a:prstGeom prst="rect">
                <a:avLst/>
              </a:prstGeom>
              <a:grpFill/>
            </p:spPr>
            <p:txBody>
              <a:bodyPr lIns="33867" tIns="33867" rIns="33867" bIns="33867" rtlCol="0" anchor="ctr"/>
              <a:lstStyle/>
              <a:p>
                <a:pPr algn="ctr">
                  <a:lnSpc>
                    <a:spcPts val="1773"/>
                  </a:lnSpc>
                </a:pPr>
                <a:endParaRPr sz="1200"/>
              </a:p>
            </p:txBody>
          </p:sp>
        </p:grpSp>
        <p:sp>
          <p:nvSpPr>
            <p:cNvPr id="30" name="TextBox 29"/>
            <p:cNvSpPr txBox="1"/>
            <p:nvPr/>
          </p:nvSpPr>
          <p:spPr>
            <a:xfrm>
              <a:off x="10529597" y="5601178"/>
              <a:ext cx="5987691" cy="1061829"/>
            </a:xfrm>
            <a:prstGeom prst="rect">
              <a:avLst/>
            </a:prstGeom>
            <a:grpFill/>
          </p:spPr>
          <p:txBody>
            <a:bodyPr wrap="square" rtlCol="0">
              <a:spAutoFit/>
            </a:bodyPr>
            <a:lstStyle/>
            <a:p>
              <a:pPr algn="ctr"/>
              <a:r>
                <a:rPr lang="vi-VN" sz="4000" b="1" dirty="0">
                  <a:solidFill>
                    <a:schemeClr val="bg1"/>
                  </a:solidFill>
                  <a:latin typeface="Cambria" panose="02040503050406030204" pitchFamily="18" charset="0"/>
                  <a:ea typeface="Cambria" panose="02040503050406030204" pitchFamily="18" charset="0"/>
                </a:rPr>
                <a:t>v</a:t>
              </a:r>
              <a:r>
                <a:rPr lang="vi-VN" sz="4000" b="1" dirty="0">
                  <a:solidFill>
                    <a:schemeClr val="bg1"/>
                  </a:solidFill>
                  <a:latin typeface="Cambria" panose="02040503050406030204" pitchFamily="18" charset="0"/>
                  <a:ea typeface="Cambria" panose="02040503050406030204" pitchFamily="18" charset="0"/>
                </a:rPr>
                <a:t>ấp ngã</a:t>
              </a:r>
              <a:endParaRPr lang="en-US" sz="4000" b="1" dirty="0">
                <a:solidFill>
                  <a:schemeClr val="bg1"/>
                </a:solidFill>
                <a:latin typeface="Cambria" panose="02040503050406030204" pitchFamily="18" charset="0"/>
                <a:ea typeface="Cambria" panose="02040503050406030204" pitchFamily="18" charset="0"/>
              </a:endParaRPr>
            </a:p>
          </p:txBody>
        </p:sp>
      </p:grpSp>
      <p:grpSp>
        <p:nvGrpSpPr>
          <p:cNvPr id="33" name="Group 32"/>
          <p:cNvGrpSpPr/>
          <p:nvPr/>
        </p:nvGrpSpPr>
        <p:grpSpPr>
          <a:xfrm>
            <a:off x="6915462" y="2436625"/>
            <a:ext cx="4001147" cy="1261148"/>
            <a:chOff x="10515568" y="5255176"/>
            <a:chExt cx="6001720" cy="1891722"/>
          </a:xfrm>
          <a:solidFill>
            <a:srgbClr val="C59511"/>
          </a:solidFill>
        </p:grpSpPr>
        <p:grpSp>
          <p:nvGrpSpPr>
            <p:cNvPr id="34" name="Group 40"/>
            <p:cNvGrpSpPr/>
            <p:nvPr/>
          </p:nvGrpSpPr>
          <p:grpSpPr>
            <a:xfrm>
              <a:off x="10515568" y="5255176"/>
              <a:ext cx="5987691" cy="1891722"/>
              <a:chOff x="0" y="0"/>
              <a:chExt cx="1577005" cy="498231"/>
            </a:xfrm>
            <a:grpFill/>
          </p:grpSpPr>
          <p:sp>
            <p:nvSpPr>
              <p:cNvPr id="36" name="Freeform 41"/>
              <p:cNvSpPr/>
              <p:nvPr/>
            </p:nvSpPr>
            <p:spPr>
              <a:xfrm>
                <a:off x="0" y="0"/>
                <a:ext cx="1577005" cy="498231"/>
              </a:xfrm>
              <a:custGeom>
                <a:avLst/>
                <a:gdLst/>
                <a:ahLst/>
                <a:cxnLst/>
                <a:rect l="l" t="t" r="r" b="b"/>
                <a:pathLst>
                  <a:path w="1577005" h="498231">
                    <a:moveTo>
                      <a:pt x="65942" y="0"/>
                    </a:moveTo>
                    <a:lnTo>
                      <a:pt x="1511064" y="0"/>
                    </a:lnTo>
                    <a:cubicBezTo>
                      <a:pt x="1528552" y="0"/>
                      <a:pt x="1545325" y="6947"/>
                      <a:pt x="1557691" y="19314"/>
                    </a:cubicBezTo>
                    <a:cubicBezTo>
                      <a:pt x="1570058" y="31680"/>
                      <a:pt x="1577005" y="48453"/>
                      <a:pt x="1577005" y="65942"/>
                    </a:cubicBezTo>
                    <a:lnTo>
                      <a:pt x="1577005" y="432290"/>
                    </a:lnTo>
                    <a:cubicBezTo>
                      <a:pt x="1577005" y="468708"/>
                      <a:pt x="1547482" y="498231"/>
                      <a:pt x="1511064" y="498231"/>
                    </a:cubicBezTo>
                    <a:lnTo>
                      <a:pt x="65942" y="498231"/>
                    </a:lnTo>
                    <a:cubicBezTo>
                      <a:pt x="48453" y="498231"/>
                      <a:pt x="31680" y="491284"/>
                      <a:pt x="19314" y="478917"/>
                    </a:cubicBezTo>
                    <a:cubicBezTo>
                      <a:pt x="6947" y="466551"/>
                      <a:pt x="0" y="449778"/>
                      <a:pt x="0" y="432290"/>
                    </a:cubicBezTo>
                    <a:lnTo>
                      <a:pt x="0" y="65942"/>
                    </a:lnTo>
                    <a:cubicBezTo>
                      <a:pt x="0" y="48453"/>
                      <a:pt x="6947" y="31680"/>
                      <a:pt x="19314" y="19314"/>
                    </a:cubicBezTo>
                    <a:cubicBezTo>
                      <a:pt x="31680" y="6947"/>
                      <a:pt x="48453" y="0"/>
                      <a:pt x="65942" y="0"/>
                    </a:cubicBezTo>
                    <a:close/>
                  </a:path>
                </a:pathLst>
              </a:custGeom>
              <a:grpFill/>
            </p:spPr>
          </p:sp>
          <p:sp>
            <p:nvSpPr>
              <p:cNvPr id="37" name="TextBox 42"/>
              <p:cNvSpPr txBox="1"/>
              <p:nvPr/>
            </p:nvSpPr>
            <p:spPr>
              <a:xfrm>
                <a:off x="0" y="-38100"/>
                <a:ext cx="1577005" cy="536331"/>
              </a:xfrm>
              <a:prstGeom prst="rect">
                <a:avLst/>
              </a:prstGeom>
              <a:grpFill/>
            </p:spPr>
            <p:txBody>
              <a:bodyPr lIns="33867" tIns="33867" rIns="33867" bIns="33867" rtlCol="0" anchor="ctr"/>
              <a:lstStyle/>
              <a:p>
                <a:pPr algn="ctr">
                  <a:lnSpc>
                    <a:spcPts val="1773"/>
                  </a:lnSpc>
                </a:pPr>
                <a:endParaRPr sz="1200"/>
              </a:p>
            </p:txBody>
          </p:sp>
        </p:grpSp>
        <p:sp>
          <p:nvSpPr>
            <p:cNvPr id="35" name="TextBox 34"/>
            <p:cNvSpPr txBox="1"/>
            <p:nvPr/>
          </p:nvSpPr>
          <p:spPr>
            <a:xfrm>
              <a:off x="10529597" y="5601178"/>
              <a:ext cx="5987691" cy="1061829"/>
            </a:xfrm>
            <a:prstGeom prst="rect">
              <a:avLst/>
            </a:prstGeom>
            <a:grpFill/>
          </p:spPr>
          <p:txBody>
            <a:bodyPr wrap="square" rtlCol="0">
              <a:spAutoFit/>
            </a:bodyPr>
            <a:lstStyle/>
            <a:p>
              <a:pPr algn="ctr"/>
              <a:r>
                <a:rPr lang="vi-VN" sz="4000" b="1" dirty="0">
                  <a:solidFill>
                    <a:schemeClr val="bg1"/>
                  </a:solidFill>
                  <a:latin typeface="Cambria" panose="02040503050406030204" pitchFamily="18" charset="0"/>
                  <a:ea typeface="Cambria" panose="02040503050406030204" pitchFamily="18" charset="0"/>
                </a:rPr>
                <a:t>b</a:t>
              </a:r>
              <a:r>
                <a:rPr lang="vi-VN" sz="4000" b="1" dirty="0">
                  <a:solidFill>
                    <a:schemeClr val="bg1"/>
                  </a:solidFill>
                  <a:latin typeface="Cambria" panose="02040503050406030204" pitchFamily="18" charset="0"/>
                  <a:ea typeface="Cambria" panose="02040503050406030204" pitchFamily="18" charset="0"/>
                </a:rPr>
                <a:t>ản nhỏ</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38" name="Freeform 4"/>
          <p:cNvSpPr/>
          <p:nvPr/>
        </p:nvSpPr>
        <p:spPr>
          <a:xfrm>
            <a:off x="10414001" y="2629547"/>
            <a:ext cx="2022711" cy="4304653"/>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39" name="Freeform 5"/>
          <p:cNvSpPr/>
          <p:nvPr/>
        </p:nvSpPr>
        <p:spPr>
          <a:xfrm>
            <a:off x="10059578" y="4525266"/>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pic>
        <p:nvPicPr>
          <p:cNvPr id="5" name="Picture 4"/>
          <p:cNvPicPr>
            <a:picLocks noChangeAspect="1"/>
          </p:cNvPicPr>
          <p:nvPr/>
        </p:nvPicPr>
        <p:blipFill>
          <a:blip r:embed="rId3"/>
          <a:stretch>
            <a:fillRect/>
          </a:stretch>
        </p:blipFill>
        <p:spPr>
          <a:xfrm>
            <a:off x="1676400" y="4212428"/>
            <a:ext cx="9059441" cy="2556477"/>
          </a:xfrm>
          <a:prstGeom prst="rect">
            <a:avLst/>
          </a:prstGeom>
        </p:spPr>
      </p:pic>
    </p:spTree>
    <p:extLst>
      <p:ext uri="{BB962C8B-B14F-4D97-AF65-F5344CB8AC3E}">
        <p14:creationId xmlns:p14="http://schemas.microsoft.com/office/powerpoint/2010/main" val="2710885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
          <p:cNvGrpSpPr/>
          <p:nvPr/>
        </p:nvGrpSpPr>
        <p:grpSpPr>
          <a:xfrm>
            <a:off x="0" y="0"/>
            <a:ext cx="12192000" cy="2413000"/>
            <a:chOff x="0" y="0"/>
            <a:chExt cx="4816593" cy="1676843"/>
          </a:xfrm>
          <a:solidFill>
            <a:schemeClr val="bg2"/>
          </a:solidFill>
        </p:grpSpPr>
        <p:sp>
          <p:nvSpPr>
            <p:cNvPr id="11" name="Freeform 3"/>
            <p:cNvSpPr/>
            <p:nvPr/>
          </p:nvSpPr>
          <p:spPr>
            <a:xfrm>
              <a:off x="0" y="0"/>
              <a:ext cx="4816592" cy="1676843"/>
            </a:xfrm>
            <a:custGeom>
              <a:avLst/>
              <a:gdLst/>
              <a:ahLst/>
              <a:cxnLst/>
              <a:rect l="l" t="t" r="r" b="b"/>
              <a:pathLst>
                <a:path w="4816592" h="1676843">
                  <a:moveTo>
                    <a:pt x="0" y="0"/>
                  </a:moveTo>
                  <a:lnTo>
                    <a:pt x="4816592" y="0"/>
                  </a:lnTo>
                  <a:lnTo>
                    <a:pt x="4816592" y="1676843"/>
                  </a:lnTo>
                  <a:lnTo>
                    <a:pt x="0" y="1676843"/>
                  </a:lnTo>
                  <a:close/>
                </a:path>
              </a:pathLst>
            </a:custGeom>
            <a:grpFill/>
          </p:spPr>
        </p:sp>
        <p:sp>
          <p:nvSpPr>
            <p:cNvPr id="12" name="TextBox 4"/>
            <p:cNvSpPr txBox="1"/>
            <p:nvPr/>
          </p:nvSpPr>
          <p:spPr>
            <a:xfrm>
              <a:off x="0" y="-28575"/>
              <a:ext cx="4816593" cy="1705418"/>
            </a:xfrm>
            <a:prstGeom prst="rect">
              <a:avLst/>
            </a:prstGeom>
            <a:grpFill/>
          </p:spPr>
          <p:txBody>
            <a:bodyPr lIns="33867" tIns="33867" rIns="33867" bIns="33867" rtlCol="0" anchor="ctr"/>
            <a:lstStyle/>
            <a:p>
              <a:pPr algn="ctr">
                <a:lnSpc>
                  <a:spcPts val="1790"/>
                </a:lnSpc>
              </a:pPr>
              <a:endParaRPr sz="1200"/>
            </a:p>
          </p:txBody>
        </p:sp>
      </p:grpSp>
      <p:sp>
        <p:nvSpPr>
          <p:cNvPr id="14" name="Freeform 4"/>
          <p:cNvSpPr/>
          <p:nvPr/>
        </p:nvSpPr>
        <p:spPr>
          <a:xfrm>
            <a:off x="10006433" y="3784601"/>
            <a:ext cx="2030147" cy="3147515"/>
          </a:xfrm>
          <a:custGeom>
            <a:avLst/>
            <a:gdLst/>
            <a:ahLst/>
            <a:cxnLst/>
            <a:rect l="l" t="t" r="r" b="b"/>
            <a:pathLst>
              <a:path w="3045221" h="4721273">
                <a:moveTo>
                  <a:pt x="0" y="0"/>
                </a:moveTo>
                <a:lnTo>
                  <a:pt x="3045222" y="0"/>
                </a:lnTo>
                <a:lnTo>
                  <a:pt x="3045222" y="4721274"/>
                </a:lnTo>
                <a:lnTo>
                  <a:pt x="0" y="4721274"/>
                </a:lnTo>
                <a:lnTo>
                  <a:pt x="0" y="0"/>
                </a:lnTo>
                <a:close/>
              </a:path>
            </a:pathLst>
          </a:custGeom>
          <a:blipFill>
            <a:blip r:embed="rId2"/>
            <a:stretch>
              <a:fillRect/>
            </a:stretch>
          </a:blipFill>
        </p:spPr>
      </p:sp>
      <p:sp>
        <p:nvSpPr>
          <p:cNvPr id="15" name="Freeform 5"/>
          <p:cNvSpPr/>
          <p:nvPr/>
        </p:nvSpPr>
        <p:spPr>
          <a:xfrm>
            <a:off x="8684278" y="4576257"/>
            <a:ext cx="1506637" cy="2335872"/>
          </a:xfrm>
          <a:custGeom>
            <a:avLst/>
            <a:gdLst/>
            <a:ahLst/>
            <a:cxnLst/>
            <a:rect l="l" t="t" r="r" b="b"/>
            <a:pathLst>
              <a:path w="2259956" h="3503808">
                <a:moveTo>
                  <a:pt x="0" y="0"/>
                </a:moveTo>
                <a:lnTo>
                  <a:pt x="2259957" y="0"/>
                </a:lnTo>
                <a:lnTo>
                  <a:pt x="2259957" y="3503808"/>
                </a:lnTo>
                <a:lnTo>
                  <a:pt x="0" y="3503808"/>
                </a:lnTo>
                <a:lnTo>
                  <a:pt x="0" y="0"/>
                </a:lnTo>
                <a:close/>
              </a:path>
            </a:pathLst>
          </a:custGeom>
          <a:blipFill>
            <a:blip r:embed="rId2"/>
            <a:stretch>
              <a:fillRect/>
            </a:stretch>
          </a:blipFill>
        </p:spPr>
      </p:sp>
      <p:sp>
        <p:nvSpPr>
          <p:cNvPr id="16" name="Rectangle 15"/>
          <p:cNvSpPr/>
          <p:nvPr/>
        </p:nvSpPr>
        <p:spPr>
          <a:xfrm>
            <a:off x="1320800" y="2971800"/>
            <a:ext cx="6096000" cy="3342453"/>
          </a:xfrm>
          <a:prstGeom prst="rect">
            <a:avLst/>
          </a:prstGeom>
        </p:spPr>
        <p:txBody>
          <a:bodyPr>
            <a:spAutoFit/>
          </a:bodyPr>
          <a:lstStyle/>
          <a:p>
            <a:pPr algn="just">
              <a:lnSpc>
                <a:spcPct val="120000"/>
              </a:lnSpc>
            </a:pPr>
            <a:r>
              <a:rPr lang="en-US" sz="4400" i="1" dirty="0" err="1">
                <a:solidFill>
                  <a:schemeClr val="bg1"/>
                </a:solidFill>
                <a:latin typeface="Times New Roman" panose="02020603050405020304" pitchFamily="18" charset="0"/>
                <a:ea typeface="Calibri" panose="020F0502020204030204" pitchFamily="34" charset="0"/>
              </a:rPr>
              <a:t>Chú</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bộ</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đội</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biên</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phòng</a:t>
            </a:r>
            <a:r>
              <a:rPr lang="en-US" sz="4400" i="1" dirty="0">
                <a:solidFill>
                  <a:schemeClr val="bg1"/>
                </a:solidFill>
                <a:latin typeface="Times New Roman" panose="02020603050405020304" pitchFamily="18" charset="0"/>
                <a:ea typeface="Calibri" panose="020F0502020204030204" pitchFamily="34" charset="0"/>
              </a:rPr>
              <a:t>/</a:t>
            </a:r>
            <a:endParaRPr lang="en-US" sz="4400" dirty="0">
              <a:solidFill>
                <a:schemeClr val="bg1"/>
              </a:solidFill>
              <a:latin typeface="Times New Roman" panose="02020603050405020304" pitchFamily="18" charset="0"/>
              <a:ea typeface="Calibri" panose="020F0502020204030204" pitchFamily="34" charset="0"/>
            </a:endParaRPr>
          </a:p>
          <a:p>
            <a:pPr algn="just">
              <a:lnSpc>
                <a:spcPct val="120000"/>
              </a:lnSpc>
            </a:pPr>
            <a:r>
              <a:rPr lang="en-US" sz="4400" i="1" dirty="0" err="1">
                <a:solidFill>
                  <a:schemeClr val="bg1"/>
                </a:solidFill>
                <a:latin typeface="Times New Roman" panose="02020603050405020304" pitchFamily="18" charset="0"/>
                <a:ea typeface="Calibri" panose="020F0502020204030204" pitchFamily="34" charset="0"/>
              </a:rPr>
              <a:t>Rạp</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mình</a:t>
            </a:r>
            <a:r>
              <a:rPr lang="en-US" sz="4400" i="1" dirty="0">
                <a:solidFill>
                  <a:schemeClr val="bg1"/>
                </a:solidFill>
                <a:latin typeface="Times New Roman" panose="02020603050405020304" pitchFamily="18" charset="0"/>
                <a:ea typeface="Calibri" panose="020F0502020204030204" pitchFamily="34" charset="0"/>
              </a:rPr>
              <a:t>/</a:t>
            </a:r>
            <a:r>
              <a:rPr lang="en-US" sz="4400" i="1" dirty="0" err="1">
                <a:solidFill>
                  <a:schemeClr val="bg1"/>
                </a:solidFill>
                <a:latin typeface="Times New Roman" panose="02020603050405020304" pitchFamily="18" charset="0"/>
                <a:ea typeface="Calibri" panose="020F0502020204030204" pitchFamily="34" charset="0"/>
              </a:rPr>
              <a:t>trên</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lưng</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ngựa</a:t>
            </a:r>
            <a:r>
              <a:rPr lang="en-US" sz="4400" i="1" dirty="0">
                <a:solidFill>
                  <a:schemeClr val="bg1"/>
                </a:solidFill>
                <a:latin typeface="Times New Roman" panose="02020603050405020304" pitchFamily="18" charset="0"/>
                <a:ea typeface="Calibri" panose="020F0502020204030204" pitchFamily="34" charset="0"/>
              </a:rPr>
              <a:t>/</a:t>
            </a:r>
            <a:endParaRPr lang="en-US" sz="4400" dirty="0">
              <a:solidFill>
                <a:schemeClr val="bg1"/>
              </a:solidFill>
              <a:latin typeface="Times New Roman" panose="02020603050405020304" pitchFamily="18" charset="0"/>
              <a:ea typeface="Calibri" panose="020F0502020204030204" pitchFamily="34" charset="0"/>
            </a:endParaRPr>
          </a:p>
          <a:p>
            <a:pPr algn="just">
              <a:lnSpc>
                <a:spcPct val="120000"/>
              </a:lnSpc>
            </a:pPr>
            <a:r>
              <a:rPr lang="en-US" sz="4400" i="1" dirty="0" err="1">
                <a:solidFill>
                  <a:schemeClr val="bg1"/>
                </a:solidFill>
                <a:latin typeface="Times New Roman" panose="02020603050405020304" pitchFamily="18" charset="0"/>
                <a:ea typeface="Calibri" panose="020F0502020204030204" pitchFamily="34" charset="0"/>
              </a:rPr>
              <a:t>Ngựa</a:t>
            </a:r>
            <a:r>
              <a:rPr lang="en-US" sz="4400" i="1" dirty="0">
                <a:solidFill>
                  <a:schemeClr val="bg1"/>
                </a:solidFill>
                <a:latin typeface="Times New Roman" panose="02020603050405020304" pitchFamily="18" charset="0"/>
                <a:ea typeface="Calibri" panose="020F0502020204030204" pitchFamily="34" charset="0"/>
              </a:rPr>
              <a:t> phi </a:t>
            </a:r>
            <a:r>
              <a:rPr lang="en-US" sz="4400" i="1" dirty="0" err="1">
                <a:solidFill>
                  <a:schemeClr val="bg1"/>
                </a:solidFill>
                <a:latin typeface="Times New Roman" panose="02020603050405020304" pitchFamily="18" charset="0"/>
                <a:ea typeface="Calibri" panose="020F0502020204030204" pitchFamily="34" charset="0"/>
              </a:rPr>
              <a:t>nhanh</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như</a:t>
            </a:r>
            <a:r>
              <a:rPr lang="en-US" sz="4400" i="1" dirty="0">
                <a:solidFill>
                  <a:schemeClr val="bg1"/>
                </a:solidFill>
                <a:latin typeface="Times New Roman" panose="02020603050405020304" pitchFamily="18" charset="0"/>
                <a:ea typeface="Calibri" panose="020F0502020204030204" pitchFamily="34" charset="0"/>
              </a:rPr>
              <a:t> bay/</a:t>
            </a:r>
            <a:endParaRPr lang="en-US" sz="4400" dirty="0">
              <a:solidFill>
                <a:schemeClr val="bg1"/>
              </a:solidFill>
              <a:latin typeface="Times New Roman" panose="02020603050405020304" pitchFamily="18" charset="0"/>
              <a:ea typeface="Calibri" panose="020F0502020204030204" pitchFamily="34" charset="0"/>
            </a:endParaRPr>
          </a:p>
          <a:p>
            <a:pPr algn="just">
              <a:lnSpc>
                <a:spcPct val="120000"/>
              </a:lnSpc>
            </a:pPr>
            <a:r>
              <a:rPr lang="en-US" sz="4400" i="1" dirty="0" err="1">
                <a:solidFill>
                  <a:schemeClr val="bg1"/>
                </a:solidFill>
                <a:latin typeface="Times New Roman" panose="02020603050405020304" pitchFamily="18" charset="0"/>
                <a:ea typeface="Calibri" panose="020F0502020204030204" pitchFamily="34" charset="0"/>
              </a:rPr>
              <a:t>Cả</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cánh</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rừng</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nổi</a:t>
            </a:r>
            <a:r>
              <a:rPr lang="en-US" sz="4400" i="1" dirty="0">
                <a:solidFill>
                  <a:schemeClr val="bg1"/>
                </a:solidFill>
                <a:latin typeface="Times New Roman" panose="02020603050405020304" pitchFamily="18" charset="0"/>
                <a:ea typeface="Calibri" panose="020F0502020204030204" pitchFamily="34" charset="0"/>
              </a:rPr>
              <a:t> </a:t>
            </a:r>
            <a:r>
              <a:rPr lang="en-US" sz="4400" i="1" dirty="0" err="1">
                <a:solidFill>
                  <a:schemeClr val="bg1"/>
                </a:solidFill>
                <a:latin typeface="Times New Roman" panose="02020603050405020304" pitchFamily="18" charset="0"/>
                <a:ea typeface="Calibri" panose="020F0502020204030204" pitchFamily="34" charset="0"/>
              </a:rPr>
              <a:t>gió</a:t>
            </a:r>
            <a:r>
              <a:rPr lang="en-US" sz="4400" i="1" dirty="0">
                <a:solidFill>
                  <a:schemeClr val="bg1"/>
                </a:solidFill>
                <a:latin typeface="Times New Roman" panose="02020603050405020304" pitchFamily="18" charset="0"/>
                <a:ea typeface="Calibri" panose="020F0502020204030204" pitchFamily="34" charset="0"/>
              </a:rPr>
              <a:t>.//</a:t>
            </a:r>
            <a:endParaRPr lang="en-US" sz="4400" dirty="0">
              <a:solidFill>
                <a:schemeClr val="bg1"/>
              </a:solidFill>
              <a:latin typeface="Times New Roman" panose="02020603050405020304" pitchFamily="18" charset="0"/>
              <a:ea typeface="Calibri" panose="020F0502020204030204" pitchFamily="34" charset="0"/>
            </a:endParaRPr>
          </a:p>
        </p:txBody>
      </p:sp>
      <p:pic>
        <p:nvPicPr>
          <p:cNvPr id="2" name="Picture 1"/>
          <p:cNvPicPr>
            <a:picLocks noChangeAspect="1"/>
          </p:cNvPicPr>
          <p:nvPr/>
        </p:nvPicPr>
        <p:blipFill>
          <a:blip r:embed="rId3"/>
          <a:stretch>
            <a:fillRect/>
          </a:stretch>
        </p:blipFill>
        <p:spPr>
          <a:xfrm>
            <a:off x="-273369" y="228600"/>
            <a:ext cx="12465369" cy="2564606"/>
          </a:xfrm>
          <a:prstGeom prst="rect">
            <a:avLst/>
          </a:prstGeom>
        </p:spPr>
      </p:pic>
    </p:spTree>
    <p:extLst>
      <p:ext uri="{BB962C8B-B14F-4D97-AF65-F5344CB8AC3E}">
        <p14:creationId xmlns:p14="http://schemas.microsoft.com/office/powerpoint/2010/main" val="3384228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911</Words>
  <Application>Microsoft Office PowerPoint</Application>
  <PresentationFormat>Widescreen</PresentationFormat>
  <Paragraphs>115</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Blacker Sans Text Bold</vt:lpstr>
      <vt:lpstr>Calibri</vt:lpstr>
      <vt:lpstr>Calibri Light</vt:lpstr>
      <vt:lpstr>Cambria</vt:lpstr>
      <vt:lpstr>Cambria Bold</vt:lpstr>
      <vt:lpstr>Noto Serif Display</vt:lpstr>
      <vt:lpstr>Noto Serif Display Italics</vt:lpstr>
      <vt:lpstr>Times New Roman</vt:lpstr>
      <vt:lpstr>TT Commons Pro</vt:lpstr>
      <vt:lpstr>TT Commons Pro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2024-03-08T05:15:25Z</dcterms:created>
  <dcterms:modified xsi:type="dcterms:W3CDTF">2024-03-08T05:16:07Z</dcterms:modified>
</cp:coreProperties>
</file>