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57" r:id="rId3"/>
    <p:sldId id="258" r:id="rId4"/>
    <p:sldId id="259" r:id="rId5"/>
    <p:sldId id="283"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TT Knickerbockers Script" panose="020B0604020202020204" charset="0"/>
      <p:regular r:id="rId29"/>
    </p:embeddedFont>
    <p:embeddedFont>
      <p:font typeface="Cambria" panose="02040503050406030204"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Tahoma" panose="020B0604030504040204" pitchFamily="34" charset="0"/>
      <p:regular r:id="rId38"/>
      <p:bold r:id="rId39"/>
    </p:embeddedFont>
    <p:embeddedFont>
      <p:font typeface="#9Slide07 HoneyCream" panose="020B0604020202020204" charset="0"/>
      <p:regular r:id="rId40"/>
    </p:embeddedFont>
    <p:embeddedFont>
      <p:font typeface="Arimo"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7" d="100"/>
          <a:sy n="77" d="100"/>
        </p:scale>
        <p:origin x="504" y="-3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399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597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8885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336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3048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0417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4990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5956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517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92758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585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31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0776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4775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6009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00046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4287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646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278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398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098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51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F468811-5699-4870-915A-0CA5066762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38748BF8-116D-44EB-982D-30A6DD6E0D2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77401481-811E-4FE7-90E3-C0F46D11631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10FE3D28-C1D7-4A28-BEB4-9B680FBD352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2738933" y="23671816"/>
            <a:ext cx="3627531" cy="4761670"/>
          </a:xfrm>
          <a:prstGeom prst="rect">
            <a:avLst/>
          </a:prstGeom>
        </p:spPr>
      </p:pic>
    </p:spTree>
    <p:extLst>
      <p:ext uri="{BB962C8B-B14F-4D97-AF65-F5344CB8AC3E}">
        <p14:creationId xmlns:p14="http://schemas.microsoft.com/office/powerpoint/2010/main" val="329413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2/2/2024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10"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F468811-5699-4870-915A-0CA5066762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38748BF8-116D-44EB-982D-30A6DD6E0D2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77401481-811E-4FE7-90E3-C0F46D11631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10FE3D28-C1D7-4A28-BEB4-9B680FBD352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2738933" y="23671816"/>
            <a:ext cx="3627531" cy="4761670"/>
          </a:xfrm>
          <a:prstGeom prst="rect">
            <a:avLst/>
          </a:prstGeom>
        </p:spPr>
      </p:pic>
    </p:spTree>
    <p:extLst>
      <p:ext uri="{BB962C8B-B14F-4D97-AF65-F5344CB8AC3E}">
        <p14:creationId xmlns:p14="http://schemas.microsoft.com/office/powerpoint/2010/main" val="1645719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8.svg"/><Relationship Id="rId12"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10"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32.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1.png"/><Relationship Id="rId5" Type="http://schemas.openxmlformats.org/officeDocument/2006/relationships/image" Target="../media/image9.png"/><Relationship Id="rId10" Type="http://schemas.openxmlformats.org/officeDocument/2006/relationships/image" Target="../media/image50.png"/><Relationship Id="rId4" Type="http://schemas.openxmlformats.org/officeDocument/2006/relationships/image" Target="../media/image32.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2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25.svg"/><Relationship Id="rId4" Type="http://schemas.openxmlformats.org/officeDocument/2006/relationships/image" Target="../media/image44.png"/><Relationship Id="rId9" Type="http://schemas.openxmlformats.org/officeDocument/2006/relationships/image" Target="../media/image79.pn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png"/><Relationship Id="rId10" Type="http://schemas.openxmlformats.org/officeDocument/2006/relationships/image" Target="../media/image17.png"/><Relationship Id="rId4" Type="http://schemas.openxmlformats.org/officeDocument/2006/relationships/image" Target="../media/image84.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7.png"/><Relationship Id="rId7"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9.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95.pn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19.png"/><Relationship Id="rId10" Type="http://schemas.openxmlformats.org/officeDocument/2006/relationships/image" Target="../media/image98.png"/><Relationship Id="rId4" Type="http://schemas.openxmlformats.org/officeDocument/2006/relationships/image" Target="../media/image18.pn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875640">
            <a:off x="-608619" y="4240602"/>
            <a:ext cx="6013200" cy="3735701"/>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a:off x="7891105" y="0"/>
            <a:ext cx="4300895" cy="2774077"/>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a:off x="6096000" y="-459277"/>
            <a:ext cx="3235076" cy="1846316"/>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6" name="Freeform 6"/>
          <p:cNvSpPr/>
          <p:nvPr/>
        </p:nvSpPr>
        <p:spPr>
          <a:xfrm>
            <a:off x="-395590" y="3618552"/>
            <a:ext cx="2491435" cy="1233163"/>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7" name="Freeform 7"/>
          <p:cNvSpPr/>
          <p:nvPr/>
        </p:nvSpPr>
        <p:spPr>
          <a:xfrm>
            <a:off x="8378597" y="4962445"/>
            <a:ext cx="4856679" cy="1209755"/>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flipH="1">
            <a:off x="-810802" y="961277"/>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8311732" y="3618552"/>
            <a:ext cx="3880268" cy="3339390"/>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1" name="Freeform 11"/>
          <p:cNvSpPr/>
          <p:nvPr/>
        </p:nvSpPr>
        <p:spPr>
          <a:xfrm flipH="1" flipV="1">
            <a:off x="-664465" y="-565312"/>
            <a:ext cx="3880268" cy="3339390"/>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12" name="Freeform 12"/>
          <p:cNvSpPr/>
          <p:nvPr/>
        </p:nvSpPr>
        <p:spPr>
          <a:xfrm>
            <a:off x="9078721" y="0"/>
            <a:ext cx="3456432" cy="6858000"/>
          </a:xfrm>
          <a:custGeom>
            <a:avLst/>
            <a:gdLst/>
            <a:ahLst/>
            <a:cxnLst/>
            <a:rect l="l" t="t" r="r" b="b"/>
            <a:pathLst>
              <a:path w="5184648" h="10287000">
                <a:moveTo>
                  <a:pt x="0" y="0"/>
                </a:moveTo>
                <a:lnTo>
                  <a:pt x="5184648" y="0"/>
                </a:lnTo>
                <a:lnTo>
                  <a:pt x="5184648" y="10287000"/>
                </a:lnTo>
                <a:lnTo>
                  <a:pt x="0" y="10287000"/>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sp>
      <p:sp>
        <p:nvSpPr>
          <p:cNvPr id="13" name="Freeform 13"/>
          <p:cNvSpPr/>
          <p:nvPr/>
        </p:nvSpPr>
        <p:spPr>
          <a:xfrm>
            <a:off x="9078721" y="2270973"/>
            <a:ext cx="2362232" cy="4686969"/>
          </a:xfrm>
          <a:custGeom>
            <a:avLst/>
            <a:gdLst/>
            <a:ahLst/>
            <a:cxnLst/>
            <a:rect l="l" t="t" r="r" b="b"/>
            <a:pathLst>
              <a:path w="3543348" h="7030453">
                <a:moveTo>
                  <a:pt x="0" y="0"/>
                </a:moveTo>
                <a:lnTo>
                  <a:pt x="3543349" y="0"/>
                </a:lnTo>
                <a:lnTo>
                  <a:pt x="3543349" y="7030453"/>
                </a:lnTo>
                <a:lnTo>
                  <a:pt x="0" y="7030453"/>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sp>
      <p:sp>
        <p:nvSpPr>
          <p:cNvPr id="14" name="Freeform 14"/>
          <p:cNvSpPr/>
          <p:nvPr/>
        </p:nvSpPr>
        <p:spPr>
          <a:xfrm>
            <a:off x="6700675" y="2841402"/>
            <a:ext cx="3355847" cy="4020625"/>
          </a:xfrm>
          <a:custGeom>
            <a:avLst/>
            <a:gdLst/>
            <a:ahLst/>
            <a:cxnLst/>
            <a:rect l="l" t="t" r="r" b="b"/>
            <a:pathLst>
              <a:path w="5033771" h="6030937">
                <a:moveTo>
                  <a:pt x="0" y="0"/>
                </a:moveTo>
                <a:lnTo>
                  <a:pt x="5033771" y="0"/>
                </a:lnTo>
                <a:lnTo>
                  <a:pt x="5033771" y="6030937"/>
                </a:lnTo>
                <a:lnTo>
                  <a:pt x="0" y="6030937"/>
                </a:lnTo>
                <a:lnTo>
                  <a:pt x="0" y="0"/>
                </a:lnTo>
                <a:close/>
              </a:path>
            </a:pathLst>
          </a:custGeom>
          <a:blipFill>
            <a:blip r:embed="rId14"/>
            <a:stretch>
              <a:fillRect/>
            </a:stretch>
          </a:blipFill>
        </p:spPr>
      </p:sp>
      <p:grpSp>
        <p:nvGrpSpPr>
          <p:cNvPr id="15" name="Group 15"/>
          <p:cNvGrpSpPr/>
          <p:nvPr/>
        </p:nvGrpSpPr>
        <p:grpSpPr>
          <a:xfrm>
            <a:off x="9584264" y="389321"/>
            <a:ext cx="2445347" cy="2353667"/>
            <a:chOff x="30480" y="591820"/>
            <a:chExt cx="12736830" cy="12259310"/>
          </a:xfrm>
        </p:grpSpPr>
        <p:sp>
          <p:nvSpPr>
            <p:cNvPr id="16" name="Freeform 16"/>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5" cstate="screen">
                <a:extLst>
                  <a:ext uri="{28A0092B-C50C-407E-A947-70E740481C1C}">
                    <a14:useLocalDpi xmlns:a14="http://schemas.microsoft.com/office/drawing/2010/main"/>
                  </a:ext>
                </a:extLst>
              </a:blip>
              <a:stretch>
                <a:fillRect/>
              </a:stretch>
            </a:blipFill>
          </p:spPr>
        </p:sp>
      </p:grpSp>
      <p:sp>
        <p:nvSpPr>
          <p:cNvPr id="17" name="TextBox 17"/>
          <p:cNvSpPr txBox="1"/>
          <p:nvPr/>
        </p:nvSpPr>
        <p:spPr>
          <a:xfrm>
            <a:off x="-71846" y="5205697"/>
            <a:ext cx="7591134" cy="602729"/>
          </a:xfrm>
          <a:prstGeom prst="rect">
            <a:avLst/>
          </a:prstGeom>
        </p:spPr>
        <p:txBody>
          <a:bodyPr lIns="0" tIns="0" rIns="0" bIns="0" rtlCol="0" anchor="t">
            <a:spAutoFit/>
          </a:bodyPr>
          <a:lstStyle/>
          <a:p>
            <a:pPr algn="r" defTabSz="609630">
              <a:lnSpc>
                <a:spcPts val="4671"/>
              </a:lnSpc>
            </a:pPr>
            <a:r>
              <a:rPr lang="en-US" sz="3336" dirty="0">
                <a:solidFill>
                  <a:srgbClr val="FFFFFF"/>
                </a:solidFill>
                <a:latin typeface="Arimo"/>
              </a:rPr>
              <a:t>Theo </a:t>
            </a:r>
            <a:r>
              <a:rPr lang="en-US" sz="3336" dirty="0" err="1">
                <a:solidFill>
                  <a:srgbClr val="FFFFFF"/>
                </a:solidFill>
                <a:latin typeface="Arimo"/>
              </a:rPr>
              <a:t>Vũ</a:t>
            </a:r>
            <a:r>
              <a:rPr lang="en-US" sz="3336" dirty="0">
                <a:solidFill>
                  <a:srgbClr val="FFFFFF"/>
                </a:solidFill>
                <a:latin typeface="Arimo"/>
              </a:rPr>
              <a:t> </a:t>
            </a:r>
            <a:r>
              <a:rPr lang="en-US" sz="3336" dirty="0" err="1">
                <a:solidFill>
                  <a:srgbClr val="FFFFFF"/>
                </a:solidFill>
                <a:latin typeface="Arimo"/>
              </a:rPr>
              <a:t>Hùng</a:t>
            </a:r>
            <a:endParaRPr lang="en-US" sz="3336" dirty="0">
              <a:solidFill>
                <a:srgbClr val="FFFFFF"/>
              </a:solidFill>
              <a:latin typeface="Arimo"/>
            </a:endParaRPr>
          </a:p>
        </p:txBody>
      </p:sp>
      <p:sp>
        <p:nvSpPr>
          <p:cNvPr id="18" name="TextBox 18"/>
          <p:cNvSpPr txBox="1"/>
          <p:nvPr/>
        </p:nvSpPr>
        <p:spPr>
          <a:xfrm>
            <a:off x="2973636" y="2977250"/>
            <a:ext cx="242167" cy="1667123"/>
          </a:xfrm>
          <a:prstGeom prst="rect">
            <a:avLst/>
          </a:prstGeom>
        </p:spPr>
        <p:txBody>
          <a:bodyPr lIns="0" tIns="0" rIns="0" bIns="0" rtlCol="0" anchor="t">
            <a:spAutoFit/>
          </a:bodyPr>
          <a:lstStyle/>
          <a:p>
            <a:pPr algn="ctr" defTabSz="609630">
              <a:lnSpc>
                <a:spcPts val="13021"/>
              </a:lnSpc>
              <a:spcBef>
                <a:spcPct val="0"/>
              </a:spcBef>
            </a:pPr>
            <a:r>
              <a:rPr lang="en-US" sz="9301" spc="139">
                <a:solidFill>
                  <a:srgbClr val="FFFFFF"/>
                </a:solidFill>
                <a:latin typeface="TT Knickerbockers Script"/>
              </a:rPr>
              <a:t>`</a:t>
            </a:r>
          </a:p>
        </p:txBody>
      </p:sp>
      <p:pic>
        <p:nvPicPr>
          <p:cNvPr id="19" name="Picture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368" y="780014"/>
            <a:ext cx="8088613" cy="5048355"/>
          </a:xfrm>
          <a:prstGeom prst="rect">
            <a:avLst/>
          </a:prstGeom>
        </p:spPr>
      </p:pic>
      <p:pic>
        <p:nvPicPr>
          <p:cNvPr id="9" name="Picture 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0" y="-99942"/>
            <a:ext cx="1679870" cy="1679870"/>
          </a:xfrm>
          <a:prstGeom prst="rect">
            <a:avLst/>
          </a:prstGeom>
        </p:spPr>
      </p:pic>
    </p:spTree>
    <p:extLst>
      <p:ext uri="{BB962C8B-B14F-4D97-AF65-F5344CB8AC3E}">
        <p14:creationId xmlns:p14="http://schemas.microsoft.com/office/powerpoint/2010/main" val="27913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1018566" flipH="1" flipV="1">
            <a:off x="652334" y="-366716"/>
            <a:ext cx="3880268" cy="2872083"/>
          </a:xfrm>
          <a:custGeom>
            <a:avLst/>
            <a:gdLst/>
            <a:ahLst/>
            <a:cxnLst/>
            <a:rect l="l" t="t" r="r" b="b"/>
            <a:pathLst>
              <a:path w="5820402" h="4308125">
                <a:moveTo>
                  <a:pt x="5820401" y="4308125"/>
                </a:moveTo>
                <a:lnTo>
                  <a:pt x="0" y="4308125"/>
                </a:lnTo>
                <a:lnTo>
                  <a:pt x="0" y="0"/>
                </a:lnTo>
                <a:lnTo>
                  <a:pt x="5820401" y="0"/>
                </a:lnTo>
                <a:lnTo>
                  <a:pt x="5820401" y="4308125"/>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320658">
            <a:off x="-1641916" y="4197560"/>
            <a:ext cx="10110420" cy="4503004"/>
          </a:xfrm>
          <a:custGeom>
            <a:avLst/>
            <a:gdLst/>
            <a:ahLst/>
            <a:cxnLst/>
            <a:rect l="l" t="t" r="r" b="b"/>
            <a:pathLst>
              <a:path w="15165630" h="6754506">
                <a:moveTo>
                  <a:pt x="0" y="0"/>
                </a:moveTo>
                <a:lnTo>
                  <a:pt x="15165630" y="0"/>
                </a:lnTo>
                <a:lnTo>
                  <a:pt x="15165630" y="6754506"/>
                </a:lnTo>
                <a:lnTo>
                  <a:pt x="0" y="6754506"/>
                </a:lnTo>
                <a:lnTo>
                  <a:pt x="0"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sp>
      <p:sp>
        <p:nvSpPr>
          <p:cNvPr id="7" name="Freeform 7"/>
          <p:cNvSpPr/>
          <p:nvPr/>
        </p:nvSpPr>
        <p:spPr>
          <a:xfrm>
            <a:off x="7843321" y="2053542"/>
            <a:ext cx="4856679" cy="1209755"/>
          </a:xfrm>
          <a:custGeom>
            <a:avLst/>
            <a:gdLst/>
            <a:ahLst/>
            <a:cxnLst/>
            <a:rect l="l" t="t" r="r" b="b"/>
            <a:pathLst>
              <a:path w="7285018" h="1814632">
                <a:moveTo>
                  <a:pt x="0" y="0"/>
                </a:moveTo>
                <a:lnTo>
                  <a:pt x="7285019" y="0"/>
                </a:lnTo>
                <a:lnTo>
                  <a:pt x="7285019" y="1814632"/>
                </a:lnTo>
                <a:lnTo>
                  <a:pt x="0" y="18146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rot="1990053">
            <a:off x="7972541" y="4024527"/>
            <a:ext cx="4965541" cy="4210880"/>
          </a:xfrm>
          <a:custGeom>
            <a:avLst/>
            <a:gdLst/>
            <a:ahLst/>
            <a:cxnLst/>
            <a:rect l="l" t="t" r="r" b="b"/>
            <a:pathLst>
              <a:path w="7448312" h="6316320">
                <a:moveTo>
                  <a:pt x="0" y="0"/>
                </a:moveTo>
                <a:lnTo>
                  <a:pt x="7448312" y="0"/>
                </a:lnTo>
                <a:lnTo>
                  <a:pt x="7448312" y="6316321"/>
                </a:lnTo>
                <a:lnTo>
                  <a:pt x="0" y="6316321"/>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nvGrpSpPr>
          <p:cNvPr id="9" name="Group 9"/>
          <p:cNvGrpSpPr/>
          <p:nvPr/>
        </p:nvGrpSpPr>
        <p:grpSpPr>
          <a:xfrm>
            <a:off x="5161102" y="2518657"/>
            <a:ext cx="2069264" cy="2963713"/>
            <a:chOff x="0" y="0"/>
            <a:chExt cx="4433570" cy="6350000"/>
          </a:xfrm>
        </p:grpSpPr>
        <p:sp>
          <p:nvSpPr>
            <p:cNvPr id="10" name="Freeform 1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1" name="Group 11"/>
          <p:cNvGrpSpPr/>
          <p:nvPr/>
        </p:nvGrpSpPr>
        <p:grpSpPr>
          <a:xfrm>
            <a:off x="7700663" y="2499591"/>
            <a:ext cx="2069264" cy="2963713"/>
            <a:chOff x="0" y="0"/>
            <a:chExt cx="4433570" cy="6350000"/>
          </a:xfrm>
        </p:grpSpPr>
        <p:sp>
          <p:nvSpPr>
            <p:cNvPr id="12" name="Freeform 1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3" name="Group 13"/>
          <p:cNvGrpSpPr/>
          <p:nvPr/>
        </p:nvGrpSpPr>
        <p:grpSpPr>
          <a:xfrm>
            <a:off x="2621541" y="2537723"/>
            <a:ext cx="2069264" cy="2963713"/>
            <a:chOff x="0" y="0"/>
            <a:chExt cx="4433570" cy="6350000"/>
          </a:xfrm>
        </p:grpSpPr>
        <p:sp>
          <p:nvSpPr>
            <p:cNvPr id="14" name="Freeform 1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15" name="Group 15"/>
          <p:cNvGrpSpPr/>
          <p:nvPr/>
        </p:nvGrpSpPr>
        <p:grpSpPr>
          <a:xfrm>
            <a:off x="2488259" y="2665547"/>
            <a:ext cx="2015637" cy="2886905"/>
            <a:chOff x="0" y="0"/>
            <a:chExt cx="4433570" cy="6350000"/>
          </a:xfrm>
        </p:grpSpPr>
        <p:sp>
          <p:nvSpPr>
            <p:cNvPr id="16" name="Freeform 16"/>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grpSp>
        <p:nvGrpSpPr>
          <p:cNvPr id="17" name="Group 17"/>
          <p:cNvGrpSpPr/>
          <p:nvPr/>
        </p:nvGrpSpPr>
        <p:grpSpPr>
          <a:xfrm>
            <a:off x="5026055" y="2665547"/>
            <a:ext cx="2015637" cy="2886905"/>
            <a:chOff x="0" y="0"/>
            <a:chExt cx="4433570" cy="6350000"/>
          </a:xfrm>
        </p:grpSpPr>
        <p:sp>
          <p:nvSpPr>
            <p:cNvPr id="18" name="Freeform 18"/>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grpSp>
        <p:nvGrpSpPr>
          <p:cNvPr id="19" name="Group 19"/>
          <p:cNvGrpSpPr/>
          <p:nvPr/>
        </p:nvGrpSpPr>
        <p:grpSpPr>
          <a:xfrm>
            <a:off x="7563852" y="2665547"/>
            <a:ext cx="2015637" cy="2886905"/>
            <a:chOff x="0" y="0"/>
            <a:chExt cx="4433570" cy="6350000"/>
          </a:xfrm>
        </p:grpSpPr>
        <p:sp>
          <p:nvSpPr>
            <p:cNvPr id="20" name="Freeform 20"/>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grpSp>
        <p:nvGrpSpPr>
          <p:cNvPr id="21" name="Group 21"/>
          <p:cNvGrpSpPr/>
          <p:nvPr/>
        </p:nvGrpSpPr>
        <p:grpSpPr>
          <a:xfrm>
            <a:off x="133003" y="2537723"/>
            <a:ext cx="2069264" cy="2963713"/>
            <a:chOff x="0" y="0"/>
            <a:chExt cx="4433570" cy="6350000"/>
          </a:xfrm>
        </p:grpSpPr>
        <p:sp>
          <p:nvSpPr>
            <p:cNvPr id="22"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23" name="Group 23"/>
          <p:cNvGrpSpPr/>
          <p:nvPr/>
        </p:nvGrpSpPr>
        <p:grpSpPr>
          <a:xfrm>
            <a:off x="-279" y="2665547"/>
            <a:ext cx="2015637" cy="2886905"/>
            <a:chOff x="0" y="0"/>
            <a:chExt cx="4433570" cy="6350000"/>
          </a:xfrm>
        </p:grpSpPr>
        <p:sp>
          <p:nvSpPr>
            <p:cNvPr id="24"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sp>
        <p:nvSpPr>
          <p:cNvPr id="25" name="Freeform 25"/>
          <p:cNvSpPr/>
          <p:nvPr/>
        </p:nvSpPr>
        <p:spPr>
          <a:xfrm flipH="1" flipV="1">
            <a:off x="-1033940" y="-2111286"/>
            <a:ext cx="4981143" cy="5594171"/>
          </a:xfrm>
          <a:custGeom>
            <a:avLst/>
            <a:gdLst/>
            <a:ahLst/>
            <a:cxnLst/>
            <a:rect l="l" t="t" r="r" b="b"/>
            <a:pathLst>
              <a:path w="7471714" h="8391256">
                <a:moveTo>
                  <a:pt x="7471715" y="8391256"/>
                </a:moveTo>
                <a:lnTo>
                  <a:pt x="0" y="8391256"/>
                </a:lnTo>
                <a:lnTo>
                  <a:pt x="0" y="0"/>
                </a:lnTo>
                <a:lnTo>
                  <a:pt x="7471715" y="0"/>
                </a:lnTo>
                <a:lnTo>
                  <a:pt x="7471715" y="8391256"/>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26" name="Freeform 26"/>
          <p:cNvSpPr/>
          <p:nvPr/>
        </p:nvSpPr>
        <p:spPr>
          <a:xfrm rot="1055974">
            <a:off x="9357387" y="521145"/>
            <a:ext cx="2966015" cy="2320907"/>
          </a:xfrm>
          <a:custGeom>
            <a:avLst/>
            <a:gdLst/>
            <a:ahLst/>
            <a:cxnLst/>
            <a:rect l="l" t="t" r="r" b="b"/>
            <a:pathLst>
              <a:path w="4449022" h="3481360">
                <a:moveTo>
                  <a:pt x="0" y="0"/>
                </a:moveTo>
                <a:lnTo>
                  <a:pt x="4449022" y="0"/>
                </a:lnTo>
                <a:lnTo>
                  <a:pt x="4449022" y="3481360"/>
                </a:lnTo>
                <a:lnTo>
                  <a:pt x="0" y="3481360"/>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27" name="Freeform 27"/>
          <p:cNvSpPr/>
          <p:nvPr/>
        </p:nvSpPr>
        <p:spPr>
          <a:xfrm>
            <a:off x="7958439" y="580690"/>
            <a:ext cx="1043563" cy="1029214"/>
          </a:xfrm>
          <a:custGeom>
            <a:avLst/>
            <a:gdLst/>
            <a:ahLst/>
            <a:cxnLst/>
            <a:rect l="l" t="t" r="r" b="b"/>
            <a:pathLst>
              <a:path w="1565344" h="1543821">
                <a:moveTo>
                  <a:pt x="0" y="0"/>
                </a:moveTo>
                <a:lnTo>
                  <a:pt x="1565344" y="0"/>
                </a:lnTo>
                <a:lnTo>
                  <a:pt x="1565344" y="1543821"/>
                </a:lnTo>
                <a:lnTo>
                  <a:pt x="0" y="1543821"/>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28" name="Freeform 28"/>
          <p:cNvSpPr/>
          <p:nvPr/>
        </p:nvSpPr>
        <p:spPr>
          <a:xfrm rot="1023693">
            <a:off x="11104990" y="5237963"/>
            <a:ext cx="1009856" cy="995971"/>
          </a:xfrm>
          <a:custGeom>
            <a:avLst/>
            <a:gdLst/>
            <a:ahLst/>
            <a:cxnLst/>
            <a:rect l="l" t="t" r="r" b="b"/>
            <a:pathLst>
              <a:path w="1514784" h="1493956">
                <a:moveTo>
                  <a:pt x="0" y="0"/>
                </a:moveTo>
                <a:lnTo>
                  <a:pt x="1514784" y="0"/>
                </a:lnTo>
                <a:lnTo>
                  <a:pt x="1514784" y="1493956"/>
                </a:lnTo>
                <a:lnTo>
                  <a:pt x="0" y="1493956"/>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sp>
      <p:sp>
        <p:nvSpPr>
          <p:cNvPr id="29" name="Freeform 29"/>
          <p:cNvSpPr/>
          <p:nvPr/>
        </p:nvSpPr>
        <p:spPr>
          <a:xfrm flipH="1" flipV="1">
            <a:off x="5092943" y="-1960075"/>
            <a:ext cx="8801764" cy="3920151"/>
          </a:xfrm>
          <a:custGeom>
            <a:avLst/>
            <a:gdLst/>
            <a:ahLst/>
            <a:cxnLst/>
            <a:rect l="l" t="t" r="r" b="b"/>
            <a:pathLst>
              <a:path w="13202646" h="5880227">
                <a:moveTo>
                  <a:pt x="13202646" y="5880226"/>
                </a:moveTo>
                <a:lnTo>
                  <a:pt x="0" y="5880226"/>
                </a:lnTo>
                <a:lnTo>
                  <a:pt x="0" y="0"/>
                </a:lnTo>
                <a:lnTo>
                  <a:pt x="13202646" y="0"/>
                </a:lnTo>
                <a:lnTo>
                  <a:pt x="13202646" y="5880226"/>
                </a:lnTo>
                <a:close/>
              </a:path>
            </a:pathLst>
          </a:custGeom>
          <a:blipFill>
            <a:blip r:embed="rId13" cstate="screen">
              <a:extLst>
                <a:ext uri="{28A0092B-C50C-407E-A947-70E740481C1C}">
                  <a14:useLocalDpi xmlns:a14="http://schemas.microsoft.com/office/drawing/2010/main"/>
                </a:ext>
              </a:extLst>
            </a:blip>
            <a:stretch>
              <a:fillRect/>
            </a:stretch>
          </a:blipFill>
        </p:spPr>
      </p:sp>
      <p:sp>
        <p:nvSpPr>
          <p:cNvPr id="30" name="TextBox 30"/>
          <p:cNvSpPr txBox="1"/>
          <p:nvPr/>
        </p:nvSpPr>
        <p:spPr>
          <a:xfrm>
            <a:off x="277275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2</a:t>
            </a:r>
            <a:endParaRPr lang="en-US" sz="3200" b="1" dirty="0">
              <a:solidFill>
                <a:srgbClr val="47428D"/>
              </a:solidFill>
              <a:latin typeface="Cambria" panose="02040503050406030204" pitchFamily="18" charset="0"/>
              <a:ea typeface="Cambria" panose="02040503050406030204" pitchFamily="18" charset="0"/>
            </a:endParaRPr>
          </a:p>
        </p:txBody>
      </p:sp>
      <p:sp>
        <p:nvSpPr>
          <p:cNvPr id="31" name="TextBox 31"/>
          <p:cNvSpPr txBox="1"/>
          <p:nvPr/>
        </p:nvSpPr>
        <p:spPr>
          <a:xfrm>
            <a:off x="5285384"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3</a:t>
            </a:r>
            <a:endParaRPr lang="en-US" sz="3200" b="1" dirty="0">
              <a:solidFill>
                <a:srgbClr val="47428D"/>
              </a:solidFill>
              <a:latin typeface="Cambria" panose="02040503050406030204" pitchFamily="18" charset="0"/>
              <a:ea typeface="Cambria" panose="02040503050406030204" pitchFamily="18" charset="0"/>
            </a:endParaRPr>
          </a:p>
        </p:txBody>
      </p:sp>
      <p:sp>
        <p:nvSpPr>
          <p:cNvPr id="32" name="TextBox 32"/>
          <p:cNvSpPr txBox="1"/>
          <p:nvPr/>
        </p:nvSpPr>
        <p:spPr>
          <a:xfrm>
            <a:off x="7798009" y="5566289"/>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4</a:t>
            </a:r>
            <a:endParaRPr lang="en-US" sz="3200" b="1" dirty="0">
              <a:solidFill>
                <a:srgbClr val="47428D"/>
              </a:solidFill>
              <a:latin typeface="Cambria" panose="02040503050406030204" pitchFamily="18" charset="0"/>
              <a:ea typeface="Cambria" panose="02040503050406030204" pitchFamily="18" charset="0"/>
            </a:endParaRPr>
          </a:p>
        </p:txBody>
      </p:sp>
      <p:sp>
        <p:nvSpPr>
          <p:cNvPr id="33" name="TextBox 33"/>
          <p:cNvSpPr txBox="1"/>
          <p:nvPr/>
        </p:nvSpPr>
        <p:spPr>
          <a:xfrm>
            <a:off x="335351" y="5539061"/>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1</a:t>
            </a:r>
            <a:endParaRPr lang="en-US" sz="3200" b="1" dirty="0">
              <a:solidFill>
                <a:srgbClr val="47428D"/>
              </a:solidFill>
              <a:latin typeface="Cambria" panose="02040503050406030204" pitchFamily="18" charset="0"/>
              <a:ea typeface="Cambria" panose="02040503050406030204" pitchFamily="18" charset="0"/>
            </a:endParaRPr>
          </a:p>
        </p:txBody>
      </p:sp>
      <p:sp>
        <p:nvSpPr>
          <p:cNvPr id="34" name="TextBox 5"/>
          <p:cNvSpPr txBox="1"/>
          <p:nvPr/>
        </p:nvSpPr>
        <p:spPr>
          <a:xfrm>
            <a:off x="3820614" y="970440"/>
            <a:ext cx="7994027" cy="1667123"/>
          </a:xfrm>
          <a:prstGeom prst="rect">
            <a:avLst/>
          </a:prstGeom>
        </p:spPr>
        <p:txBody>
          <a:bodyPr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grpSp>
        <p:nvGrpSpPr>
          <p:cNvPr id="35" name="Group 21"/>
          <p:cNvGrpSpPr/>
          <p:nvPr/>
        </p:nvGrpSpPr>
        <p:grpSpPr>
          <a:xfrm>
            <a:off x="10078970" y="2458444"/>
            <a:ext cx="2069264" cy="2963713"/>
            <a:chOff x="0" y="0"/>
            <a:chExt cx="4433570" cy="6350000"/>
          </a:xfrm>
        </p:grpSpPr>
        <p:sp>
          <p:nvSpPr>
            <p:cNvPr id="36" name="Freeform 22"/>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49804"/>
              </a:srgbClr>
            </a:solidFill>
            <a:ln w="12700">
              <a:solidFill>
                <a:srgbClr val="000000"/>
              </a:solidFill>
            </a:ln>
          </p:spPr>
        </p:sp>
      </p:grpSp>
      <p:grpSp>
        <p:nvGrpSpPr>
          <p:cNvPr id="37" name="Group 23"/>
          <p:cNvGrpSpPr/>
          <p:nvPr/>
        </p:nvGrpSpPr>
        <p:grpSpPr>
          <a:xfrm>
            <a:off x="9945688" y="2586268"/>
            <a:ext cx="2015637" cy="2886905"/>
            <a:chOff x="0" y="0"/>
            <a:chExt cx="4433570" cy="6350000"/>
          </a:xfrm>
        </p:grpSpPr>
        <p:sp>
          <p:nvSpPr>
            <p:cNvPr id="38" name="Freeform 2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000000">
                <a:alpha val="0"/>
              </a:srgbClr>
            </a:solidFill>
            <a:ln w="12700">
              <a:solidFill>
                <a:srgbClr val="000000"/>
              </a:solidFill>
            </a:ln>
          </p:spPr>
        </p:sp>
      </p:grpSp>
      <p:sp>
        <p:nvSpPr>
          <p:cNvPr id="39" name="TextBox 33"/>
          <p:cNvSpPr txBox="1"/>
          <p:nvPr/>
        </p:nvSpPr>
        <p:spPr>
          <a:xfrm>
            <a:off x="10230189" y="5487010"/>
            <a:ext cx="1498891" cy="436017"/>
          </a:xfrm>
          <a:prstGeom prst="rect">
            <a:avLst/>
          </a:prstGeom>
        </p:spPr>
        <p:txBody>
          <a:bodyPr lIns="0" tIns="0" rIns="0" bIns="0" rtlCol="0" anchor="t">
            <a:spAutoFit/>
          </a:bodyPr>
          <a:lstStyle/>
          <a:p>
            <a:pPr algn="ctr" defTabSz="609630">
              <a:lnSpc>
                <a:spcPts val="3382"/>
              </a:lnSpc>
            </a:pPr>
            <a:r>
              <a:rPr lang="vi-VN" sz="3200" b="1" dirty="0">
                <a:solidFill>
                  <a:srgbClr val="47428D"/>
                </a:solidFill>
                <a:latin typeface="Cambria" panose="02040503050406030204" pitchFamily="18" charset="0"/>
                <a:ea typeface="Cambria" panose="02040503050406030204" pitchFamily="18" charset="0"/>
              </a:rPr>
              <a:t>Đoạn 5</a:t>
            </a:r>
            <a:endParaRPr lang="en-US" sz="3200" b="1" dirty="0">
              <a:solidFill>
                <a:srgbClr val="47428D"/>
              </a:solidFill>
              <a:latin typeface="Cambria" panose="02040503050406030204" pitchFamily="18" charset="0"/>
              <a:ea typeface="Cambria" panose="02040503050406030204" pitchFamily="18" charset="0"/>
            </a:endParaRPr>
          </a:p>
        </p:txBody>
      </p:sp>
      <p:sp>
        <p:nvSpPr>
          <p:cNvPr id="40" name="TextBox 39"/>
          <p:cNvSpPr txBox="1"/>
          <p:nvPr/>
        </p:nvSpPr>
        <p:spPr>
          <a:xfrm>
            <a:off x="248566" y="3396998"/>
            <a:ext cx="1811075" cy="1754326"/>
          </a:xfrm>
          <a:prstGeom prst="rect">
            <a:avLst/>
          </a:prstGeom>
          <a:noFill/>
        </p:spPr>
        <p:txBody>
          <a:bodyPr wrap="square" rtlCol="0">
            <a:spAutoFit/>
          </a:bodyPr>
          <a:lstStyle/>
          <a:p>
            <a:pPr algn="ctr" defTabSz="609630"/>
            <a:r>
              <a:rPr lang="vi-VN" sz="3600" dirty="0">
                <a:solidFill>
                  <a:prstClr val="white"/>
                </a:solidFill>
                <a:latin typeface="Cambria" panose="02040503050406030204" pitchFamily="18" charset="0"/>
                <a:ea typeface="Cambria" panose="02040503050406030204" pitchFamily="18" charset="0"/>
              </a:rPr>
              <a:t>Từ đầu ...đến lá tre khô.</a:t>
            </a:r>
            <a:endParaRPr lang="en-US" sz="3600" dirty="0">
              <a:solidFill>
                <a:prstClr val="white"/>
              </a:solidFill>
              <a:latin typeface="Cambria" panose="02040503050406030204" pitchFamily="18" charset="0"/>
              <a:ea typeface="Cambria" panose="02040503050406030204" pitchFamily="18" charset="0"/>
            </a:endParaRPr>
          </a:p>
        </p:txBody>
      </p:sp>
      <p:sp>
        <p:nvSpPr>
          <p:cNvPr id="41" name="TextBox 40"/>
          <p:cNvSpPr txBox="1"/>
          <p:nvPr/>
        </p:nvSpPr>
        <p:spPr>
          <a:xfrm>
            <a:off x="2587483" y="3183675"/>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khàn khàn.</a:t>
            </a:r>
            <a:endParaRPr lang="en-US" sz="3200" dirty="0">
              <a:solidFill>
                <a:prstClr val="white"/>
              </a:solidFill>
              <a:latin typeface="Cambria" panose="02040503050406030204" pitchFamily="18" charset="0"/>
              <a:ea typeface="Cambria" panose="02040503050406030204" pitchFamily="18" charset="0"/>
            </a:endParaRPr>
          </a:p>
        </p:txBody>
      </p:sp>
      <p:sp>
        <p:nvSpPr>
          <p:cNvPr id="42" name="TextBox 41"/>
          <p:cNvSpPr txBox="1"/>
          <p:nvPr/>
        </p:nvSpPr>
        <p:spPr>
          <a:xfrm>
            <a:off x="5085374" y="3182363"/>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buồn thảm.</a:t>
            </a:r>
            <a:endParaRPr lang="en-US" sz="3200" dirty="0">
              <a:solidFill>
                <a:prstClr val="white"/>
              </a:solidFill>
              <a:latin typeface="Cambria" panose="02040503050406030204" pitchFamily="18" charset="0"/>
              <a:ea typeface="Cambria" panose="02040503050406030204" pitchFamily="18" charset="0"/>
            </a:endParaRPr>
          </a:p>
        </p:txBody>
      </p:sp>
      <p:sp>
        <p:nvSpPr>
          <p:cNvPr id="43" name="TextBox 42"/>
          <p:cNvSpPr txBox="1"/>
          <p:nvPr/>
        </p:nvSpPr>
        <p:spPr>
          <a:xfrm>
            <a:off x="7645758" y="3243341"/>
            <a:ext cx="1986432" cy="2062103"/>
          </a:xfrm>
          <a:prstGeom prst="rect">
            <a:avLst/>
          </a:prstGeom>
          <a:noFill/>
        </p:spPr>
        <p:txBody>
          <a:bodyPr wrap="square" rtlCol="0">
            <a:spAutoFit/>
          </a:bodyPr>
          <a:lstStyle/>
          <a:p>
            <a:pPr algn="ctr" defTabSz="609630"/>
            <a:r>
              <a:rPr lang="vi-VN" sz="3200" dirty="0">
                <a:solidFill>
                  <a:prstClr val="white"/>
                </a:solidFill>
                <a:latin typeface="Cambria" panose="02040503050406030204" pitchFamily="18" charset="0"/>
                <a:ea typeface="Cambria" panose="02040503050406030204" pitchFamily="18" charset="0"/>
              </a:rPr>
              <a:t>Tiếp theo ...đến chúng thì hơn.</a:t>
            </a:r>
            <a:endParaRPr lang="en-US" sz="3200" dirty="0">
              <a:solidFill>
                <a:prstClr val="white"/>
              </a:solidFill>
              <a:latin typeface="Cambria" panose="02040503050406030204" pitchFamily="18" charset="0"/>
              <a:ea typeface="Cambria" panose="02040503050406030204" pitchFamily="18" charset="0"/>
            </a:endParaRPr>
          </a:p>
        </p:txBody>
      </p:sp>
      <p:sp>
        <p:nvSpPr>
          <p:cNvPr id="44" name="TextBox 43"/>
          <p:cNvSpPr txBox="1"/>
          <p:nvPr/>
        </p:nvSpPr>
        <p:spPr>
          <a:xfrm>
            <a:off x="9996776" y="3771476"/>
            <a:ext cx="1986432" cy="646331"/>
          </a:xfrm>
          <a:prstGeom prst="rect">
            <a:avLst/>
          </a:prstGeom>
          <a:noFill/>
        </p:spPr>
        <p:txBody>
          <a:bodyPr wrap="square" rtlCol="0">
            <a:spAutoFit/>
          </a:bodyPr>
          <a:lstStyle/>
          <a:p>
            <a:pPr algn="ctr" defTabSz="609630"/>
            <a:r>
              <a:rPr lang="vi-VN" sz="3600" dirty="0">
                <a:solidFill>
                  <a:prstClr val="white"/>
                </a:solidFill>
                <a:latin typeface="Cambria" panose="02040503050406030204" pitchFamily="18" charset="0"/>
                <a:ea typeface="Cambria" panose="02040503050406030204" pitchFamily="18" charset="0"/>
              </a:rPr>
              <a:t>Còn lại</a:t>
            </a:r>
            <a:endParaRPr lang="en-US" sz="3600" dirty="0">
              <a:solidFill>
                <a:prstClr val="white"/>
              </a:solidFill>
              <a:latin typeface="Cambria" panose="02040503050406030204" pitchFamily="18" charset="0"/>
              <a:ea typeface="Cambria" panose="02040503050406030204" pitchFamily="18" charset="0"/>
            </a:endParaRPr>
          </a:p>
        </p:txBody>
      </p:sp>
      <p:pic>
        <p:nvPicPr>
          <p:cNvPr id="45" name="Picture 44"/>
          <p:cNvPicPr>
            <a:picLocks noChangeAspect="1"/>
          </p:cNvPicPr>
          <p:nvPr/>
        </p:nvPicPr>
        <p:blipFill>
          <a:blip r:embed="rId14"/>
          <a:stretch>
            <a:fillRect/>
          </a:stretch>
        </p:blipFill>
        <p:spPr>
          <a:xfrm>
            <a:off x="1834246" y="594509"/>
            <a:ext cx="7998645" cy="2493480"/>
          </a:xfrm>
          <a:prstGeom prst="rect">
            <a:avLst/>
          </a:prstGeom>
        </p:spPr>
      </p:pic>
    </p:spTree>
    <p:extLst>
      <p:ext uri="{BB962C8B-B14F-4D97-AF65-F5344CB8AC3E}">
        <p14:creationId xmlns:p14="http://schemas.microsoft.com/office/powerpoint/2010/main" val="407431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13" name="Rounded Rectangle 12"/>
          <p:cNvSpPr/>
          <p:nvPr/>
        </p:nvSpPr>
        <p:spPr>
          <a:xfrm>
            <a:off x="214191" y="735996"/>
            <a:ext cx="11825409" cy="451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2" name="TextBox 12"/>
          <p:cNvSpPr txBox="1"/>
          <p:nvPr/>
        </p:nvSpPr>
        <p:spPr>
          <a:xfrm>
            <a:off x="586947" y="953517"/>
            <a:ext cx="11079895" cy="4270400"/>
          </a:xfrm>
          <a:prstGeom prst="rect">
            <a:avLst/>
          </a:prstGeom>
        </p:spPr>
        <p:txBody>
          <a:bodyPr wrap="square" lIns="0" tIns="0" rIns="0" bIns="0" rtlCol="0" anchor="t">
            <a:spAutoFit/>
          </a:bodyPr>
          <a:lstStyle/>
          <a:p>
            <a:pPr algn="just" defTabSz="609630">
              <a:lnSpc>
                <a:spcPts val="3733"/>
              </a:lnSpc>
              <a:spcBef>
                <a:spcPct val="0"/>
              </a:spcBef>
              <a:defRPr/>
            </a:pPr>
            <a:r>
              <a:rPr lang="vi-VN" sz="2666" spc="39" dirty="0">
                <a:solidFill>
                  <a:sysClr val="windowText" lastClr="000000"/>
                </a:solidFill>
                <a:latin typeface="Arimo"/>
              </a:rPr>
              <a:t>	</a:t>
            </a:r>
            <a:r>
              <a:rPr lang="en-US" sz="2666" spc="39" dirty="0" err="1">
                <a:solidFill>
                  <a:sysClr val="windowText" lastClr="000000"/>
                </a:solidFill>
                <a:latin typeface="Arimo"/>
              </a:rPr>
              <a:t>Một</a:t>
            </a:r>
            <a:r>
              <a:rPr lang="en-US" sz="2666" spc="39" dirty="0">
                <a:solidFill>
                  <a:sysClr val="windowText" lastClr="000000"/>
                </a:solidFill>
                <a:latin typeface="Arimo"/>
              </a:rPr>
              <a:t> </a:t>
            </a:r>
            <a:r>
              <a:rPr lang="en-US" sz="2666" spc="39" dirty="0" err="1">
                <a:solidFill>
                  <a:sysClr val="windowText" lastClr="000000"/>
                </a:solidFill>
                <a:latin typeface="Arimo"/>
              </a:rPr>
              <a:t>ngày</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hè</a:t>
            </a:r>
            <a:r>
              <a:rPr lang="en-US" sz="2666" spc="39" dirty="0">
                <a:solidFill>
                  <a:sysClr val="windowText" lastClr="000000"/>
                </a:solidFill>
                <a:latin typeface="Arimo"/>
              </a:rPr>
              <a:t>, </a:t>
            </a:r>
            <a:r>
              <a:rPr lang="en-US" sz="2666" spc="39" dirty="0" err="1">
                <a:solidFill>
                  <a:sysClr val="windowText" lastClr="000000"/>
                </a:solidFill>
                <a:latin typeface="Arimo"/>
              </a:rPr>
              <a:t>có</a:t>
            </a:r>
            <a:r>
              <a:rPr lang="en-US" sz="2666" spc="39" dirty="0">
                <a:solidFill>
                  <a:sysClr val="windowText" lastClr="000000"/>
                </a:solidFill>
                <a:latin typeface="Arimo"/>
              </a:rPr>
              <a:t> </a:t>
            </a:r>
            <a:r>
              <a:rPr lang="en-US" sz="2666" spc="39" dirty="0" err="1">
                <a:solidFill>
                  <a:sysClr val="windowText" lastClr="000000"/>
                </a:solidFill>
                <a:latin typeface="Arimo"/>
              </a:rPr>
              <a:t>đôi</a:t>
            </a:r>
            <a:r>
              <a:rPr lang="en-US" sz="2666" spc="39" dirty="0">
                <a:solidFill>
                  <a:sysClr val="windowText" lastClr="000000"/>
                </a:solidFill>
                <a:latin typeface="Arimo"/>
              </a:rPr>
              <a:t> </a:t>
            </a:r>
            <a:r>
              <a:rPr lang="en-US" sz="2666" spc="39" dirty="0" err="1">
                <a:solidFill>
                  <a:sysClr val="windowText" lastClr="000000"/>
                </a:solidFill>
                <a:latin typeface="Arimo"/>
              </a:rPr>
              <a:t>cò</a:t>
            </a:r>
            <a:r>
              <a:rPr lang="en-US" sz="2666" spc="39" dirty="0">
                <a:solidFill>
                  <a:sysClr val="windowText" lastClr="000000"/>
                </a:solidFill>
                <a:latin typeface="Arimo"/>
              </a:rPr>
              <a:t> bay </a:t>
            </a:r>
            <a:r>
              <a:rPr lang="en-US" sz="2666" spc="39" dirty="0" err="1">
                <a:solidFill>
                  <a:sysClr val="windowText" lastClr="000000"/>
                </a:solidFill>
                <a:latin typeface="Arimo"/>
              </a:rPr>
              <a:t>đến</a:t>
            </a:r>
            <a:r>
              <a:rPr lang="en-US" sz="2666" spc="39" dirty="0">
                <a:solidFill>
                  <a:sysClr val="windowText" lastClr="000000"/>
                </a:solidFill>
                <a:latin typeface="Arimo"/>
              </a:rPr>
              <a:t>, </a:t>
            </a:r>
            <a:r>
              <a:rPr lang="en-US" sz="2666" spc="39" dirty="0" err="1">
                <a:solidFill>
                  <a:sysClr val="windowText" lastClr="000000"/>
                </a:solidFill>
                <a:latin typeface="Arimo"/>
              </a:rPr>
              <a:t>đỗ</a:t>
            </a:r>
            <a:r>
              <a:rPr lang="en-US" sz="2666" spc="39" dirty="0">
                <a:solidFill>
                  <a:sysClr val="windowText" lastClr="000000"/>
                </a:solidFill>
                <a:latin typeface="Arimo"/>
              </a:rPr>
              <a:t> </a:t>
            </a:r>
            <a:r>
              <a:rPr lang="en-US" sz="2666" spc="39" dirty="0" err="1">
                <a:solidFill>
                  <a:sysClr val="windowText" lastClr="000000"/>
                </a:solidFill>
                <a:latin typeface="Arimo"/>
              </a:rPr>
              <a:t>trên</a:t>
            </a:r>
            <a:r>
              <a:rPr lang="en-US" sz="2666" spc="39" dirty="0">
                <a:solidFill>
                  <a:sysClr val="windowText" lastClr="000000"/>
                </a:solidFill>
                <a:latin typeface="Arimo"/>
              </a:rPr>
              <a:t> </a:t>
            </a:r>
            <a:r>
              <a:rPr lang="en-US" sz="2666" spc="39" dirty="0" err="1">
                <a:solidFill>
                  <a:sysClr val="windowText" lastClr="000000"/>
                </a:solidFill>
                <a:latin typeface="Arimo"/>
              </a:rPr>
              <a:t>khóm</a:t>
            </a:r>
            <a:r>
              <a:rPr lang="en-US" sz="2666" spc="39" dirty="0">
                <a:solidFill>
                  <a:sysClr val="windowText" lastClr="000000"/>
                </a:solidFill>
                <a:latin typeface="Arimo"/>
              </a:rPr>
              <a:t> </a:t>
            </a:r>
            <a:r>
              <a:rPr lang="en-US" sz="2666" spc="39" dirty="0" err="1">
                <a:solidFill>
                  <a:sysClr val="windowText" lastClr="000000"/>
                </a:solidFill>
                <a:latin typeface="Arimo"/>
              </a:rPr>
              <a:t>tre</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ngõ</a:t>
            </a:r>
            <a:r>
              <a:rPr lang="en-US" sz="2666" spc="39" dirty="0">
                <a:solidFill>
                  <a:sysClr val="windowText" lastClr="000000"/>
                </a:solidFill>
                <a:latin typeface="Arimo"/>
              </a:rPr>
              <a:t> </a:t>
            </a:r>
            <a:r>
              <a:rPr lang="en-US" sz="2666" spc="39" dirty="0" err="1">
                <a:solidFill>
                  <a:sysClr val="windowText" lastClr="000000"/>
                </a:solidFill>
                <a:latin typeface="Arimo"/>
              </a:rPr>
              <a:t>nhà</a:t>
            </a:r>
            <a:r>
              <a:rPr lang="en-US" sz="2666" spc="39" dirty="0">
                <a:solidFill>
                  <a:sysClr val="windowText" lastClr="000000"/>
                </a:solidFill>
                <a:latin typeface="Arimo"/>
              </a:rPr>
              <a:t> </a:t>
            </a:r>
            <a:r>
              <a:rPr lang="en-US" sz="2666" spc="39" dirty="0" err="1">
                <a:solidFill>
                  <a:sysClr val="windowText" lastClr="000000"/>
                </a:solidFill>
                <a:latin typeface="Arimo"/>
              </a:rPr>
              <a:t>ông</a:t>
            </a:r>
            <a:r>
              <a:rPr lang="vi-VN" sz="2666" spc="39" dirty="0">
                <a:solidFill>
                  <a:sysClr val="windowText" lastClr="000000"/>
                </a:solidFill>
                <a:latin typeface="Arimo"/>
              </a:rPr>
              <a:t> Bua Kham. Gió đu đưa cành lá làm vợ chồng cò thỉnh thoảng phải rướn chân và khẽ vỗ cánh để lấy thăng bằng. Mấy hôm sau, trên cành tre đã thấy tổ cò làm bằng cọng và lá tre khô.</a:t>
            </a:r>
          </a:p>
          <a:p>
            <a:pPr algn="just" defTabSz="609630">
              <a:lnSpc>
                <a:spcPts val="3733"/>
              </a:lnSpc>
              <a:spcBef>
                <a:spcPct val="0"/>
              </a:spcBef>
              <a:defRPr/>
            </a:pPr>
            <a:r>
              <a:rPr lang="vi-VN" sz="2666" spc="39" dirty="0">
                <a:solidFill>
                  <a:sysClr val="windowText" lastClr="000000"/>
                </a:solidFill>
                <a:latin typeface="Arimo"/>
              </a:rPr>
              <a:t>	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lang="en-US" sz="2666" spc="39" dirty="0">
              <a:solidFill>
                <a:sysClr val="windowText" lastClr="000000"/>
              </a:solidFill>
              <a:latin typeface="Arimo"/>
            </a:endParaRPr>
          </a:p>
        </p:txBody>
      </p:sp>
      <p:sp>
        <p:nvSpPr>
          <p:cNvPr id="14" name="Rectangle 13">
            <a:extLst>
              <a:ext uri="{FF2B5EF4-FFF2-40B4-BE49-F238E27FC236}">
                <a16:creationId xmlns:a16="http://schemas.microsoft.com/office/drawing/2014/main" id="{DA27A64D-733A-EBF3-0ECA-13E235B1E238}"/>
              </a:ext>
            </a:extLst>
          </p:cNvPr>
          <p:cNvSpPr/>
          <p:nvPr/>
        </p:nvSpPr>
        <p:spPr>
          <a:xfrm>
            <a:off x="548990" y="978833"/>
            <a:ext cx="11185810" cy="1904324"/>
          </a:xfrm>
          <a:prstGeom prst="rect">
            <a:avLst/>
          </a:prstGeom>
          <a:solidFill>
            <a:srgbClr val="C6F0E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Rectangle 14">
            <a:extLst>
              <a:ext uri="{FF2B5EF4-FFF2-40B4-BE49-F238E27FC236}">
                <a16:creationId xmlns:a16="http://schemas.microsoft.com/office/drawing/2014/main" id="{DA27A64D-733A-EBF3-0ECA-13E235B1E238}"/>
              </a:ext>
            </a:extLst>
          </p:cNvPr>
          <p:cNvSpPr/>
          <p:nvPr/>
        </p:nvSpPr>
        <p:spPr>
          <a:xfrm>
            <a:off x="481032" y="2908093"/>
            <a:ext cx="11185810" cy="2296431"/>
          </a:xfrm>
          <a:prstGeom prst="rect">
            <a:avLst/>
          </a:prstGeom>
          <a:solidFill>
            <a:schemeClr val="accent3">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7" name="Group 16"/>
          <p:cNvGrpSpPr/>
          <p:nvPr/>
        </p:nvGrpSpPr>
        <p:grpSpPr>
          <a:xfrm>
            <a:off x="1483141" y="-88900"/>
            <a:ext cx="7791363" cy="1364832"/>
            <a:chOff x="1483141" y="-88900"/>
            <a:chExt cx="7791363" cy="1364832"/>
          </a:xfrm>
        </p:grpSpPr>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defRPr/>
              </a:pPr>
              <a:r>
                <a:rPr lang="en-US" sz="4000" spc="59">
                  <a:solidFill>
                    <a:srgbClr val="FFFFFF"/>
                  </a:solidFill>
                  <a:latin typeface="TT Knickerbockers Script"/>
                </a:rPr>
                <a:t>`</a:t>
              </a:r>
            </a:p>
          </p:txBody>
        </p:sp>
        <p:pic>
          <p:nvPicPr>
            <p:cNvPr id="16" name="Picture 15"/>
            <p:cNvPicPr>
              <a:picLocks noChangeAspect="1"/>
            </p:cNvPicPr>
            <p:nvPr/>
          </p:nvPicPr>
          <p:blipFill>
            <a:blip r:embed="rId9"/>
            <a:stretch>
              <a:fillRect/>
            </a:stretch>
          </p:blipFill>
          <p:spPr>
            <a:xfrm>
              <a:off x="1483141" y="202943"/>
              <a:ext cx="7791363" cy="1072989"/>
            </a:xfrm>
            <a:prstGeom prst="rect">
              <a:avLst/>
            </a:prstGeom>
          </p:spPr>
        </p:pic>
      </p:grpSp>
    </p:spTree>
    <p:extLst>
      <p:ext uri="{BB962C8B-B14F-4D97-AF65-F5344CB8AC3E}">
        <p14:creationId xmlns:p14="http://schemas.microsoft.com/office/powerpoint/2010/main" val="1699432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13" name="Rounded Rectangle 12"/>
          <p:cNvSpPr/>
          <p:nvPr/>
        </p:nvSpPr>
        <p:spPr>
          <a:xfrm>
            <a:off x="214191" y="735996"/>
            <a:ext cx="11825409" cy="5123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2" name="TextBox 12"/>
          <p:cNvSpPr txBox="1"/>
          <p:nvPr/>
        </p:nvSpPr>
        <p:spPr>
          <a:xfrm>
            <a:off x="586947" y="876565"/>
            <a:ext cx="11079895" cy="4744889"/>
          </a:xfrm>
          <a:prstGeom prst="rect">
            <a:avLst/>
          </a:prstGeom>
        </p:spPr>
        <p:txBody>
          <a:bodyPr wrap="square" lIns="0" tIns="0" rIns="0" bIns="0" rtlCol="0" anchor="t">
            <a:spAutoFit/>
          </a:bodyPr>
          <a:lstStyle/>
          <a:p>
            <a:pPr algn="just" defTabSz="609630">
              <a:lnSpc>
                <a:spcPts val="3733"/>
              </a:lnSpc>
              <a:spcBef>
                <a:spcPct val="0"/>
              </a:spcBef>
              <a:defRPr/>
            </a:pPr>
            <a:r>
              <a:rPr lang="vi-VN" sz="2666" spc="39" dirty="0">
                <a:solidFill>
                  <a:sysClr val="windowText" lastClr="000000"/>
                </a:solidFill>
                <a:latin typeface="Arimo"/>
              </a:rPr>
              <a:t>	Một buổi, trời nổi bão lớn. Mưa tạt rát mặt. Cả gia đình cò run rẩy, ướt sủng nên trông càng gầy nhom, xơ xác. Cơn gió mạnh bỗng ào đến. Mấy chú cò con bị hất lên và ngã nhào. Vợ chồng cò muốn lao xuống cứu con, nhưng cánh đã ướt nên đành bám lấy cành tre và kêu quác quác buồn thảm. </a:t>
            </a:r>
          </a:p>
          <a:p>
            <a:pPr algn="just" defTabSz="609630">
              <a:lnSpc>
                <a:spcPts val="3733"/>
              </a:lnSpc>
              <a:spcBef>
                <a:spcPct val="0"/>
              </a:spcBef>
              <a:defRPr/>
            </a:pPr>
            <a:r>
              <a:rPr lang="vi-VN" sz="2666" spc="39" dirty="0">
                <a:solidFill>
                  <a:sysClr val="windowText" lastClr="000000"/>
                </a:solidFill>
                <a:latin typeface="Arimo"/>
              </a:rPr>
              <a:t> 	Tan bão, Bua Kham nhìn thấy lũ cò con nằm run run dưới đất, giữa đống lá ngổn ngang. Người ta bảo có thể nhặt cò con về nuôi. Chúng sẽ quen nhà và đi tha thẩn bắt ruồi trên sân. Nhưng Bua Kham không muốn làm tan tác cái gia đình cò bé bỏng. Bọn cò còn nhỏ quá, trả chúng về cho bố mẹ chúng thì hơn.</a:t>
            </a:r>
            <a:endParaRPr lang="en-US" sz="2666" spc="39" dirty="0">
              <a:solidFill>
                <a:sysClr val="windowText" lastClr="000000"/>
              </a:solidFill>
              <a:latin typeface="Arimo"/>
            </a:endParaRPr>
          </a:p>
        </p:txBody>
      </p:sp>
      <p:sp>
        <p:nvSpPr>
          <p:cNvPr id="14" name="Rectangle 13">
            <a:extLst>
              <a:ext uri="{FF2B5EF4-FFF2-40B4-BE49-F238E27FC236}">
                <a16:creationId xmlns:a16="http://schemas.microsoft.com/office/drawing/2014/main" id="{DA27A64D-733A-EBF3-0ECA-13E235B1E238}"/>
              </a:ext>
            </a:extLst>
          </p:cNvPr>
          <p:cNvSpPr/>
          <p:nvPr/>
        </p:nvSpPr>
        <p:spPr>
          <a:xfrm>
            <a:off x="609433" y="950911"/>
            <a:ext cx="11185810" cy="2296431"/>
          </a:xfrm>
          <a:prstGeom prst="rect">
            <a:avLst/>
          </a:prstGeom>
          <a:solidFill>
            <a:schemeClr val="accent4">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Rectangle 14">
            <a:extLst>
              <a:ext uri="{FF2B5EF4-FFF2-40B4-BE49-F238E27FC236}">
                <a16:creationId xmlns:a16="http://schemas.microsoft.com/office/drawing/2014/main" id="{DA27A64D-733A-EBF3-0ECA-13E235B1E238}"/>
              </a:ext>
            </a:extLst>
          </p:cNvPr>
          <p:cNvSpPr/>
          <p:nvPr/>
        </p:nvSpPr>
        <p:spPr>
          <a:xfrm>
            <a:off x="586948" y="3327393"/>
            <a:ext cx="11185810" cy="2296431"/>
          </a:xfrm>
          <a:prstGeom prst="rect">
            <a:avLst/>
          </a:prstGeom>
          <a:solidFill>
            <a:schemeClr val="accent1">
              <a:lumMod val="60000"/>
              <a:lumOff val="4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6" name="Picture 15"/>
          <p:cNvPicPr>
            <a:picLocks noChangeAspect="1"/>
          </p:cNvPicPr>
          <p:nvPr/>
        </p:nvPicPr>
        <p:blipFill>
          <a:blip r:embed="rId9"/>
          <a:stretch>
            <a:fillRect/>
          </a:stretch>
        </p:blipFill>
        <p:spPr>
          <a:xfrm>
            <a:off x="2122787" y="141896"/>
            <a:ext cx="7791363" cy="1072989"/>
          </a:xfrm>
          <a:prstGeom prst="rect">
            <a:avLst/>
          </a:prstGeom>
        </p:spPr>
      </p:pic>
    </p:spTree>
    <p:extLst>
      <p:ext uri="{BB962C8B-B14F-4D97-AF65-F5344CB8AC3E}">
        <p14:creationId xmlns:p14="http://schemas.microsoft.com/office/powerpoint/2010/main" val="3162173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13" name="Rounded Rectangle 12"/>
          <p:cNvSpPr/>
          <p:nvPr/>
        </p:nvSpPr>
        <p:spPr>
          <a:xfrm>
            <a:off x="214191" y="735996"/>
            <a:ext cx="11825409" cy="4317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2" name="TextBox 12"/>
          <p:cNvSpPr txBox="1"/>
          <p:nvPr/>
        </p:nvSpPr>
        <p:spPr>
          <a:xfrm>
            <a:off x="609600" y="1666303"/>
            <a:ext cx="11079895" cy="2846933"/>
          </a:xfrm>
          <a:prstGeom prst="rect">
            <a:avLst/>
          </a:prstGeom>
        </p:spPr>
        <p:txBody>
          <a:bodyPr wrap="square" lIns="0" tIns="0" rIns="0" bIns="0" rtlCol="0" anchor="t">
            <a:spAutoFit/>
          </a:bodyPr>
          <a:lstStyle/>
          <a:p>
            <a:pPr algn="just" defTabSz="609630">
              <a:lnSpc>
                <a:spcPts val="3733"/>
              </a:lnSpc>
              <a:spcBef>
                <a:spcPct val="0"/>
              </a:spcBef>
              <a:defRPr/>
            </a:pPr>
            <a:r>
              <a:rPr lang="vi-VN" sz="2666" spc="39" dirty="0">
                <a:solidFill>
                  <a:sysClr val="windowText" lastClr="000000"/>
                </a:solidFill>
                <a:latin typeface="Arimo"/>
              </a:rPr>
              <a:t>	Bua Kham gọi ông. Ông bắc thang, đem lũ cò con vào chiếc tổ cũ. Mùa sinh nở năm sau, vợ chồng cò rủ thêm ba bốn chục cặp cò bạn cùng đến. Chúng rủ cả những đôi cò lửa đỏ như ánh chớp và những đôi vạc xám như bóng chiều. Khắp vùng, không đâu vui bằng vườn nhà ông cháu Bua Kham.</a:t>
            </a:r>
          </a:p>
          <a:p>
            <a:pPr algn="just" defTabSz="609630">
              <a:lnSpc>
                <a:spcPts val="3733"/>
              </a:lnSpc>
              <a:spcBef>
                <a:spcPct val="0"/>
              </a:spcBef>
              <a:defRPr/>
            </a:pPr>
            <a:r>
              <a:rPr lang="vi-VN" sz="2666" spc="39" dirty="0">
                <a:solidFill>
                  <a:sysClr val="windowText" lastClr="000000"/>
                </a:solidFill>
                <a:latin typeface="Arimo"/>
              </a:rPr>
              <a:t>													Theo Vũ Hùng</a:t>
            </a:r>
            <a:endParaRPr lang="en-US" sz="2666" spc="39" dirty="0">
              <a:solidFill>
                <a:sysClr val="windowText" lastClr="000000"/>
              </a:solidFill>
              <a:latin typeface="Arimo"/>
            </a:endParaRPr>
          </a:p>
        </p:txBody>
      </p:sp>
      <p:pic>
        <p:nvPicPr>
          <p:cNvPr id="14" name="Picture 13"/>
          <p:cNvPicPr>
            <a:picLocks noChangeAspect="1"/>
          </p:cNvPicPr>
          <p:nvPr/>
        </p:nvPicPr>
        <p:blipFill>
          <a:blip r:embed="rId9"/>
          <a:stretch>
            <a:fillRect/>
          </a:stretch>
        </p:blipFill>
        <p:spPr>
          <a:xfrm>
            <a:off x="2122787" y="141896"/>
            <a:ext cx="7791363" cy="1072989"/>
          </a:xfrm>
          <a:prstGeom prst="rect">
            <a:avLst/>
          </a:prstGeom>
        </p:spPr>
      </p:pic>
    </p:spTree>
    <p:extLst>
      <p:ext uri="{BB962C8B-B14F-4D97-AF65-F5344CB8AC3E}">
        <p14:creationId xmlns:p14="http://schemas.microsoft.com/office/powerpoint/2010/main" val="622733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22" name="Google Shape;276;p7">
            <a:extLst>
              <a:ext uri="{FF2B5EF4-FFF2-40B4-BE49-F238E27FC236}">
                <a16:creationId xmlns:a16="http://schemas.microsoft.com/office/drawing/2014/main" id="{D33CB0D1-8FD9-7C5D-268F-E2711EEE24E1}"/>
              </a:ext>
            </a:extLst>
          </p:cNvPr>
          <p:cNvSpPr/>
          <p:nvPr/>
        </p:nvSpPr>
        <p:spPr>
          <a:xfrm>
            <a:off x="1211009" y="2033556"/>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en-US" sz="4400" b="1" dirty="0">
                <a:ln>
                  <a:solidFill>
                    <a:prstClr val="white"/>
                  </a:solidFill>
                </a:ln>
                <a:solidFill>
                  <a:schemeClr val="bg1"/>
                </a:solidFill>
                <a:latin typeface="UTM Avo" panose="02040603050506020204" pitchFamily="18" charset="0"/>
              </a:rPr>
              <a:t>c</a:t>
            </a:r>
            <a:r>
              <a:rPr lang="vi-VN" sz="4400" b="1" dirty="0">
                <a:ln>
                  <a:solidFill>
                    <a:prstClr val="white"/>
                  </a:solidFill>
                </a:ln>
                <a:solidFill>
                  <a:schemeClr val="bg1"/>
                </a:solidFill>
                <a:latin typeface="UTM Avo" panose="02040603050506020204" pitchFamily="18" charset="0"/>
              </a:rPr>
              <a:t>hập chờn</a:t>
            </a:r>
            <a:endParaRPr sz="4400" b="1" dirty="0">
              <a:ln>
                <a:solidFill>
                  <a:prstClr val="white"/>
                </a:solidFill>
              </a:ln>
              <a:solidFill>
                <a:schemeClr val="bg1"/>
              </a:solidFill>
              <a:latin typeface="UTM Avo" panose="02040603050506020204" pitchFamily="18" charset="0"/>
            </a:endParaRPr>
          </a:p>
        </p:txBody>
      </p:sp>
      <p:sp>
        <p:nvSpPr>
          <p:cNvPr id="23" name="Google Shape;276;p7">
            <a:extLst>
              <a:ext uri="{FF2B5EF4-FFF2-40B4-BE49-F238E27FC236}">
                <a16:creationId xmlns:a16="http://schemas.microsoft.com/office/drawing/2014/main" id="{D33CB0D1-8FD9-7C5D-268F-E2711EEE24E1}"/>
              </a:ext>
            </a:extLst>
          </p:cNvPr>
          <p:cNvSpPr/>
          <p:nvPr/>
        </p:nvSpPr>
        <p:spPr>
          <a:xfrm>
            <a:off x="1271182" y="3830372"/>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vi-VN" sz="4400" b="1" dirty="0">
                <a:ln>
                  <a:solidFill>
                    <a:prstClr val="white"/>
                  </a:solidFill>
                </a:ln>
                <a:solidFill>
                  <a:schemeClr val="bg1"/>
                </a:solidFill>
                <a:latin typeface="UTM Avo" panose="02040603050506020204" pitchFamily="18" charset="0"/>
              </a:rPr>
              <a:t>quơ quơ</a:t>
            </a:r>
            <a:endParaRPr sz="4400" b="1" dirty="0">
              <a:ln>
                <a:solidFill>
                  <a:prstClr val="white"/>
                </a:solidFill>
              </a:ln>
              <a:solidFill>
                <a:schemeClr val="bg1"/>
              </a:solidFill>
              <a:latin typeface="UTM Avo" panose="02040603050506020204" pitchFamily="18" charset="0"/>
            </a:endParaRPr>
          </a:p>
        </p:txBody>
      </p:sp>
      <p:sp>
        <p:nvSpPr>
          <p:cNvPr id="24" name="Google Shape;276;p7">
            <a:extLst>
              <a:ext uri="{FF2B5EF4-FFF2-40B4-BE49-F238E27FC236}">
                <a16:creationId xmlns:a16="http://schemas.microsoft.com/office/drawing/2014/main" id="{D33CB0D1-8FD9-7C5D-268F-E2711EEE24E1}"/>
              </a:ext>
            </a:extLst>
          </p:cNvPr>
          <p:cNvSpPr/>
          <p:nvPr/>
        </p:nvSpPr>
        <p:spPr>
          <a:xfrm>
            <a:off x="6616702" y="2045324"/>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vi-VN" sz="4400" b="1" dirty="0">
                <a:ln>
                  <a:solidFill>
                    <a:prstClr val="white"/>
                  </a:solidFill>
                </a:ln>
                <a:solidFill>
                  <a:schemeClr val="bg1"/>
                </a:solidFill>
                <a:latin typeface="UTM Avo" panose="02040603050506020204" pitchFamily="18" charset="0"/>
              </a:rPr>
              <a:t>tát rát mặt</a:t>
            </a:r>
            <a:endParaRPr sz="4400" b="1" dirty="0">
              <a:ln>
                <a:solidFill>
                  <a:prstClr val="white"/>
                </a:solidFill>
              </a:ln>
              <a:solidFill>
                <a:schemeClr val="bg1"/>
              </a:solidFill>
              <a:latin typeface="UTM Avo" panose="02040603050506020204" pitchFamily="18" charset="0"/>
            </a:endParaRPr>
          </a:p>
        </p:txBody>
      </p:sp>
      <p:sp>
        <p:nvSpPr>
          <p:cNvPr id="25" name="Google Shape;276;p7">
            <a:extLst>
              <a:ext uri="{FF2B5EF4-FFF2-40B4-BE49-F238E27FC236}">
                <a16:creationId xmlns:a16="http://schemas.microsoft.com/office/drawing/2014/main" id="{D33CB0D1-8FD9-7C5D-268F-E2711EEE24E1}"/>
              </a:ext>
            </a:extLst>
          </p:cNvPr>
          <p:cNvSpPr/>
          <p:nvPr/>
        </p:nvSpPr>
        <p:spPr>
          <a:xfrm>
            <a:off x="6676875" y="3842141"/>
            <a:ext cx="4454721" cy="123081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ctr" defTabSz="609630"/>
            <a:r>
              <a:rPr lang="en-US" sz="4400" b="1" dirty="0">
                <a:solidFill>
                  <a:schemeClr val="bg1"/>
                </a:solidFill>
                <a:latin typeface="UTM Avo" panose="02040603050506020204" pitchFamily="18" charset="0"/>
              </a:rPr>
              <a:t> </a:t>
            </a:r>
            <a:r>
              <a:rPr lang="vi-VN" sz="4400" b="1" dirty="0">
                <a:ln>
                  <a:solidFill>
                    <a:prstClr val="white"/>
                  </a:solidFill>
                </a:ln>
                <a:solidFill>
                  <a:schemeClr val="bg1"/>
                </a:solidFill>
                <a:latin typeface="UTM Avo" panose="02040603050506020204" pitchFamily="18" charset="0"/>
              </a:rPr>
              <a:t>Bua Kham</a:t>
            </a:r>
            <a:endParaRPr sz="4400" b="1" dirty="0">
              <a:ln>
                <a:solidFill>
                  <a:prstClr val="white"/>
                </a:solidFill>
              </a:ln>
              <a:solidFill>
                <a:schemeClr val="bg1"/>
              </a:solidFill>
              <a:latin typeface="UTM Avo" panose="02040603050506020204" pitchFamily="18" charset="0"/>
            </a:endParaRPr>
          </a:p>
        </p:txBody>
      </p:sp>
      <p:pic>
        <p:nvPicPr>
          <p:cNvPr id="4" name="Picture 3"/>
          <p:cNvPicPr>
            <a:picLocks noChangeAspect="1"/>
          </p:cNvPicPr>
          <p:nvPr/>
        </p:nvPicPr>
        <p:blipFill>
          <a:blip r:embed="rId10"/>
          <a:stretch>
            <a:fillRect/>
          </a:stretch>
        </p:blipFill>
        <p:spPr>
          <a:xfrm>
            <a:off x="2815282" y="345238"/>
            <a:ext cx="6791533" cy="1847248"/>
          </a:xfrm>
          <a:prstGeom prst="rect">
            <a:avLst/>
          </a:prstGeom>
        </p:spPr>
      </p:pic>
    </p:spTree>
    <p:extLst>
      <p:ext uri="{BB962C8B-B14F-4D97-AF65-F5344CB8AC3E}">
        <p14:creationId xmlns:p14="http://schemas.microsoft.com/office/powerpoint/2010/main" val="53077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20" name="TextBox 10"/>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2" name="Google Shape;276;p7">
            <a:extLst>
              <a:ext uri="{FF2B5EF4-FFF2-40B4-BE49-F238E27FC236}">
                <a16:creationId xmlns:a16="http://schemas.microsoft.com/office/drawing/2014/main" id="{D33CB0D1-8FD9-7C5D-268F-E2711EEE24E1}"/>
              </a:ext>
            </a:extLst>
          </p:cNvPr>
          <p:cNvSpPr/>
          <p:nvPr/>
        </p:nvSpPr>
        <p:spPr>
          <a:xfrm>
            <a:off x="1211009" y="2033556"/>
            <a:ext cx="10066591" cy="3833845"/>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en-US" sz="4800" i="1" dirty="0" err="1">
                <a:solidFill>
                  <a:prstClr val="white"/>
                </a:solidFill>
                <a:latin typeface="Cambria" panose="02040503050406030204" pitchFamily="18" charset="0"/>
                <a:ea typeface="Cambria" panose="02040503050406030204" pitchFamily="18" charset="0"/>
              </a:rPr>
              <a:t>Gió</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đu</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đưa</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cành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lá</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làm</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vợ</a:t>
            </a:r>
            <a:r>
              <a:rPr lang="en-US" sz="4800" i="1" dirty="0">
                <a:solidFill>
                  <a:prstClr val="white"/>
                </a:solidFill>
                <a:latin typeface="Cambria" panose="02040503050406030204" pitchFamily="18" charset="0"/>
                <a:ea typeface="Cambria" panose="02040503050406030204" pitchFamily="18" charset="0"/>
              </a:rPr>
              <a:t> </a:t>
            </a:r>
            <a:r>
              <a:rPr lang="en-US" sz="4800" i="1" err="1">
                <a:solidFill>
                  <a:prstClr val="white"/>
                </a:solidFill>
                <a:latin typeface="Cambria" panose="02040503050406030204" pitchFamily="18" charset="0"/>
                <a:ea typeface="Cambria" panose="02040503050406030204" pitchFamily="18" charset="0"/>
              </a:rPr>
              <a:t>chồng</a:t>
            </a:r>
            <a:r>
              <a:rPr lang="en-US" sz="4800" i="1">
                <a:solidFill>
                  <a:prstClr val="white"/>
                </a:solidFill>
                <a:latin typeface="Cambria" panose="02040503050406030204" pitchFamily="18" charset="0"/>
                <a:ea typeface="Cambria" panose="02040503050406030204" pitchFamily="18" charset="0"/>
              </a:rPr>
              <a:t> </a:t>
            </a:r>
            <a:r>
              <a:rPr lang="en-US" sz="4800" i="1" smtClean="0">
                <a:solidFill>
                  <a:prstClr val="white"/>
                </a:solidFill>
                <a:latin typeface="Cambria" panose="02040503050406030204" pitchFamily="18" charset="0"/>
                <a:ea typeface="Cambria" panose="02040503050406030204" pitchFamily="18" charset="0"/>
              </a:rPr>
              <a:t>cò </a:t>
            </a:r>
            <a:r>
              <a:rPr lang="en-US" sz="4800" i="1" dirty="0" err="1">
                <a:solidFill>
                  <a:prstClr val="white"/>
                </a:solidFill>
                <a:latin typeface="Cambria" panose="02040503050406030204" pitchFamily="18" charset="0"/>
                <a:ea typeface="Cambria" panose="02040503050406030204" pitchFamily="18" charset="0"/>
              </a:rPr>
              <a:t>thỉnh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thoảng</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phải</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rướn</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chân</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và</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khẽ</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vỗ</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cánh</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để</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lấy</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thăng</a:t>
            </a:r>
            <a:r>
              <a:rPr lang="en-US" sz="4800" i="1" dirty="0">
                <a:solidFill>
                  <a:prstClr val="white"/>
                </a:solidFill>
                <a:latin typeface="Cambria" panose="02040503050406030204" pitchFamily="18" charset="0"/>
                <a:ea typeface="Cambria" panose="02040503050406030204" pitchFamily="18" charset="0"/>
              </a:rPr>
              <a:t> </a:t>
            </a:r>
            <a:r>
              <a:rPr lang="en-US" sz="4800" i="1" dirty="0" err="1">
                <a:solidFill>
                  <a:prstClr val="white"/>
                </a:solidFill>
                <a:latin typeface="Cambria" panose="02040503050406030204" pitchFamily="18" charset="0"/>
                <a:ea typeface="Cambria" panose="02040503050406030204" pitchFamily="18" charset="0"/>
              </a:rPr>
              <a:t>bằng</a:t>
            </a:r>
            <a:r>
              <a:rPr lang="en-US" sz="4800" i="1" dirty="0">
                <a:solidFill>
                  <a:prstClr val="white"/>
                </a:solidFill>
                <a:latin typeface="Cambria" panose="02040503050406030204" pitchFamily="18" charset="0"/>
                <a:ea typeface="Cambria" panose="02040503050406030204" pitchFamily="18" charset="0"/>
              </a:rPr>
              <a:t>.//</a:t>
            </a:r>
            <a:endParaRPr lang="en-US" sz="4800" dirty="0">
              <a:solidFill>
                <a:prstClr val="white"/>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0"/>
          <a:stretch>
            <a:fillRect/>
          </a:stretch>
        </p:blipFill>
        <p:spPr>
          <a:xfrm>
            <a:off x="2620193" y="170021"/>
            <a:ext cx="6986622" cy="1847248"/>
          </a:xfrm>
          <a:prstGeom prst="rect">
            <a:avLst/>
          </a:prstGeom>
        </p:spPr>
      </p:pic>
    </p:spTree>
    <p:extLst>
      <p:ext uri="{BB962C8B-B14F-4D97-AF65-F5344CB8AC3E}">
        <p14:creationId xmlns:p14="http://schemas.microsoft.com/office/powerpoint/2010/main" val="6072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20" name="TextBox 10"/>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grpSp>
        <p:nvGrpSpPr>
          <p:cNvPr id="14" name="Group 13"/>
          <p:cNvGrpSpPr/>
          <p:nvPr/>
        </p:nvGrpSpPr>
        <p:grpSpPr>
          <a:xfrm flipH="1">
            <a:off x="660401" y="-638974"/>
            <a:ext cx="8283039" cy="6251226"/>
            <a:chOff x="6544408" y="-943044"/>
            <a:chExt cx="5628630" cy="4975045"/>
          </a:xfrm>
        </p:grpSpPr>
        <p:pic>
          <p:nvPicPr>
            <p:cNvPr id="15" name="图片 8">
              <a:extLst>
                <a:ext uri="{FF2B5EF4-FFF2-40B4-BE49-F238E27FC236}">
                  <a16:creationId xmlns:a16="http://schemas.microsoft.com/office/drawing/2014/main" id="{EDBA7EFC-BD3E-9FB1-B44D-0CBFCB551E60}"/>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flipH="1">
              <a:off x="6544408" y="-943044"/>
              <a:ext cx="5628630" cy="4975045"/>
            </a:xfrm>
            <a:prstGeom prst="rect">
              <a:avLst/>
            </a:prstGeom>
          </p:spPr>
        </p:pic>
        <p:sp>
          <p:nvSpPr>
            <p:cNvPr id="17" name="TextBox 16"/>
            <p:cNvSpPr txBox="1"/>
            <p:nvPr/>
          </p:nvSpPr>
          <p:spPr>
            <a:xfrm>
              <a:off x="7856963" y="612160"/>
              <a:ext cx="3381757" cy="1641127"/>
            </a:xfrm>
            <a:prstGeom prst="rect">
              <a:avLst/>
            </a:prstGeom>
            <a:noFill/>
          </p:spPr>
          <p:txBody>
            <a:bodyPr wrap="square" rtlCol="0">
              <a:spAutoFit/>
            </a:bodyPr>
            <a:lstStyle/>
            <a:p>
              <a:pPr algn="ctr" defTabSz="609630"/>
              <a:r>
                <a:rPr lang="vi-VN" sz="64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6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23" name="图片 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flipH="1">
            <a:off x="5941382" y="579202"/>
            <a:ext cx="4971497" cy="5670965"/>
          </a:xfrm>
          <a:prstGeom prst="rect">
            <a:avLst/>
          </a:prstGeom>
        </p:spPr>
      </p:pic>
    </p:spTree>
    <p:extLst>
      <p:ext uri="{BB962C8B-B14F-4D97-AF65-F5344CB8AC3E}">
        <p14:creationId xmlns:p14="http://schemas.microsoft.com/office/powerpoint/2010/main" val="147517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7" cstate="screen">
              <a:extLst>
                <a:ext uri="{28A0092B-C50C-407E-A947-70E740481C1C}">
                  <a14:useLocalDpi xmlns:a14="http://schemas.microsoft.com/office/drawing/2010/main"/>
                </a:ext>
              </a:extLst>
            </a:blip>
            <a:stretch>
              <a:fillRect/>
            </a:stretch>
          </a:blipFill>
        </p:spPr>
      </p:sp>
      <p:pic>
        <p:nvPicPr>
          <p:cNvPr id="18" name="Picture 17">
            <a:extLst>
              <a:ext uri="{FF2B5EF4-FFF2-40B4-BE49-F238E27FC236}">
                <a16:creationId xmlns:a16="http://schemas.microsoft.com/office/drawing/2014/main" id="{64B29E79-21C3-D488-256F-4A1BDB391E14}"/>
              </a:ext>
            </a:extLst>
          </p:cNvPr>
          <p:cNvPicPr>
            <a:picLocks noChangeAspect="1"/>
          </p:cNvPicPr>
          <p:nvPr/>
        </p:nvPicPr>
        <p:blipFill>
          <a:blip r:embed="rId8"/>
          <a:stretch>
            <a:fillRect/>
          </a:stretch>
        </p:blipFill>
        <p:spPr>
          <a:xfrm>
            <a:off x="1497759" y="137373"/>
            <a:ext cx="8994981" cy="6559989"/>
          </a:xfrm>
          <a:prstGeom prst="rect">
            <a:avLst/>
          </a:prstGeom>
        </p:spPr>
      </p:pic>
    </p:spTree>
    <p:extLst>
      <p:ext uri="{BB962C8B-B14F-4D97-AF65-F5344CB8AC3E}">
        <p14:creationId xmlns:p14="http://schemas.microsoft.com/office/powerpoint/2010/main" val="221578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grpSp>
        <p:nvGrpSpPr>
          <p:cNvPr id="3" name="Group 3"/>
          <p:cNvGrpSpPr/>
          <p:nvPr/>
        </p:nvGrpSpPr>
        <p:grpSpPr>
          <a:xfrm rot="-10800000">
            <a:off x="6263049" y="-2390360"/>
            <a:ext cx="5581312" cy="7993859"/>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grpSp>
        <p:nvGrpSpPr>
          <p:cNvPr id="6" name="Group 6"/>
          <p:cNvGrpSpPr/>
          <p:nvPr/>
        </p:nvGrpSpPr>
        <p:grpSpPr>
          <a:xfrm>
            <a:off x="347639" y="2081760"/>
            <a:ext cx="5518321" cy="7903639"/>
            <a:chOff x="0" y="0"/>
            <a:chExt cx="4433570" cy="6350000"/>
          </a:xfrm>
        </p:grpSpPr>
        <p:sp>
          <p:nvSpPr>
            <p:cNvPr id="7" name="Freeform 7"/>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sp>
        <p:nvSpPr>
          <p:cNvPr id="8" name="Freeform 8"/>
          <p:cNvSpPr/>
          <p:nvPr/>
        </p:nvSpPr>
        <p:spPr>
          <a:xfrm flipH="1" flipV="1">
            <a:off x="-1962705" y="-223096"/>
            <a:ext cx="4373623" cy="2810183"/>
          </a:xfrm>
          <a:custGeom>
            <a:avLst/>
            <a:gdLst/>
            <a:ahLst/>
            <a:cxnLst/>
            <a:rect l="l" t="t" r="r" b="b"/>
            <a:pathLst>
              <a:path w="6560435" h="4215275">
                <a:moveTo>
                  <a:pt x="6560434" y="4215275"/>
                </a:moveTo>
                <a:lnTo>
                  <a:pt x="0" y="4215275"/>
                </a:lnTo>
                <a:lnTo>
                  <a:pt x="0" y="0"/>
                </a:lnTo>
                <a:lnTo>
                  <a:pt x="6560434" y="0"/>
                </a:lnTo>
                <a:lnTo>
                  <a:pt x="6560434" y="4215275"/>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9" name="Freeform 9"/>
          <p:cNvSpPr/>
          <p:nvPr/>
        </p:nvSpPr>
        <p:spPr>
          <a:xfrm flipH="1">
            <a:off x="-827812" y="5603499"/>
            <a:ext cx="3795041" cy="2609091"/>
          </a:xfrm>
          <a:custGeom>
            <a:avLst/>
            <a:gdLst/>
            <a:ahLst/>
            <a:cxnLst/>
            <a:rect l="l" t="t" r="r" b="b"/>
            <a:pathLst>
              <a:path w="5692562" h="3913636">
                <a:moveTo>
                  <a:pt x="5692562" y="0"/>
                </a:moveTo>
                <a:lnTo>
                  <a:pt x="0" y="0"/>
                </a:lnTo>
                <a:lnTo>
                  <a:pt x="0" y="3913636"/>
                </a:lnTo>
                <a:lnTo>
                  <a:pt x="5692562" y="3913636"/>
                </a:lnTo>
                <a:lnTo>
                  <a:pt x="5692562" y="0"/>
                </a:lnTo>
                <a:close/>
              </a:path>
            </a:pathLst>
          </a:custGeom>
          <a:blipFill>
            <a:blip r:embed="rId4" cstate="screen">
              <a:alphaModFix amt="85000"/>
              <a:extLst>
                <a:ext uri="{28A0092B-C50C-407E-A947-70E740481C1C}">
                  <a14:useLocalDpi xmlns:a14="http://schemas.microsoft.com/office/drawing/2010/main"/>
                </a:ext>
              </a:extLst>
            </a:blip>
            <a:stretch>
              <a:fillRect/>
            </a:stretch>
          </a:blipFill>
        </p:spPr>
      </p:sp>
      <p:sp>
        <p:nvSpPr>
          <p:cNvPr id="10" name="Freeform 10"/>
          <p:cNvSpPr/>
          <p:nvPr/>
        </p:nvSpPr>
        <p:spPr>
          <a:xfrm flipV="1">
            <a:off x="9484574" y="-1304546"/>
            <a:ext cx="3795041" cy="2609091"/>
          </a:xfrm>
          <a:custGeom>
            <a:avLst/>
            <a:gdLst/>
            <a:ahLst/>
            <a:cxnLst/>
            <a:rect l="l" t="t" r="r" b="b"/>
            <a:pathLst>
              <a:path w="5692562" h="3913636">
                <a:moveTo>
                  <a:pt x="0" y="3913636"/>
                </a:moveTo>
                <a:lnTo>
                  <a:pt x="5692562" y="3913636"/>
                </a:lnTo>
                <a:lnTo>
                  <a:pt x="5692562" y="0"/>
                </a:lnTo>
                <a:lnTo>
                  <a:pt x="0" y="0"/>
                </a:lnTo>
                <a:lnTo>
                  <a:pt x="0" y="3913636"/>
                </a:lnTo>
                <a:close/>
              </a:path>
            </a:pathLst>
          </a:custGeom>
          <a:blipFill>
            <a:blip r:embed="rId4" cstate="screen">
              <a:alphaModFix amt="85000"/>
              <a:extLst>
                <a:ext uri="{28A0092B-C50C-407E-A947-70E740481C1C}">
                  <a14:useLocalDpi xmlns:a14="http://schemas.microsoft.com/office/drawing/2010/main"/>
                </a:ext>
              </a:extLst>
            </a:blip>
            <a:stretch>
              <a:fillRect/>
            </a:stretch>
          </a:blipFill>
        </p:spPr>
      </p:sp>
      <p:sp>
        <p:nvSpPr>
          <p:cNvPr id="15" name="Freeform 15"/>
          <p:cNvSpPr/>
          <p:nvPr/>
        </p:nvSpPr>
        <p:spPr>
          <a:xfrm>
            <a:off x="9770947" y="4263271"/>
            <a:ext cx="4458097" cy="2864460"/>
          </a:xfrm>
          <a:custGeom>
            <a:avLst/>
            <a:gdLst/>
            <a:ahLst/>
            <a:cxnLst/>
            <a:rect l="l" t="t" r="r" b="b"/>
            <a:pathLst>
              <a:path w="6687145" h="4296690">
                <a:moveTo>
                  <a:pt x="0" y="0"/>
                </a:moveTo>
                <a:lnTo>
                  <a:pt x="6687145" y="0"/>
                </a:lnTo>
                <a:lnTo>
                  <a:pt x="6687145" y="4296690"/>
                </a:lnTo>
                <a:lnTo>
                  <a:pt x="0" y="429669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6" name="Freeform 16"/>
          <p:cNvSpPr/>
          <p:nvPr/>
        </p:nvSpPr>
        <p:spPr>
          <a:xfrm flipH="1" flipV="1">
            <a:off x="1405959" y="-142535"/>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7" name="Freeform 17"/>
          <p:cNvSpPr/>
          <p:nvPr/>
        </p:nvSpPr>
        <p:spPr>
          <a:xfrm rot="5739896" flipH="1" flipV="1">
            <a:off x="6221603" y="4918551"/>
            <a:ext cx="2116260" cy="2875849"/>
          </a:xfrm>
          <a:custGeom>
            <a:avLst/>
            <a:gdLst/>
            <a:ahLst/>
            <a:cxnLst/>
            <a:rect l="l" t="t" r="r" b="b"/>
            <a:pathLst>
              <a:path w="3174390" h="4313774">
                <a:moveTo>
                  <a:pt x="3174390" y="4313773"/>
                </a:moveTo>
                <a:lnTo>
                  <a:pt x="0" y="4313773"/>
                </a:lnTo>
                <a:lnTo>
                  <a:pt x="0" y="0"/>
                </a:lnTo>
                <a:lnTo>
                  <a:pt x="3174390" y="0"/>
                </a:lnTo>
                <a:lnTo>
                  <a:pt x="3174390" y="4313773"/>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8" name="Freeform 18"/>
          <p:cNvSpPr/>
          <p:nvPr/>
        </p:nvSpPr>
        <p:spPr>
          <a:xfrm>
            <a:off x="-557997" y="2810183"/>
            <a:ext cx="1627705" cy="973911"/>
          </a:xfrm>
          <a:custGeom>
            <a:avLst/>
            <a:gdLst/>
            <a:ahLst/>
            <a:cxnLst/>
            <a:rect l="l" t="t" r="r" b="b"/>
            <a:pathLst>
              <a:path w="2441558" h="1460866">
                <a:moveTo>
                  <a:pt x="0" y="0"/>
                </a:moveTo>
                <a:lnTo>
                  <a:pt x="2441558" y="0"/>
                </a:lnTo>
                <a:lnTo>
                  <a:pt x="2441558" y="1460866"/>
                </a:lnTo>
                <a:lnTo>
                  <a:pt x="0" y="1460866"/>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9" name="Freeform 19"/>
          <p:cNvSpPr/>
          <p:nvPr/>
        </p:nvSpPr>
        <p:spPr>
          <a:xfrm>
            <a:off x="11382095" y="3429000"/>
            <a:ext cx="1557529" cy="931922"/>
          </a:xfrm>
          <a:custGeom>
            <a:avLst/>
            <a:gdLst/>
            <a:ahLst/>
            <a:cxnLst/>
            <a:rect l="l" t="t" r="r" b="b"/>
            <a:pathLst>
              <a:path w="2336294" h="1397883">
                <a:moveTo>
                  <a:pt x="0" y="0"/>
                </a:moveTo>
                <a:lnTo>
                  <a:pt x="2336294" y="0"/>
                </a:lnTo>
                <a:lnTo>
                  <a:pt x="2336294" y="1397883"/>
                </a:lnTo>
                <a:lnTo>
                  <a:pt x="0" y="1397883"/>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20" name="Freeform 20"/>
          <p:cNvSpPr/>
          <p:nvPr/>
        </p:nvSpPr>
        <p:spPr>
          <a:xfrm>
            <a:off x="9466285" y="1222276"/>
            <a:ext cx="2694575" cy="1415979"/>
          </a:xfrm>
          <a:custGeom>
            <a:avLst/>
            <a:gdLst/>
            <a:ahLst/>
            <a:cxnLst/>
            <a:rect l="l" t="t" r="r" b="b"/>
            <a:pathLst>
              <a:path w="4041862" h="2123968">
                <a:moveTo>
                  <a:pt x="0" y="0"/>
                </a:moveTo>
                <a:lnTo>
                  <a:pt x="4041862" y="0"/>
                </a:lnTo>
                <a:lnTo>
                  <a:pt x="4041862" y="2123968"/>
                </a:lnTo>
                <a:lnTo>
                  <a:pt x="0" y="2123968"/>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grpSp>
        <p:nvGrpSpPr>
          <p:cNvPr id="22" name="Group 21"/>
          <p:cNvGrpSpPr/>
          <p:nvPr/>
        </p:nvGrpSpPr>
        <p:grpSpPr>
          <a:xfrm>
            <a:off x="624419" y="360148"/>
            <a:ext cx="6170829" cy="1960440"/>
            <a:chOff x="919674" y="197904"/>
            <a:chExt cx="8644974" cy="2537027"/>
          </a:xfrm>
          <a:effectLst>
            <a:outerShdw blurRad="50800" dist="38100" dir="16200000" rotWithShape="0">
              <a:prstClr val="black">
                <a:alpha val="40000"/>
              </a:prstClr>
            </a:outerShdw>
          </a:effectLst>
        </p:grpSpPr>
        <p:grpSp>
          <p:nvGrpSpPr>
            <p:cNvPr id="24" name="Group 23"/>
            <p:cNvGrpSpPr/>
            <p:nvPr/>
          </p:nvGrpSpPr>
          <p:grpSpPr>
            <a:xfrm>
              <a:off x="919674" y="197904"/>
              <a:ext cx="8644974" cy="2537027"/>
              <a:chOff x="994239" y="364022"/>
              <a:chExt cx="8644974" cy="2931138"/>
            </a:xfrm>
          </p:grpSpPr>
          <p:sp>
            <p:nvSpPr>
              <p:cNvPr id="26" name="Rectangle: Rounded Corners 19"/>
              <p:cNvSpPr/>
              <p:nvPr/>
            </p:nvSpPr>
            <p:spPr>
              <a:xfrm>
                <a:off x="1122371" y="529445"/>
                <a:ext cx="8516842" cy="276571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sp>
            <p:nvSpPr>
              <p:cNvPr id="27" name="Rectangle: Rounded Corners 1"/>
              <p:cNvSpPr/>
              <p:nvPr/>
            </p:nvSpPr>
            <p:spPr>
              <a:xfrm>
                <a:off x="994239" y="364022"/>
                <a:ext cx="8516841" cy="27657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prstClr val="white"/>
                  </a:solidFill>
                  <a:latin typeface="Calibri"/>
                </a:endParaRPr>
              </a:p>
            </p:txBody>
          </p:sp>
        </p:grpSp>
        <p:sp>
          <p:nvSpPr>
            <p:cNvPr id="25" name="TextBox 24"/>
            <p:cNvSpPr txBox="1"/>
            <p:nvPr/>
          </p:nvSpPr>
          <p:spPr>
            <a:xfrm>
              <a:off x="1184064" y="382007"/>
              <a:ext cx="8307453" cy="2031314"/>
            </a:xfrm>
            <a:prstGeom prst="rect">
              <a:avLst/>
            </a:prstGeom>
            <a:noFill/>
          </p:spPr>
          <p:txBody>
            <a:bodyPr wrap="square" rtlCol="0">
              <a:spAutoFit/>
            </a:bodyPr>
            <a:lstStyle/>
            <a:p>
              <a:pPr defTabSz="609630"/>
              <a:r>
                <a:rPr lang="en-US" sz="3200" b="1" dirty="0">
                  <a:solidFill>
                    <a:srgbClr val="1F497D"/>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1F497D"/>
                  </a:solidFill>
                  <a:latin typeface="Cambria" panose="02040503050406030204" pitchFamily="18" charset="0"/>
                  <a:ea typeface="Cambria" panose="02040503050406030204" pitchFamily="18" charset="0"/>
                </a:rPr>
                <a:t>Đôi</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cò</a:t>
              </a:r>
              <a:r>
                <a:rPr lang="en-US" sz="3200" b="1" dirty="0">
                  <a:solidFill>
                    <a:srgbClr val="1F497D"/>
                  </a:solidFill>
                  <a:latin typeface="Cambria" panose="02040503050406030204" pitchFamily="18" charset="0"/>
                  <a:ea typeface="Cambria" panose="02040503050406030204" pitchFamily="18" charset="0"/>
                </a:rPr>
                <a:t> bay </a:t>
              </a:r>
              <a:r>
                <a:rPr lang="en-US" sz="3200" b="1" dirty="0" err="1">
                  <a:solidFill>
                    <a:srgbClr val="1F497D"/>
                  </a:solidFill>
                  <a:latin typeface="Cambria" panose="02040503050406030204" pitchFamily="18" charset="0"/>
                  <a:ea typeface="Cambria" panose="02040503050406030204" pitchFamily="18" charset="0"/>
                </a:rPr>
                <a:t>đến</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khóm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tre</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nhà</a:t>
              </a:r>
              <a:r>
                <a:rPr lang="en-US" sz="3200" b="1" dirty="0">
                  <a:solidFill>
                    <a:srgbClr val="1F497D"/>
                  </a:solidFill>
                  <a:latin typeface="Cambria" panose="02040503050406030204" pitchFamily="18" charset="0"/>
                  <a:ea typeface="Cambria" panose="02040503050406030204" pitchFamily="18" charset="0"/>
                </a:rPr>
                <a:t> Bua Kham </a:t>
              </a:r>
              <a:r>
                <a:rPr lang="en-US" sz="3200" b="1" dirty="0" err="1">
                  <a:solidFill>
                    <a:srgbClr val="1F497D"/>
                  </a:solidFill>
                  <a:latin typeface="Cambria" panose="02040503050406030204" pitchFamily="18" charset="0"/>
                  <a:ea typeface="Cambria" panose="02040503050406030204" pitchFamily="18" charset="0"/>
                </a:rPr>
                <a:t>để</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làm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gì</a:t>
              </a:r>
              <a:r>
                <a:rPr lang="en-US" sz="3200" b="1" dirty="0">
                  <a:solidFill>
                    <a:srgbClr val="1F497D"/>
                  </a:solidFill>
                  <a:latin typeface="Cambria" panose="02040503050406030204" pitchFamily="18" charset="0"/>
                  <a:ea typeface="Cambria" panose="02040503050406030204" pitchFamily="18" charset="0"/>
                </a:rPr>
                <a:t>? Chi </a:t>
              </a:r>
              <a:r>
                <a:rPr lang="en-US" sz="3200" b="1" dirty="0" err="1">
                  <a:solidFill>
                    <a:srgbClr val="1F497D"/>
                  </a:solidFill>
                  <a:latin typeface="Cambria" panose="02040503050406030204" pitchFamily="18" charset="0"/>
                  <a:ea typeface="Cambria" panose="02040503050406030204" pitchFamily="18" charset="0"/>
                </a:rPr>
                <a:t>tiết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nào</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giúp</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em</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biết</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điều</a:t>
              </a:r>
              <a:r>
                <a:rPr lang="en-US" sz="3200" b="1" dirty="0">
                  <a:solidFill>
                    <a:srgbClr val="1F497D"/>
                  </a:solidFill>
                  <a:latin typeface="Cambria" panose="02040503050406030204" pitchFamily="18" charset="0"/>
                  <a:ea typeface="Cambria" panose="02040503050406030204" pitchFamily="18" charset="0"/>
                </a:rPr>
                <a:t> </a:t>
              </a:r>
              <a:r>
                <a:rPr lang="en-US" sz="3200" b="1" dirty="0" err="1">
                  <a:solidFill>
                    <a:srgbClr val="1F497D"/>
                  </a:solidFill>
                  <a:latin typeface="Cambria" panose="02040503050406030204" pitchFamily="18" charset="0"/>
                  <a:ea typeface="Cambria" panose="02040503050406030204" pitchFamily="18" charset="0"/>
                </a:rPr>
                <a:t>đó</a:t>
              </a:r>
              <a:r>
                <a:rPr lang="en-US" sz="3200" b="1" dirty="0">
                  <a:solidFill>
                    <a:srgbClr val="1F497D"/>
                  </a:solidFill>
                  <a:latin typeface="Cambria" panose="02040503050406030204" pitchFamily="18" charset="0"/>
                  <a:ea typeface="Cambria" panose="02040503050406030204" pitchFamily="18" charset="0"/>
                </a:rPr>
                <a:t>?</a:t>
              </a:r>
            </a:p>
          </p:txBody>
        </p:sp>
      </p:grpSp>
      <p:pic>
        <p:nvPicPr>
          <p:cNvPr id="23" name="图片 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963" y="162318"/>
            <a:ext cx="945403" cy="1023447"/>
          </a:xfrm>
          <a:prstGeom prst="rect">
            <a:avLst/>
          </a:prstGeom>
        </p:spPr>
      </p:pic>
      <p:sp>
        <p:nvSpPr>
          <p:cNvPr id="28" name="Rectangle 27"/>
          <p:cNvSpPr/>
          <p:nvPr/>
        </p:nvSpPr>
        <p:spPr>
          <a:xfrm>
            <a:off x="1208304" y="2975927"/>
            <a:ext cx="4519060" cy="2800767"/>
          </a:xfrm>
          <a:prstGeom prst="rect">
            <a:avLst/>
          </a:prstGeom>
        </p:spPr>
        <p:txBody>
          <a:bodyPr wrap="square">
            <a:spAutoFit/>
          </a:bodyPr>
          <a:lstStyle/>
          <a:p>
            <a:pPr defTabSz="609630"/>
            <a:r>
              <a:rPr lang="nl-NL" sz="4400" b="1" dirty="0">
                <a:solidFill>
                  <a:prstClr val="black"/>
                </a:solidFill>
                <a:latin typeface="Times New Roman" panose="02020603050405020304" pitchFamily="18" charset="0"/>
                <a:ea typeface="Calibri" panose="020F0502020204030204" pitchFamily="34" charset="0"/>
              </a:rPr>
              <a:t>Đôi cò bay đến khóm tre nhà Bua Kham để làm tổ và sinh con.</a:t>
            </a:r>
            <a:endParaRPr lang="en-US" sz="4400" b="1" dirty="0">
              <a:solidFill>
                <a:prstClr val="black"/>
              </a:solidFill>
              <a:latin typeface="Calibri"/>
            </a:endParaRPr>
          </a:p>
        </p:txBody>
      </p:sp>
      <p:sp>
        <p:nvSpPr>
          <p:cNvPr id="29" name="Rectangle 28"/>
          <p:cNvSpPr/>
          <p:nvPr/>
        </p:nvSpPr>
        <p:spPr>
          <a:xfrm>
            <a:off x="6683227" y="1404780"/>
            <a:ext cx="4935539" cy="3664145"/>
          </a:xfrm>
          <a:prstGeom prst="rect">
            <a:avLst/>
          </a:prstGeom>
        </p:spPr>
        <p:txBody>
          <a:bodyPr wrap="square">
            <a:spAutoFit/>
          </a:bodyPr>
          <a:lstStyle/>
          <a:p>
            <a:pPr algn="ctr" defTabSz="609630">
              <a:lnSpc>
                <a:spcPct val="120000"/>
              </a:lnSpc>
            </a:pPr>
            <a:r>
              <a:rPr lang="nl-NL"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rPr>
              <a:t>Chi tiết giúp em biết điều đó: </a:t>
            </a:r>
            <a:endParaRPr lang="vi-VN"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ctr" defTabSz="609630">
              <a:lnSpc>
                <a:spcPct val="120000"/>
              </a:lnSpc>
            </a:pPr>
            <a:r>
              <a:rPr lang="nl-NL"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rPr>
              <a:t>Mấy hôm sau, trên cành tre đã thấy một tổ cò làm bằng cọng và lá tre khô; Chẳng bao lâu, Bua Kham nghe thấy tiếng cò con. Chúng kêu ríu rít trong tổ.</a:t>
            </a:r>
            <a:endParaRPr lang="en-US" sz="2800" b="1" i="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4565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2100793">
            <a:off x="10020904" y="654252"/>
            <a:ext cx="3273005" cy="2359532"/>
          </a:xfrm>
          <a:custGeom>
            <a:avLst/>
            <a:gdLst/>
            <a:ahLst/>
            <a:cxnLst/>
            <a:rect l="l" t="t" r="r" b="b"/>
            <a:pathLst>
              <a:path w="4909507" h="3539298">
                <a:moveTo>
                  <a:pt x="0" y="0"/>
                </a:moveTo>
                <a:lnTo>
                  <a:pt x="4909507" y="0"/>
                </a:lnTo>
                <a:lnTo>
                  <a:pt x="4909507" y="3539297"/>
                </a:lnTo>
                <a:lnTo>
                  <a:pt x="0" y="353929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1424827" flipH="1" flipV="1">
            <a:off x="-1443037" y="-289142"/>
            <a:ext cx="3293455" cy="3165501"/>
          </a:xfrm>
          <a:custGeom>
            <a:avLst/>
            <a:gdLst/>
            <a:ahLst/>
            <a:cxnLst/>
            <a:rect l="l" t="t" r="r" b="b"/>
            <a:pathLst>
              <a:path w="4940182" h="4748251">
                <a:moveTo>
                  <a:pt x="4940182" y="4748251"/>
                </a:moveTo>
                <a:lnTo>
                  <a:pt x="0" y="4748251"/>
                </a:lnTo>
                <a:lnTo>
                  <a:pt x="0" y="0"/>
                </a:lnTo>
                <a:lnTo>
                  <a:pt x="4940182" y="0"/>
                </a:lnTo>
                <a:lnTo>
                  <a:pt x="4940182" y="4748251"/>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0112512">
            <a:off x="0" y="-1838579"/>
            <a:ext cx="12192000" cy="4337558"/>
          </a:xfrm>
          <a:custGeom>
            <a:avLst/>
            <a:gdLst/>
            <a:ahLst/>
            <a:cxnLst/>
            <a:rect l="l" t="t" r="r" b="b"/>
            <a:pathLst>
              <a:path w="18288000" h="6506337">
                <a:moveTo>
                  <a:pt x="0" y="0"/>
                </a:moveTo>
                <a:lnTo>
                  <a:pt x="18288000" y="0"/>
                </a:lnTo>
                <a:lnTo>
                  <a:pt x="18288000" y="6506338"/>
                </a:lnTo>
                <a:lnTo>
                  <a:pt x="0" y="650633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22" name="Freeform 22"/>
          <p:cNvSpPr/>
          <p:nvPr/>
        </p:nvSpPr>
        <p:spPr>
          <a:xfrm>
            <a:off x="-928800" y="5193212"/>
            <a:ext cx="3106149" cy="2149121"/>
          </a:xfrm>
          <a:custGeom>
            <a:avLst/>
            <a:gdLst/>
            <a:ahLst/>
            <a:cxnLst/>
            <a:rect l="l" t="t" r="r" b="b"/>
            <a:pathLst>
              <a:path w="4659224" h="3223681">
                <a:moveTo>
                  <a:pt x="0" y="0"/>
                </a:moveTo>
                <a:lnTo>
                  <a:pt x="4659224" y="0"/>
                </a:lnTo>
                <a:lnTo>
                  <a:pt x="4659224" y="3223681"/>
                </a:lnTo>
                <a:lnTo>
                  <a:pt x="0" y="3223681"/>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23" name="Freeform 23"/>
          <p:cNvSpPr/>
          <p:nvPr/>
        </p:nvSpPr>
        <p:spPr>
          <a:xfrm rot="2700000" flipH="1" flipV="1">
            <a:off x="10010678" y="5275250"/>
            <a:ext cx="3293455" cy="3165501"/>
          </a:xfrm>
          <a:custGeom>
            <a:avLst/>
            <a:gdLst/>
            <a:ahLst/>
            <a:cxnLst/>
            <a:rect l="l" t="t" r="r" b="b"/>
            <a:pathLst>
              <a:path w="4940182" h="4748251">
                <a:moveTo>
                  <a:pt x="4940182" y="4748250"/>
                </a:moveTo>
                <a:lnTo>
                  <a:pt x="0" y="4748250"/>
                </a:lnTo>
                <a:lnTo>
                  <a:pt x="0" y="0"/>
                </a:lnTo>
                <a:lnTo>
                  <a:pt x="4940182" y="0"/>
                </a:lnTo>
                <a:lnTo>
                  <a:pt x="4940182" y="474825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24" name="Freeform 24"/>
          <p:cNvSpPr/>
          <p:nvPr/>
        </p:nvSpPr>
        <p:spPr>
          <a:xfrm>
            <a:off x="10943810" y="5335850"/>
            <a:ext cx="1557529" cy="931922"/>
          </a:xfrm>
          <a:custGeom>
            <a:avLst/>
            <a:gdLst/>
            <a:ahLst/>
            <a:cxnLst/>
            <a:rect l="l" t="t" r="r" b="b"/>
            <a:pathLst>
              <a:path w="2336294" h="1397883">
                <a:moveTo>
                  <a:pt x="0" y="0"/>
                </a:moveTo>
                <a:lnTo>
                  <a:pt x="2336294" y="0"/>
                </a:lnTo>
                <a:lnTo>
                  <a:pt x="2336294" y="1397882"/>
                </a:lnTo>
                <a:lnTo>
                  <a:pt x="0" y="1397882"/>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25" name="Freeform 25"/>
          <p:cNvSpPr/>
          <p:nvPr/>
        </p:nvSpPr>
        <p:spPr>
          <a:xfrm flipH="1">
            <a:off x="-309339" y="1967462"/>
            <a:ext cx="1193665" cy="714209"/>
          </a:xfrm>
          <a:custGeom>
            <a:avLst/>
            <a:gdLst/>
            <a:ahLst/>
            <a:cxnLst/>
            <a:rect l="l" t="t" r="r" b="b"/>
            <a:pathLst>
              <a:path w="1790497" h="1071314">
                <a:moveTo>
                  <a:pt x="1790497" y="0"/>
                </a:moveTo>
                <a:lnTo>
                  <a:pt x="0" y="0"/>
                </a:lnTo>
                <a:lnTo>
                  <a:pt x="0" y="1071314"/>
                </a:lnTo>
                <a:lnTo>
                  <a:pt x="1790497" y="1071314"/>
                </a:lnTo>
                <a:lnTo>
                  <a:pt x="1790497" y="0"/>
                </a:lnTo>
                <a:close/>
              </a:path>
            </a:pathLst>
          </a:custGeom>
          <a:blipFill>
            <a:blip r:embed="rId9" cstate="screen">
              <a:extLst>
                <a:ext uri="{28A0092B-C50C-407E-A947-70E740481C1C}">
                  <a14:useLocalDpi xmlns:a14="http://schemas.microsoft.com/office/drawing/2010/main"/>
                </a:ext>
              </a:extLst>
            </a:blip>
            <a:stretch>
              <a:fillRect/>
            </a:stretch>
          </a:blipFill>
        </p:spPr>
      </p:sp>
      <p:grpSp>
        <p:nvGrpSpPr>
          <p:cNvPr id="28" name="Group 27"/>
          <p:cNvGrpSpPr/>
          <p:nvPr/>
        </p:nvGrpSpPr>
        <p:grpSpPr>
          <a:xfrm>
            <a:off x="884325" y="482600"/>
            <a:ext cx="9555040" cy="1139659"/>
            <a:chOff x="377553" y="-18922"/>
            <a:chExt cx="10674949" cy="1709488"/>
          </a:xfrm>
        </p:grpSpPr>
        <p:grpSp>
          <p:nvGrpSpPr>
            <p:cNvPr id="29" name="Group 28"/>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1" name="Group 30"/>
              <p:cNvGrpSpPr/>
              <p:nvPr/>
            </p:nvGrpSpPr>
            <p:grpSpPr>
              <a:xfrm>
                <a:off x="919673" y="197904"/>
                <a:ext cx="9871572" cy="1453474"/>
                <a:chOff x="994238" y="364022"/>
                <a:chExt cx="9871572" cy="1679262"/>
              </a:xfrm>
            </p:grpSpPr>
            <p:sp>
              <p:nvSpPr>
                <p:cNvPr id="3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34"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32" name="TextBox 31"/>
              <p:cNvSpPr txBox="1"/>
              <p:nvPr/>
            </p:nvSpPr>
            <p:spPr>
              <a:xfrm>
                <a:off x="1201187" y="208065"/>
                <a:ext cx="9180412" cy="1246495"/>
              </a:xfrm>
              <a:prstGeom prst="rect">
                <a:avLst/>
              </a:prstGeom>
              <a:noFill/>
            </p:spPr>
            <p:txBody>
              <a:bodyPr wrap="square" rtlCol="0">
                <a:spAutoFit/>
              </a:bodyPr>
              <a:lstStyle/>
              <a:p>
                <a:pPr algn="ctr" defTabSz="609630"/>
                <a:r>
                  <a:rPr lang="vi-VN" sz="2400" b="1" dirty="0">
                    <a:solidFill>
                      <a:srgbClr val="1F497D"/>
                    </a:solidFill>
                    <a:latin typeface="Cambria" panose="02040503050406030204" pitchFamily="18" charset="0"/>
                    <a:ea typeface="Cambria" panose="02040503050406030204" pitchFamily="18" charset="0"/>
                  </a:rPr>
                  <a:t>2. </a:t>
                </a:r>
                <a:r>
                  <a:rPr lang="en-US" sz="2400" b="1" dirty="0" err="1">
                    <a:solidFill>
                      <a:srgbClr val="1F497D"/>
                    </a:solidFill>
                    <a:latin typeface="Cambria" panose="02040503050406030204" pitchFamily="18" charset="0"/>
                    <a:ea typeface="Cambria" panose="02040503050406030204" pitchFamily="18" charset="0"/>
                  </a:rPr>
                  <a:t>Hình</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ảnh</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những</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chú</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cò</a:t>
                </a:r>
                <a:r>
                  <a:rPr lang="en-US" sz="2400" b="1" dirty="0">
                    <a:solidFill>
                      <a:srgbClr val="1F497D"/>
                    </a:solidFill>
                    <a:latin typeface="Cambria" panose="02040503050406030204" pitchFamily="18" charset="0"/>
                    <a:ea typeface="Cambria" panose="02040503050406030204" pitchFamily="18" charset="0"/>
                  </a:rPr>
                  <a:t> con </a:t>
                </a:r>
                <a:r>
                  <a:rPr lang="en-US" sz="2400" b="1" dirty="0" err="1">
                    <a:solidFill>
                      <a:srgbClr val="1F497D"/>
                    </a:solidFill>
                    <a:latin typeface="Cambria" panose="02040503050406030204" pitchFamily="18" charset="0"/>
                    <a:ea typeface="Cambria" panose="02040503050406030204" pitchFamily="18" charset="0"/>
                  </a:rPr>
                  <a:t>được</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miêu</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tả</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như</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thế</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nào</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Nêu</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cảm</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xúc</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của</a:t>
                </a:r>
                <a:r>
                  <a:rPr lang="en-US" sz="2400" b="1" dirty="0">
                    <a:solidFill>
                      <a:srgbClr val="1F497D"/>
                    </a:solidFill>
                    <a:latin typeface="Cambria" panose="02040503050406030204" pitchFamily="18" charset="0"/>
                    <a:ea typeface="Cambria" panose="02040503050406030204" pitchFamily="18" charset="0"/>
                  </a:rPr>
                  <a:t> Bua Kham </a:t>
                </a:r>
                <a:r>
                  <a:rPr lang="en-US" sz="2400" b="1" dirty="0" err="1">
                    <a:solidFill>
                      <a:srgbClr val="1F497D"/>
                    </a:solidFill>
                    <a:latin typeface="Cambria" panose="02040503050406030204" pitchFamily="18" charset="0"/>
                    <a:ea typeface="Cambria" panose="02040503050406030204" pitchFamily="18" charset="0"/>
                  </a:rPr>
                  <a:t>khi</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quan</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sát</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cò</a:t>
                </a:r>
                <a:r>
                  <a:rPr lang="en-US" sz="2400" b="1" dirty="0">
                    <a:solidFill>
                      <a:srgbClr val="1F497D"/>
                    </a:solidFill>
                    <a:latin typeface="Cambria" panose="02040503050406030204" pitchFamily="18" charset="0"/>
                    <a:ea typeface="Cambria" panose="02040503050406030204" pitchFamily="18" charset="0"/>
                  </a:rPr>
                  <a:t> con </a:t>
                </a:r>
                <a:r>
                  <a:rPr lang="en-US" sz="2400" b="1" dirty="0" err="1">
                    <a:solidFill>
                      <a:srgbClr val="1F497D"/>
                    </a:solidFill>
                    <a:latin typeface="Cambria" panose="02040503050406030204" pitchFamily="18" charset="0"/>
                    <a:ea typeface="Cambria" panose="02040503050406030204" pitchFamily="18" charset="0"/>
                  </a:rPr>
                  <a:t>đòi</a:t>
                </a:r>
                <a:r>
                  <a:rPr lang="en-US" sz="2400" b="1" dirty="0">
                    <a:solidFill>
                      <a:srgbClr val="1F497D"/>
                    </a:solidFill>
                    <a:latin typeface="Cambria" panose="02040503050406030204" pitchFamily="18" charset="0"/>
                    <a:ea typeface="Cambria" panose="02040503050406030204" pitchFamily="18" charset="0"/>
                  </a:rPr>
                  <a:t> </a:t>
                </a:r>
                <a:r>
                  <a:rPr lang="en-US" sz="2400" b="1" dirty="0" err="1">
                    <a:solidFill>
                      <a:srgbClr val="1F497D"/>
                    </a:solidFill>
                    <a:latin typeface="Cambria" panose="02040503050406030204" pitchFamily="18" charset="0"/>
                    <a:ea typeface="Cambria" panose="02040503050406030204" pitchFamily="18" charset="0"/>
                  </a:rPr>
                  <a:t>ăn</a:t>
                </a:r>
                <a:r>
                  <a:rPr lang="en-US" sz="2400" b="1" dirty="0">
                    <a:solidFill>
                      <a:srgbClr val="1F497D"/>
                    </a:solidFill>
                    <a:latin typeface="Cambria" panose="02040503050406030204" pitchFamily="18" charset="0"/>
                    <a:ea typeface="Cambria" panose="02040503050406030204" pitchFamily="18" charset="0"/>
                  </a:rPr>
                  <a:t>.</a:t>
                </a:r>
              </a:p>
            </p:txBody>
          </p:sp>
        </p:grpSp>
        <p:pic>
          <p:nvPicPr>
            <p:cNvPr id="30"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7553" y="-18922"/>
              <a:ext cx="1324454" cy="1324454"/>
            </a:xfrm>
            <a:prstGeom prst="rect">
              <a:avLst/>
            </a:prstGeom>
          </p:spPr>
        </p:pic>
      </p:grpSp>
      <p:grpSp>
        <p:nvGrpSpPr>
          <p:cNvPr id="35" name="Group 34"/>
          <p:cNvGrpSpPr/>
          <p:nvPr/>
        </p:nvGrpSpPr>
        <p:grpSpPr>
          <a:xfrm>
            <a:off x="1788208" y="1970242"/>
            <a:ext cx="3775755" cy="3359329"/>
            <a:chOff x="580414" y="2036894"/>
            <a:chExt cx="5663632" cy="5038994"/>
          </a:xfrm>
        </p:grpSpPr>
        <p:grpSp>
          <p:nvGrpSpPr>
            <p:cNvPr id="36" name="Group 35"/>
            <p:cNvGrpSpPr/>
            <p:nvPr/>
          </p:nvGrpSpPr>
          <p:grpSpPr>
            <a:xfrm>
              <a:off x="580414" y="2036894"/>
              <a:ext cx="5663632" cy="5038994"/>
              <a:chOff x="580414" y="2036894"/>
              <a:chExt cx="5663632" cy="5038994"/>
            </a:xfrm>
          </p:grpSpPr>
          <p:sp>
            <p:nvSpPr>
              <p:cNvPr id="38" name="Flowchart: Terminator 37"/>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9" name="Flowchart: Terminator 38"/>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7" name="TextBox 36"/>
            <p:cNvSpPr txBox="1"/>
            <p:nvPr/>
          </p:nvSpPr>
          <p:spPr>
            <a:xfrm>
              <a:off x="934039" y="2482853"/>
              <a:ext cx="5081362" cy="4200573"/>
            </a:xfrm>
            <a:prstGeom prst="rect">
              <a:avLst/>
            </a:prstGeom>
            <a:noFill/>
          </p:spPr>
          <p:txBody>
            <a:bodyPr wrap="square" rtlCol="0">
              <a:spAutoFit/>
            </a:bodyPr>
            <a:lstStyle/>
            <a:p>
              <a:pPr algn="ctr" defTabSz="609630"/>
              <a:r>
                <a:rPr lang="nl-NL" sz="2933" b="1" dirty="0">
                  <a:solidFill>
                    <a:prstClr val="black"/>
                  </a:solidFill>
                  <a:latin typeface="Cambria" panose="02040503050406030204" pitchFamily="18" charset="0"/>
                  <a:ea typeface="Cambria" panose="02040503050406030204" pitchFamily="18" charset="0"/>
                </a:rPr>
                <a:t>Hình ảnh những chú cò con được miêu tả rất bé bỏng</a:t>
              </a:r>
              <a:r>
                <a:rPr lang="vi-VN" sz="2933" b="1" dirty="0">
                  <a:solidFill>
                    <a:prstClr val="black"/>
                  </a:solidFill>
                  <a:latin typeface="Cambria" panose="02040503050406030204" pitchFamily="18" charset="0"/>
                  <a:ea typeface="Cambria" panose="02040503050406030204" pitchFamily="18" charset="0"/>
                </a:rPr>
                <a:t>, </a:t>
              </a:r>
              <a:r>
                <a:rPr lang="nl-NL" sz="2933" b="1" dirty="0">
                  <a:solidFill>
                    <a:prstClr val="black"/>
                  </a:solidFill>
                  <a:latin typeface="Cambria" panose="02040503050406030204" pitchFamily="18" charset="0"/>
                  <a:ea typeface="Cambria" panose="02040503050406030204" pitchFamily="18" charset="0"/>
                </a:rPr>
                <a:t>non nớt</a:t>
              </a:r>
              <a:r>
                <a:rPr lang="vi-VN" sz="2933" b="1" dirty="0">
                  <a:solidFill>
                    <a:prstClr val="black"/>
                  </a:solidFill>
                  <a:latin typeface="Cambria" panose="02040503050406030204" pitchFamily="18" charset="0"/>
                  <a:ea typeface="Cambria" panose="02040503050406030204" pitchFamily="18" charset="0"/>
                </a:rPr>
                <a:t> nhưng không kém phần </a:t>
              </a:r>
              <a:r>
                <a:rPr lang="nl-NL" sz="2933" b="1" dirty="0">
                  <a:solidFill>
                    <a:prstClr val="black"/>
                  </a:solidFill>
                  <a:latin typeface="Cambria" panose="02040503050406030204" pitchFamily="18" charset="0"/>
                  <a:ea typeface="Cambria" panose="02040503050406030204" pitchFamily="18" charset="0"/>
                </a:rPr>
                <a:t>đáng yêu</a:t>
              </a:r>
              <a:r>
                <a:rPr lang="vi-VN" sz="2933" b="1" dirty="0">
                  <a:solidFill>
                    <a:prstClr val="black"/>
                  </a:solidFill>
                  <a:latin typeface="Cambria" panose="02040503050406030204" pitchFamily="18" charset="0"/>
                  <a:ea typeface="Cambria" panose="02040503050406030204" pitchFamily="18" charset="0"/>
                </a:rPr>
                <a:t>.</a:t>
              </a:r>
              <a:r>
                <a:rPr lang="nl-NL" sz="2933" b="1" dirty="0">
                  <a:solidFill>
                    <a:prstClr val="black"/>
                  </a:solidFill>
                  <a:latin typeface="Cambria" panose="02040503050406030204" pitchFamily="18" charset="0"/>
                  <a:ea typeface="Cambria" panose="02040503050406030204" pitchFamily="18" charset="0"/>
                </a:rPr>
                <a:t> </a:t>
              </a:r>
              <a:endParaRPr lang="en-US" sz="4800" b="1" dirty="0">
                <a:solidFill>
                  <a:prstClr val="black">
                    <a:lumMod val="75000"/>
                    <a:lumOff val="25000"/>
                  </a:prstClr>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6699785" y="1980622"/>
            <a:ext cx="3775755" cy="3359329"/>
            <a:chOff x="580414" y="2036894"/>
            <a:chExt cx="5663632" cy="5038994"/>
          </a:xfrm>
        </p:grpSpPr>
        <p:grpSp>
          <p:nvGrpSpPr>
            <p:cNvPr id="41" name="Group 40"/>
            <p:cNvGrpSpPr/>
            <p:nvPr/>
          </p:nvGrpSpPr>
          <p:grpSpPr>
            <a:xfrm>
              <a:off x="580414" y="2036894"/>
              <a:ext cx="5663632" cy="5038994"/>
              <a:chOff x="580414" y="2036894"/>
              <a:chExt cx="5663632" cy="5038994"/>
            </a:xfrm>
          </p:grpSpPr>
          <p:sp>
            <p:nvSpPr>
              <p:cNvPr id="43" name="Flowchart: Terminator 42"/>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44" name="Flowchart: Terminator 43"/>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42" name="TextBox 41"/>
            <p:cNvSpPr txBox="1"/>
            <p:nvPr/>
          </p:nvSpPr>
          <p:spPr>
            <a:xfrm>
              <a:off x="934039" y="3125251"/>
              <a:ext cx="5081362" cy="3523562"/>
            </a:xfrm>
            <a:prstGeom prst="rect">
              <a:avLst/>
            </a:prstGeom>
            <a:noFill/>
          </p:spPr>
          <p:txBody>
            <a:bodyPr wrap="square" rtlCol="0">
              <a:spAutoFit/>
            </a:bodyPr>
            <a:lstStyle/>
            <a:p>
              <a:pPr algn="ctr" defTabSz="609630"/>
              <a:r>
                <a:rPr lang="vi-VN" sz="2933" b="1" dirty="0">
                  <a:solidFill>
                    <a:prstClr val="black"/>
                  </a:solidFill>
                  <a:latin typeface="Cambria" panose="02040503050406030204" pitchFamily="18" charset="0"/>
                  <a:ea typeface="Cambria" panose="02040503050406030204" pitchFamily="18" charset="0"/>
                </a:rPr>
                <a:t>Bua Kham rất yêu thương, quan sát tỉ mỉ các hành động khi cò con đòi ăn.</a:t>
              </a:r>
              <a:endParaRPr lang="en-US" sz="4800"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0019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7" cstate="screen">
              <a:extLst>
                <a:ext uri="{28A0092B-C50C-407E-A947-70E740481C1C}">
                  <a14:useLocalDpi xmlns:a14="http://schemas.microsoft.com/office/drawing/2010/main"/>
                </a:ext>
              </a:extLst>
            </a:blip>
            <a:stretch>
              <a:fillRect/>
            </a:stretch>
          </a:blipFill>
        </p:spPr>
      </p:sp>
      <p:pic>
        <p:nvPicPr>
          <p:cNvPr id="20" name="Picture 19">
            <a:extLst>
              <a:ext uri="{FF2B5EF4-FFF2-40B4-BE49-F238E27FC236}">
                <a16:creationId xmlns:a16="http://schemas.microsoft.com/office/drawing/2014/main" id="{1B74E92B-9BBE-A79A-EA53-845D4AF61754}"/>
              </a:ext>
            </a:extLst>
          </p:cNvPr>
          <p:cNvPicPr>
            <a:picLocks noChangeAspect="1"/>
          </p:cNvPicPr>
          <p:nvPr/>
        </p:nvPicPr>
        <p:blipFill>
          <a:blip r:embed="rId8"/>
          <a:stretch>
            <a:fillRect/>
          </a:stretch>
        </p:blipFill>
        <p:spPr>
          <a:xfrm>
            <a:off x="1888551" y="-250069"/>
            <a:ext cx="8239337" cy="7003436"/>
          </a:xfrm>
          <a:prstGeom prst="rect">
            <a:avLst/>
          </a:prstGeom>
        </p:spPr>
      </p:pic>
    </p:spTree>
    <p:extLst>
      <p:ext uri="{BB962C8B-B14F-4D97-AF65-F5344CB8AC3E}">
        <p14:creationId xmlns:p14="http://schemas.microsoft.com/office/powerpoint/2010/main" val="67838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4" name="Freeform 4"/>
          <p:cNvSpPr/>
          <p:nvPr/>
        </p:nvSpPr>
        <p:spPr>
          <a:xfrm flipH="1">
            <a:off x="10916" y="4107532"/>
            <a:ext cx="4186435" cy="2750468"/>
          </a:xfrm>
          <a:custGeom>
            <a:avLst/>
            <a:gdLst/>
            <a:ahLst/>
            <a:cxnLst/>
            <a:rect l="l" t="t" r="r" b="b"/>
            <a:pathLst>
              <a:path w="6279652" h="4125702">
                <a:moveTo>
                  <a:pt x="6279652" y="0"/>
                </a:moveTo>
                <a:lnTo>
                  <a:pt x="0" y="0"/>
                </a:lnTo>
                <a:lnTo>
                  <a:pt x="0" y="4125702"/>
                </a:lnTo>
                <a:lnTo>
                  <a:pt x="6279652" y="4125702"/>
                </a:lnTo>
                <a:lnTo>
                  <a:pt x="6279652"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5" name="Freeform 5"/>
          <p:cNvSpPr/>
          <p:nvPr/>
        </p:nvSpPr>
        <p:spPr>
          <a:xfrm flipV="1">
            <a:off x="-1943268" y="-82550"/>
            <a:ext cx="8801764" cy="2327257"/>
          </a:xfrm>
          <a:custGeom>
            <a:avLst/>
            <a:gdLst/>
            <a:ahLst/>
            <a:cxnLst/>
            <a:rect l="l" t="t" r="r" b="b"/>
            <a:pathLst>
              <a:path w="13202646" h="3490885">
                <a:moveTo>
                  <a:pt x="0" y="3490885"/>
                </a:moveTo>
                <a:lnTo>
                  <a:pt x="13202646" y="3490885"/>
                </a:lnTo>
                <a:lnTo>
                  <a:pt x="13202646" y="0"/>
                </a:lnTo>
                <a:lnTo>
                  <a:pt x="0" y="0"/>
                </a:lnTo>
                <a:lnTo>
                  <a:pt x="0" y="3490885"/>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flipH="1" flipV="1">
            <a:off x="5092943" y="-82550"/>
            <a:ext cx="8801764" cy="1950030"/>
          </a:xfrm>
          <a:custGeom>
            <a:avLst/>
            <a:gdLst/>
            <a:ahLst/>
            <a:cxnLst/>
            <a:rect l="l" t="t" r="r" b="b"/>
            <a:pathLst>
              <a:path w="13202646" h="2925045">
                <a:moveTo>
                  <a:pt x="13202646" y="2925045"/>
                </a:moveTo>
                <a:lnTo>
                  <a:pt x="0" y="2925045"/>
                </a:lnTo>
                <a:lnTo>
                  <a:pt x="0" y="0"/>
                </a:lnTo>
                <a:lnTo>
                  <a:pt x="13202646" y="0"/>
                </a:lnTo>
                <a:lnTo>
                  <a:pt x="13202646" y="2925045"/>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a:off x="2104134" y="1333447"/>
            <a:ext cx="706961" cy="904910"/>
          </a:xfrm>
          <a:custGeom>
            <a:avLst/>
            <a:gdLst/>
            <a:ahLst/>
            <a:cxnLst/>
            <a:rect l="l" t="t" r="r" b="b"/>
            <a:pathLst>
              <a:path w="1060442" h="1357365">
                <a:moveTo>
                  <a:pt x="0" y="0"/>
                </a:moveTo>
                <a:lnTo>
                  <a:pt x="1060441" y="0"/>
                </a:lnTo>
                <a:lnTo>
                  <a:pt x="1060441" y="1357365"/>
                </a:lnTo>
                <a:lnTo>
                  <a:pt x="0" y="13573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8" name="Freeform 8"/>
          <p:cNvSpPr/>
          <p:nvPr/>
        </p:nvSpPr>
        <p:spPr>
          <a:xfrm>
            <a:off x="9493825" y="1422347"/>
            <a:ext cx="706961" cy="904910"/>
          </a:xfrm>
          <a:custGeom>
            <a:avLst/>
            <a:gdLst/>
            <a:ahLst/>
            <a:cxnLst/>
            <a:rect l="l" t="t" r="r" b="b"/>
            <a:pathLst>
              <a:path w="1060442" h="1357365">
                <a:moveTo>
                  <a:pt x="0" y="0"/>
                </a:moveTo>
                <a:lnTo>
                  <a:pt x="1060442" y="0"/>
                </a:lnTo>
                <a:lnTo>
                  <a:pt x="1060442" y="1357365"/>
                </a:lnTo>
                <a:lnTo>
                  <a:pt x="0" y="13573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a:off x="8005565" y="4107532"/>
            <a:ext cx="4186435" cy="2750468"/>
          </a:xfrm>
          <a:custGeom>
            <a:avLst/>
            <a:gdLst/>
            <a:ahLst/>
            <a:cxnLst/>
            <a:rect l="l" t="t" r="r" b="b"/>
            <a:pathLst>
              <a:path w="6279652" h="4125702">
                <a:moveTo>
                  <a:pt x="0" y="0"/>
                </a:moveTo>
                <a:lnTo>
                  <a:pt x="6279652" y="0"/>
                </a:lnTo>
                <a:lnTo>
                  <a:pt x="6279652" y="4125702"/>
                </a:lnTo>
                <a:lnTo>
                  <a:pt x="0" y="412570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grpSp>
        <p:nvGrpSpPr>
          <p:cNvPr id="12" name="Group 11"/>
          <p:cNvGrpSpPr/>
          <p:nvPr/>
        </p:nvGrpSpPr>
        <p:grpSpPr>
          <a:xfrm>
            <a:off x="884325" y="482600"/>
            <a:ext cx="9555040" cy="1172466"/>
            <a:chOff x="377553" y="-18922"/>
            <a:chExt cx="10674949" cy="1758698"/>
          </a:xfrm>
        </p:grpSpPr>
        <p:grpSp>
          <p:nvGrpSpPr>
            <p:cNvPr id="13" name="Group 12"/>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15" name="Group 14"/>
              <p:cNvGrpSpPr/>
              <p:nvPr/>
            </p:nvGrpSpPr>
            <p:grpSpPr>
              <a:xfrm>
                <a:off x="919673" y="197904"/>
                <a:ext cx="9871572" cy="1453474"/>
                <a:chOff x="994238" y="364022"/>
                <a:chExt cx="9871572" cy="1679262"/>
              </a:xfrm>
            </p:grpSpPr>
            <p:sp>
              <p:nvSpPr>
                <p:cNvPr id="17"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18"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16" name="TextBox 15"/>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3. Kể lại tình cảnh đáng thương của gia đình cò  trong cơn bão.</a:t>
                </a:r>
                <a:endParaRPr lang="en-US" sz="2933" b="1" dirty="0">
                  <a:solidFill>
                    <a:srgbClr val="1F497D"/>
                  </a:solidFill>
                  <a:latin typeface="Cambria" panose="02040503050406030204" pitchFamily="18" charset="0"/>
                  <a:ea typeface="Cambria" panose="02040503050406030204" pitchFamily="18" charset="0"/>
                </a:endParaRPr>
              </a:p>
            </p:txBody>
          </p:sp>
        </p:grpSp>
        <p:pic>
          <p:nvPicPr>
            <p:cNvPr id="14" name="图片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553" y="-18922"/>
              <a:ext cx="1324454" cy="1324454"/>
            </a:xfrm>
            <a:prstGeom prst="rect">
              <a:avLst/>
            </a:prstGeom>
          </p:spPr>
        </p:pic>
      </p:grpSp>
      <p:sp>
        <p:nvSpPr>
          <p:cNvPr id="21" name="Google Shape;117;p2"/>
          <p:cNvSpPr/>
          <p:nvPr/>
        </p:nvSpPr>
        <p:spPr>
          <a:xfrm>
            <a:off x="1438385" y="1874255"/>
            <a:ext cx="8938217" cy="4787039"/>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2" name="Rectangle 21"/>
          <p:cNvSpPr/>
          <p:nvPr/>
        </p:nvSpPr>
        <p:spPr>
          <a:xfrm>
            <a:off x="1650762" y="2018846"/>
            <a:ext cx="8513462" cy="4524315"/>
          </a:xfrm>
          <a:prstGeom prst="rect">
            <a:avLst/>
          </a:prstGeom>
        </p:spPr>
        <p:txBody>
          <a:bodyPr wrap="square">
            <a:spAutoFit/>
          </a:bodyPr>
          <a:lstStyle/>
          <a:p>
            <a:pPr algn="just" defTabSz="609630"/>
            <a:r>
              <a:rPr lang="vi-VN" sz="3600" dirty="0">
                <a:solidFill>
                  <a:srgbClr val="000000"/>
                </a:solidFill>
                <a:latin typeface="Cambria" panose="02040503050406030204" pitchFamily="18" charset="0"/>
                <a:ea typeface="Cambria" panose="02040503050406030204" pitchFamily="18" charset="0"/>
              </a:rPr>
              <a:t>	Tình cảnh đáng thương của gia đình cò trong cơn bão: Gia đình cò trong cơn bão run rẩy, ướt sũng nên trông càng gầy nhom, xơ xác. Cơn gió mạnh khiến mấy chú cò con bị hất lên và ngã nhào. Vợ chồng cò muốn lao xuống cứu con, nhưng cánh đã ướt nên đành bám lấy cành tre và kêu quác quác buồn thảm</a:t>
            </a:r>
            <a:r>
              <a:rPr lang="vi-VN" sz="3600" dirty="0" smtClean="0">
                <a:solidFill>
                  <a:srgbClr val="000000"/>
                </a:solidFill>
                <a:latin typeface="Cambria" panose="02040503050406030204" pitchFamily="18" charset="0"/>
                <a:ea typeface="Cambria" panose="02040503050406030204" pitchFamily="18" charset="0"/>
              </a:rPr>
              <a:t>.</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47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ppt_w</p:attrName>
                                        </p:attrNameLst>
                                      </p:cBhvr>
                                      <p:tavLst>
                                        <p:tav tm="0">
                                          <p:val>
                                            <p:strVal val="0"/>
                                          </p:val>
                                        </p:tav>
                                        <p:tav tm="100000">
                                          <p:val>
                                            <p:strVal val="#ppt_w"/>
                                          </p:val>
                                        </p:tav>
                                      </p:tavLst>
                                    </p:anim>
                                    <p:anim calcmode="lin" valueType="num">
                                      <p:cBhvr additive="base">
                                        <p:cTn id="13" dur="500"/>
                                        <p:tgtEl>
                                          <p:spTgt spid="21"/>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7559200" y="4004628"/>
            <a:ext cx="5996581" cy="3448361"/>
          </a:xfrm>
          <a:custGeom>
            <a:avLst/>
            <a:gdLst/>
            <a:ahLst/>
            <a:cxnLst/>
            <a:rect l="l" t="t" r="r" b="b"/>
            <a:pathLst>
              <a:path w="8994871" h="5172541">
                <a:moveTo>
                  <a:pt x="0" y="0"/>
                </a:moveTo>
                <a:lnTo>
                  <a:pt x="8994871" y="0"/>
                </a:lnTo>
                <a:lnTo>
                  <a:pt x="8994871" y="5172541"/>
                </a:lnTo>
                <a:lnTo>
                  <a:pt x="0" y="517254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14" name="Freeform 14"/>
          <p:cNvSpPr/>
          <p:nvPr/>
        </p:nvSpPr>
        <p:spPr>
          <a:xfrm rot="-5802670">
            <a:off x="9303852" y="519329"/>
            <a:ext cx="5776297" cy="3603156"/>
          </a:xfrm>
          <a:custGeom>
            <a:avLst/>
            <a:gdLst/>
            <a:ahLst/>
            <a:cxnLst/>
            <a:rect l="l" t="t" r="r" b="b"/>
            <a:pathLst>
              <a:path w="8664445" h="5404734">
                <a:moveTo>
                  <a:pt x="0" y="0"/>
                </a:moveTo>
                <a:lnTo>
                  <a:pt x="8664446" y="0"/>
                </a:lnTo>
                <a:lnTo>
                  <a:pt x="8664446" y="5404734"/>
                </a:lnTo>
                <a:lnTo>
                  <a:pt x="0" y="5404734"/>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15" name="Freeform 15"/>
          <p:cNvSpPr/>
          <p:nvPr/>
        </p:nvSpPr>
        <p:spPr>
          <a:xfrm rot="-743737" flipH="1">
            <a:off x="-1153725" y="4811836"/>
            <a:ext cx="6305082" cy="2772917"/>
          </a:xfrm>
          <a:custGeom>
            <a:avLst/>
            <a:gdLst/>
            <a:ahLst/>
            <a:cxnLst/>
            <a:rect l="l" t="t" r="r" b="b"/>
            <a:pathLst>
              <a:path w="9457623" h="4159375">
                <a:moveTo>
                  <a:pt x="9457624" y="0"/>
                </a:moveTo>
                <a:lnTo>
                  <a:pt x="0" y="0"/>
                </a:lnTo>
                <a:lnTo>
                  <a:pt x="0" y="4159375"/>
                </a:lnTo>
                <a:lnTo>
                  <a:pt x="9457624" y="4159375"/>
                </a:lnTo>
                <a:lnTo>
                  <a:pt x="9457624"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6" name="Freeform 16"/>
          <p:cNvSpPr/>
          <p:nvPr/>
        </p:nvSpPr>
        <p:spPr>
          <a:xfrm>
            <a:off x="8969167" y="1183452"/>
            <a:ext cx="1096078" cy="863161"/>
          </a:xfrm>
          <a:custGeom>
            <a:avLst/>
            <a:gdLst/>
            <a:ahLst/>
            <a:cxnLst/>
            <a:rect l="l" t="t" r="r" b="b"/>
            <a:pathLst>
              <a:path w="1644117" h="1294742">
                <a:moveTo>
                  <a:pt x="0" y="0"/>
                </a:moveTo>
                <a:lnTo>
                  <a:pt x="1644117" y="0"/>
                </a:lnTo>
                <a:lnTo>
                  <a:pt x="1644117" y="1294742"/>
                </a:lnTo>
                <a:lnTo>
                  <a:pt x="0" y="129474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7" name="Freeform 17"/>
          <p:cNvSpPr/>
          <p:nvPr/>
        </p:nvSpPr>
        <p:spPr>
          <a:xfrm>
            <a:off x="-2312490" y="-1833329"/>
            <a:ext cx="5996581" cy="3448361"/>
          </a:xfrm>
          <a:custGeom>
            <a:avLst/>
            <a:gdLst/>
            <a:ahLst/>
            <a:cxnLst/>
            <a:rect l="l" t="t" r="r" b="b"/>
            <a:pathLst>
              <a:path w="8994871" h="5172541">
                <a:moveTo>
                  <a:pt x="0" y="0"/>
                </a:moveTo>
                <a:lnTo>
                  <a:pt x="8994870" y="0"/>
                </a:lnTo>
                <a:lnTo>
                  <a:pt x="8994870" y="5172541"/>
                </a:lnTo>
                <a:lnTo>
                  <a:pt x="0" y="5172541"/>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18" name="Freeform 18"/>
          <p:cNvSpPr/>
          <p:nvPr/>
        </p:nvSpPr>
        <p:spPr>
          <a:xfrm>
            <a:off x="2098987" y="1183452"/>
            <a:ext cx="1096078" cy="863161"/>
          </a:xfrm>
          <a:custGeom>
            <a:avLst/>
            <a:gdLst/>
            <a:ahLst/>
            <a:cxnLst/>
            <a:rect l="l" t="t" r="r" b="b"/>
            <a:pathLst>
              <a:path w="1644117" h="1294742">
                <a:moveTo>
                  <a:pt x="0" y="0"/>
                </a:moveTo>
                <a:lnTo>
                  <a:pt x="1644117" y="0"/>
                </a:lnTo>
                <a:lnTo>
                  <a:pt x="1644117" y="1294742"/>
                </a:lnTo>
                <a:lnTo>
                  <a:pt x="0" y="129474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grpSp>
        <p:nvGrpSpPr>
          <p:cNvPr id="19" name="Group 18"/>
          <p:cNvGrpSpPr/>
          <p:nvPr/>
        </p:nvGrpSpPr>
        <p:grpSpPr>
          <a:xfrm>
            <a:off x="884325" y="482600"/>
            <a:ext cx="9555040" cy="1172466"/>
            <a:chOff x="377553" y="-18922"/>
            <a:chExt cx="10674949" cy="1758698"/>
          </a:xfrm>
        </p:grpSpPr>
        <p:grpSp>
          <p:nvGrpSpPr>
            <p:cNvPr id="20" name="Group 19"/>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22" name="Group 21"/>
              <p:cNvGrpSpPr/>
              <p:nvPr/>
            </p:nvGrpSpPr>
            <p:grpSpPr>
              <a:xfrm>
                <a:off x="919673" y="197904"/>
                <a:ext cx="9871572" cy="1453474"/>
                <a:chOff x="994238" y="364022"/>
                <a:chExt cx="9871572" cy="1679262"/>
              </a:xfrm>
            </p:grpSpPr>
            <p:sp>
              <p:nvSpPr>
                <p:cNvPr id="24"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5"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3" name="TextBox 22"/>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4. Bua Kham nghĩ gì và làm gì khi nhìn </a:t>
                </a:r>
                <a:r>
                  <a:rPr lang="vi-VN" sz="2933" b="1">
                    <a:solidFill>
                      <a:srgbClr val="1F497D"/>
                    </a:solidFill>
                    <a:latin typeface="Cambria" panose="02040503050406030204" pitchFamily="18" charset="0"/>
                    <a:ea typeface="Cambria" panose="02040503050406030204" pitchFamily="18" charset="0"/>
                  </a:rPr>
                  <a:t>thấy </a:t>
                </a:r>
                <a:endParaRPr lang="en-US" sz="2933" b="1" smtClean="0">
                  <a:solidFill>
                    <a:srgbClr val="1F497D"/>
                  </a:solidFill>
                  <a:latin typeface="Cambria" panose="02040503050406030204" pitchFamily="18" charset="0"/>
                  <a:ea typeface="Cambria" panose="02040503050406030204" pitchFamily="18" charset="0"/>
                </a:endParaRPr>
              </a:p>
              <a:p>
                <a:pPr algn="ctr" defTabSz="609630"/>
                <a:r>
                  <a:rPr lang="vi-VN" sz="2933" b="1" smtClean="0">
                    <a:solidFill>
                      <a:srgbClr val="1F497D"/>
                    </a:solidFill>
                    <a:latin typeface="Cambria" panose="02040503050406030204" pitchFamily="18" charset="0"/>
                    <a:ea typeface="Cambria" panose="02040503050406030204" pitchFamily="18" charset="0"/>
                  </a:rPr>
                  <a:t>lũ </a:t>
                </a:r>
                <a:r>
                  <a:rPr lang="vi-VN" sz="2933" b="1" dirty="0">
                    <a:solidFill>
                      <a:srgbClr val="1F497D"/>
                    </a:solidFill>
                    <a:latin typeface="Cambria" panose="02040503050406030204" pitchFamily="18" charset="0"/>
                    <a:ea typeface="Cambria" panose="02040503050406030204" pitchFamily="18" charset="0"/>
                  </a:rPr>
                  <a:t>cò con bị rơi xuống đất? </a:t>
                </a:r>
                <a:endParaRPr lang="en-US" sz="2933" b="1" dirty="0">
                  <a:solidFill>
                    <a:srgbClr val="1F497D"/>
                  </a:solidFill>
                  <a:latin typeface="Cambria" panose="02040503050406030204" pitchFamily="18" charset="0"/>
                  <a:ea typeface="Cambria" panose="02040503050406030204" pitchFamily="18" charset="0"/>
                </a:endParaRPr>
              </a:p>
            </p:txBody>
          </p:sp>
        </p:grpSp>
        <p:pic>
          <p:nvPicPr>
            <p:cNvPr id="21" name="图片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553" y="-18922"/>
              <a:ext cx="1324454" cy="1324454"/>
            </a:xfrm>
            <a:prstGeom prst="rect">
              <a:avLst/>
            </a:prstGeom>
          </p:spPr>
        </p:pic>
      </p:grpSp>
      <p:grpSp>
        <p:nvGrpSpPr>
          <p:cNvPr id="26" name="Group 25"/>
          <p:cNvGrpSpPr/>
          <p:nvPr/>
        </p:nvGrpSpPr>
        <p:grpSpPr>
          <a:xfrm>
            <a:off x="948673" y="1870589"/>
            <a:ext cx="5147327" cy="4314821"/>
            <a:chOff x="580414" y="2036894"/>
            <a:chExt cx="5663632" cy="5038994"/>
          </a:xfrm>
        </p:grpSpPr>
        <p:grpSp>
          <p:nvGrpSpPr>
            <p:cNvPr id="27" name="Group 26"/>
            <p:cNvGrpSpPr/>
            <p:nvPr/>
          </p:nvGrpSpPr>
          <p:grpSpPr>
            <a:xfrm>
              <a:off x="580414" y="2036894"/>
              <a:ext cx="5663632" cy="5038994"/>
              <a:chOff x="580414" y="2036894"/>
              <a:chExt cx="5663632" cy="5038994"/>
            </a:xfrm>
          </p:grpSpPr>
          <p:sp>
            <p:nvSpPr>
              <p:cNvPr id="29" name="Flowchart: Terminator 28"/>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0" name="Flowchart: Terminator 29"/>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934039" y="2482854"/>
              <a:ext cx="5081362" cy="4324565"/>
            </a:xfrm>
            <a:prstGeom prst="rect">
              <a:avLst/>
            </a:prstGeom>
            <a:noFill/>
          </p:spPr>
          <p:txBody>
            <a:bodyPr wrap="square" rtlCol="0">
              <a:spAutoFit/>
            </a:bodyPr>
            <a:lstStyle/>
            <a:p>
              <a:pPr algn="ctr" defTabSz="609630"/>
              <a:r>
                <a:rPr lang="vi-VN" sz="2933" b="1" dirty="0">
                  <a:solidFill>
                    <a:prstClr val="black"/>
                  </a:solidFill>
                  <a:latin typeface="Cambria" panose="02040503050406030204" pitchFamily="18" charset="0"/>
                  <a:ea typeface="Cambria" panose="02040503050406030204" pitchFamily="18" charset="0"/>
                </a:rPr>
                <a:t>Bua Kham nghĩ: người ta bảo có thể nhặt lũ cò con về nuôi nhưng Bua Kham không muốn làm tan tác cái gia đình cò bé bỏng. Bọn cò con nhỏ quá, trả chúng về cho bố mẹ chúng thì hơn.</a:t>
              </a:r>
              <a:endParaRPr lang="en-US" sz="13267" b="1" dirty="0">
                <a:solidFill>
                  <a:prstClr val="black">
                    <a:lumMod val="75000"/>
                    <a:lumOff val="25000"/>
                  </a:prstClr>
                </a:solidFill>
                <a:latin typeface="Cambria" panose="02040503050406030204" pitchFamily="18" charset="0"/>
                <a:ea typeface="Cambria" panose="02040503050406030204" pitchFamily="18" charset="0"/>
              </a:endParaRPr>
            </a:p>
          </p:txBody>
        </p:sp>
      </p:grpSp>
      <p:grpSp>
        <p:nvGrpSpPr>
          <p:cNvPr id="31" name="Group 30"/>
          <p:cNvGrpSpPr/>
          <p:nvPr/>
        </p:nvGrpSpPr>
        <p:grpSpPr>
          <a:xfrm>
            <a:off x="6699785" y="1980622"/>
            <a:ext cx="3775755" cy="3359329"/>
            <a:chOff x="580414" y="2036894"/>
            <a:chExt cx="5663632" cy="5038994"/>
          </a:xfrm>
        </p:grpSpPr>
        <p:grpSp>
          <p:nvGrpSpPr>
            <p:cNvPr id="32" name="Group 31"/>
            <p:cNvGrpSpPr/>
            <p:nvPr/>
          </p:nvGrpSpPr>
          <p:grpSpPr>
            <a:xfrm>
              <a:off x="580414" y="2036894"/>
              <a:ext cx="5663632" cy="5038994"/>
              <a:chOff x="580414" y="2036894"/>
              <a:chExt cx="5663632" cy="5038994"/>
            </a:xfrm>
          </p:grpSpPr>
          <p:sp>
            <p:nvSpPr>
              <p:cNvPr id="34" name="Flowchart: Terminator 33"/>
              <p:cNvSpPr/>
              <p:nvPr/>
            </p:nvSpPr>
            <p:spPr>
              <a:xfrm>
                <a:off x="580414" y="2036894"/>
                <a:ext cx="5663632" cy="5038994"/>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sp>
            <p:nvSpPr>
              <p:cNvPr id="35" name="Flowchart: Terminator 34"/>
              <p:cNvSpPr/>
              <p:nvPr/>
            </p:nvSpPr>
            <p:spPr>
              <a:xfrm>
                <a:off x="705394" y="2183671"/>
                <a:ext cx="5538652" cy="4714301"/>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40"/>
                <a:endParaRPr lang="en-US" sz="1600" b="1">
                  <a:solidFill>
                    <a:srgbClr val="5FBDAC"/>
                  </a:solidFill>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963860" y="2547322"/>
              <a:ext cx="5081362" cy="4293483"/>
            </a:xfrm>
            <a:prstGeom prst="rect">
              <a:avLst/>
            </a:prstGeom>
            <a:noFill/>
          </p:spPr>
          <p:txBody>
            <a:bodyPr wrap="square" rtlCol="0">
              <a:spAutoFit/>
            </a:bodyPr>
            <a:lstStyle/>
            <a:p>
              <a:pPr algn="ctr" defTabSz="609630"/>
              <a:r>
                <a:rPr lang="en-US" sz="3600" b="1" dirty="0">
                  <a:solidFill>
                    <a:prstClr val="black"/>
                  </a:solidFill>
                  <a:latin typeface="Cambria" panose="02040503050406030204" pitchFamily="18" charset="0"/>
                  <a:ea typeface="Cambria" panose="02040503050406030204" pitchFamily="18" charset="0"/>
                </a:rPr>
                <a:t>Bua Kham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gọi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ông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Ông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bắc</a:t>
              </a:r>
              <a:r>
                <a:rPr lang="en-US" sz="3600" b="1" dirty="0">
                  <a:solidFill>
                    <a:prstClr val="black"/>
                  </a:solidFill>
                  <a:latin typeface="Cambria" panose="02040503050406030204" pitchFamily="18" charset="0"/>
                  <a:ea typeface="Cambria" panose="02040503050406030204" pitchFamily="18" charset="0"/>
                </a:rPr>
                <a:t> thang, </a:t>
              </a:r>
              <a:r>
                <a:rPr lang="en-US" sz="3600" b="1" dirty="0" err="1">
                  <a:solidFill>
                    <a:prstClr val="black"/>
                  </a:solidFill>
                  <a:latin typeface="Cambria" panose="02040503050406030204" pitchFamily="18" charset="0"/>
                  <a:ea typeface="Cambria" panose="02040503050406030204" pitchFamily="18" charset="0"/>
                </a:rPr>
                <a:t>đem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chiếc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tổ</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cũ</a:t>
              </a:r>
              <a:r>
                <a:rPr lang="en-US" sz="3600" b="1" dirty="0">
                  <a:solidFill>
                    <a:prstClr val="black"/>
                  </a:solidFill>
                  <a:latin typeface="Cambria" panose="02040503050406030204" pitchFamily="18" charset="0"/>
                  <a:ea typeface="Cambria" panose="02040503050406030204" pitchFamily="18" charset="0"/>
                </a:rPr>
                <a:t>.</a:t>
              </a:r>
              <a:endParaRPr lang="en-US" sz="19134"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9590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8132074" y="1110497"/>
            <a:ext cx="4383490" cy="5486400"/>
          </a:xfrm>
          <a:custGeom>
            <a:avLst/>
            <a:gdLst/>
            <a:ahLst/>
            <a:cxnLst/>
            <a:rect l="l" t="t" r="r" b="b"/>
            <a:pathLst>
              <a:path w="6575235" h="8229600">
                <a:moveTo>
                  <a:pt x="0" y="0"/>
                </a:moveTo>
                <a:lnTo>
                  <a:pt x="6575235" y="0"/>
                </a:lnTo>
                <a:lnTo>
                  <a:pt x="6575235" y="8229600"/>
                </a:lnTo>
                <a:lnTo>
                  <a:pt x="0" y="82296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flipH="1">
            <a:off x="-1048568" y="-649131"/>
            <a:ext cx="4383490" cy="5486400"/>
          </a:xfrm>
          <a:custGeom>
            <a:avLst/>
            <a:gdLst/>
            <a:ahLst/>
            <a:cxnLst/>
            <a:rect l="l" t="t" r="r" b="b"/>
            <a:pathLst>
              <a:path w="6575235" h="8229600">
                <a:moveTo>
                  <a:pt x="6575235" y="0"/>
                </a:moveTo>
                <a:lnTo>
                  <a:pt x="0" y="0"/>
                </a:lnTo>
                <a:lnTo>
                  <a:pt x="0" y="8229600"/>
                </a:lnTo>
                <a:lnTo>
                  <a:pt x="6575235" y="8229600"/>
                </a:lnTo>
                <a:lnTo>
                  <a:pt x="6575235"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26" name="Freeform 26"/>
          <p:cNvSpPr/>
          <p:nvPr/>
        </p:nvSpPr>
        <p:spPr>
          <a:xfrm rot="1221980" flipV="1">
            <a:off x="6942135" y="5414673"/>
            <a:ext cx="8801764" cy="3920151"/>
          </a:xfrm>
          <a:custGeom>
            <a:avLst/>
            <a:gdLst/>
            <a:ahLst/>
            <a:cxnLst/>
            <a:rect l="l" t="t" r="r" b="b"/>
            <a:pathLst>
              <a:path w="13202646" h="5880227">
                <a:moveTo>
                  <a:pt x="0" y="5880227"/>
                </a:moveTo>
                <a:lnTo>
                  <a:pt x="13202646" y="5880227"/>
                </a:lnTo>
                <a:lnTo>
                  <a:pt x="13202646" y="0"/>
                </a:lnTo>
                <a:lnTo>
                  <a:pt x="0" y="0"/>
                </a:lnTo>
                <a:lnTo>
                  <a:pt x="0" y="5880227"/>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27" name="Freeform 27"/>
          <p:cNvSpPr/>
          <p:nvPr/>
        </p:nvSpPr>
        <p:spPr>
          <a:xfrm rot="-1488898">
            <a:off x="-1911288" y="4982602"/>
            <a:ext cx="6108928" cy="3314585"/>
          </a:xfrm>
          <a:custGeom>
            <a:avLst/>
            <a:gdLst/>
            <a:ahLst/>
            <a:cxnLst/>
            <a:rect l="l" t="t" r="r" b="b"/>
            <a:pathLst>
              <a:path w="9163392" h="4971877">
                <a:moveTo>
                  <a:pt x="0" y="0"/>
                </a:moveTo>
                <a:lnTo>
                  <a:pt x="9163392" y="0"/>
                </a:lnTo>
                <a:lnTo>
                  <a:pt x="9163392" y="4971877"/>
                </a:lnTo>
                <a:lnTo>
                  <a:pt x="0" y="497187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29" name="Freeform 29"/>
          <p:cNvSpPr/>
          <p:nvPr/>
        </p:nvSpPr>
        <p:spPr>
          <a:xfrm>
            <a:off x="7925330" y="0"/>
            <a:ext cx="4590234" cy="1941569"/>
          </a:xfrm>
          <a:custGeom>
            <a:avLst/>
            <a:gdLst/>
            <a:ahLst/>
            <a:cxnLst/>
            <a:rect l="l" t="t" r="r" b="b"/>
            <a:pathLst>
              <a:path w="6885351" h="2912353">
                <a:moveTo>
                  <a:pt x="0" y="0"/>
                </a:moveTo>
                <a:lnTo>
                  <a:pt x="6885350" y="0"/>
                </a:lnTo>
                <a:lnTo>
                  <a:pt x="6885350" y="2912353"/>
                </a:lnTo>
                <a:lnTo>
                  <a:pt x="0" y="291235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30" name="Freeform 30"/>
          <p:cNvSpPr/>
          <p:nvPr/>
        </p:nvSpPr>
        <p:spPr>
          <a:xfrm>
            <a:off x="7796455" y="-127474"/>
            <a:ext cx="3239523" cy="1848854"/>
          </a:xfrm>
          <a:custGeom>
            <a:avLst/>
            <a:gdLst/>
            <a:ahLst/>
            <a:cxnLst/>
            <a:rect l="l" t="t" r="r" b="b"/>
            <a:pathLst>
              <a:path w="4859284" h="2773281">
                <a:moveTo>
                  <a:pt x="0" y="0"/>
                </a:moveTo>
                <a:lnTo>
                  <a:pt x="4859284" y="0"/>
                </a:lnTo>
                <a:lnTo>
                  <a:pt x="4859284" y="2773281"/>
                </a:lnTo>
                <a:lnTo>
                  <a:pt x="0" y="2773281"/>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32" name="Freeform 32"/>
          <p:cNvSpPr/>
          <p:nvPr/>
        </p:nvSpPr>
        <p:spPr>
          <a:xfrm rot="-9104781" flipV="1">
            <a:off x="-3314856" y="-2609207"/>
            <a:ext cx="8801764" cy="3920151"/>
          </a:xfrm>
          <a:custGeom>
            <a:avLst/>
            <a:gdLst/>
            <a:ahLst/>
            <a:cxnLst/>
            <a:rect l="l" t="t" r="r" b="b"/>
            <a:pathLst>
              <a:path w="13202646" h="5880227">
                <a:moveTo>
                  <a:pt x="0" y="5880227"/>
                </a:moveTo>
                <a:lnTo>
                  <a:pt x="13202646" y="5880227"/>
                </a:lnTo>
                <a:lnTo>
                  <a:pt x="13202646" y="0"/>
                </a:lnTo>
                <a:lnTo>
                  <a:pt x="0" y="0"/>
                </a:lnTo>
                <a:lnTo>
                  <a:pt x="0" y="5880227"/>
                </a:lnTo>
                <a:close/>
              </a:path>
            </a:pathLst>
          </a:custGeom>
          <a:blipFill>
            <a:blip r:embed="rId4" cstate="screen">
              <a:extLst>
                <a:ext uri="{28A0092B-C50C-407E-A947-70E740481C1C}">
                  <a14:useLocalDpi xmlns:a14="http://schemas.microsoft.com/office/drawing/2010/main"/>
                </a:ext>
              </a:extLst>
            </a:blip>
            <a:stretch>
              <a:fillRect/>
            </a:stretch>
          </a:blipFill>
        </p:spPr>
      </p:sp>
      <p:grpSp>
        <p:nvGrpSpPr>
          <p:cNvPr id="33" name="Group 32"/>
          <p:cNvGrpSpPr/>
          <p:nvPr/>
        </p:nvGrpSpPr>
        <p:grpSpPr>
          <a:xfrm>
            <a:off x="178180" y="387252"/>
            <a:ext cx="11181171" cy="1939265"/>
            <a:chOff x="377553" y="-18922"/>
            <a:chExt cx="10690564" cy="1934470"/>
          </a:xfrm>
        </p:grpSpPr>
        <p:grpSp>
          <p:nvGrpSpPr>
            <p:cNvPr id="34" name="Group 33"/>
            <p:cNvGrpSpPr/>
            <p:nvPr/>
          </p:nvGrpSpPr>
          <p:grpSpPr>
            <a:xfrm>
              <a:off x="1180930" y="237092"/>
              <a:ext cx="9887187" cy="1678456"/>
              <a:chOff x="919673" y="197904"/>
              <a:chExt cx="9887187" cy="1678456"/>
            </a:xfrm>
            <a:effectLst>
              <a:outerShdw blurRad="50800" dist="38100" dir="16200000" rotWithShape="0">
                <a:prstClr val="black">
                  <a:alpha val="40000"/>
                </a:prstClr>
              </a:outerShdw>
            </a:effectLst>
          </p:grpSpPr>
          <p:grpSp>
            <p:nvGrpSpPr>
              <p:cNvPr id="36" name="Group 35"/>
              <p:cNvGrpSpPr/>
              <p:nvPr/>
            </p:nvGrpSpPr>
            <p:grpSpPr>
              <a:xfrm>
                <a:off x="919673" y="197904"/>
                <a:ext cx="9871572" cy="1678456"/>
                <a:chOff x="994238" y="364022"/>
                <a:chExt cx="9871572" cy="1939194"/>
              </a:xfrm>
            </p:grpSpPr>
            <p:sp>
              <p:nvSpPr>
                <p:cNvPr id="38"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sp>
              <p:nvSpPr>
                <p:cNvPr id="39"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grpSp>
          <p:sp>
            <p:nvSpPr>
              <p:cNvPr id="37" name="TextBox 36"/>
              <p:cNvSpPr txBox="1"/>
              <p:nvPr/>
            </p:nvSpPr>
            <p:spPr>
              <a:xfrm>
                <a:off x="952825" y="267953"/>
                <a:ext cx="9854035" cy="1565779"/>
              </a:xfrm>
              <a:prstGeom prst="rect">
                <a:avLst/>
              </a:prstGeom>
              <a:noFill/>
            </p:spPr>
            <p:txBody>
              <a:bodyPr wrap="square" rtlCol="0">
                <a:spAutoFit/>
              </a:bodyPr>
              <a:lstStyle/>
              <a:p>
                <a:pPr algn="ctr" defTabSz="609630"/>
                <a:r>
                  <a:rPr lang="vi-VN" sz="3200" b="1" dirty="0">
                    <a:solidFill>
                      <a:srgbClr val="C0504D">
                        <a:lumMod val="75000"/>
                      </a:srgbClr>
                    </a:solidFill>
                    <a:latin typeface="Arial" panose="020B0604020202020204" pitchFamily="34" charset="0"/>
                    <a:cs typeface="Arial" panose="020B0604020202020204" pitchFamily="34" charset="0"/>
                  </a:rPr>
                  <a:t>5</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Đoạn kết của câu chuyện muốn nói với chúng ta điều gì</a:t>
                </a:r>
                <a:r>
                  <a:rPr lang="en-US" sz="3200" b="1">
                    <a:solidFill>
                      <a:srgbClr val="002060"/>
                    </a:solidFill>
                    <a:latin typeface="Arial" panose="020B0604020202020204" pitchFamily="34" charset="0"/>
                    <a:cs typeface="Arial" panose="020B0604020202020204" pitchFamily="34" charset="0"/>
                  </a:rPr>
                  <a:t>? </a:t>
                </a:r>
                <a:r>
                  <a:rPr lang="en-US" sz="3200" b="1" smtClean="0">
                    <a:solidFill>
                      <a:srgbClr val="002060"/>
                    </a:solidFill>
                    <a:latin typeface="Arial" panose="020B0604020202020204" pitchFamily="34" charset="0"/>
                    <a:cs typeface="Arial" panose="020B0604020202020204" pitchFamily="34" charset="0"/>
                  </a:rPr>
                  <a:t>Chọn </a:t>
                </a:r>
                <a:r>
                  <a:rPr lang="en-US" sz="3200" b="1" dirty="0" err="1">
                    <a:solidFill>
                      <a:srgbClr val="002060"/>
                    </a:solidFill>
                    <a:latin typeface="Arial" panose="020B0604020202020204" pitchFamily="34" charset="0"/>
                    <a:cs typeface="Arial" panose="020B0604020202020204" pitchFamily="34" charset="0"/>
                  </a:rPr>
                  <a:t>câu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dưới</a:t>
                </a:r>
                <a:r>
                  <a:rPr lang="en-US" sz="3200" b="1" dirty="0">
                    <a:solidFill>
                      <a:srgbClr val="002060"/>
                    </a:solidFill>
                    <a:latin typeface="Arial" panose="020B0604020202020204" pitchFamily="34" charset="0"/>
                    <a:cs typeface="Arial" panose="020B0604020202020204" pitchFamily="34" charset="0"/>
                  </a:rPr>
                  <a:t> </a:t>
                </a:r>
                <a:r>
                  <a:rPr lang="en-US" sz="3200" b="1" err="1">
                    <a:solidFill>
                      <a:srgbClr val="002060"/>
                    </a:solidFill>
                    <a:latin typeface="Arial" panose="020B0604020202020204" pitchFamily="34" charset="0"/>
                    <a:cs typeface="Arial" panose="020B0604020202020204" pitchFamily="34" charset="0"/>
                  </a:rPr>
                  <a:t>đây</a:t>
                </a:r>
                <a:r>
                  <a:rPr lang="en-US" sz="3200" b="1">
                    <a:solidFill>
                      <a:srgbClr val="002060"/>
                    </a:solidFill>
                    <a:latin typeface="Arial" panose="020B0604020202020204" pitchFamily="34" charset="0"/>
                    <a:cs typeface="Arial" panose="020B0604020202020204" pitchFamily="34" charset="0"/>
                  </a:rPr>
                  <a:t> </a:t>
                </a:r>
                <a:r>
                  <a:rPr lang="en-US" sz="3200" b="1" smtClean="0">
                    <a:solidFill>
                      <a:srgbClr val="002060"/>
                    </a:solidFill>
                    <a:latin typeface="Arial" panose="020B0604020202020204" pitchFamily="34" charset="0"/>
                    <a:cs typeface="Arial" panose="020B0604020202020204" pitchFamily="34" charset="0"/>
                  </a:rPr>
                  <a:t>hoặc </a:t>
                </a:r>
              </a:p>
              <a:p>
                <a:pPr algn="ctr" defTabSz="609630"/>
                <a:r>
                  <a:rPr lang="en-US" sz="3200" b="1" smtClean="0">
                    <a:solidFill>
                      <a:srgbClr val="002060"/>
                    </a:solidFill>
                    <a:latin typeface="Arial" panose="020B0604020202020204" pitchFamily="34" charset="0"/>
                    <a:cs typeface="Arial" panose="020B0604020202020204" pitchFamily="34" charset="0"/>
                  </a:rPr>
                  <a:t>nêu </a:t>
                </a:r>
                <a:r>
                  <a:rPr lang="en-US" sz="3200" b="1" dirty="0">
                    <a:solidFill>
                      <a:srgbClr val="002060"/>
                    </a:solidFill>
                    <a:latin typeface="Arial" panose="020B0604020202020204" pitchFamily="34" charset="0"/>
                    <a:cs typeface="Arial" panose="020B0604020202020204" pitchFamily="34" charset="0"/>
                  </a:rPr>
                  <a:t>ý </a:t>
                </a:r>
                <a:r>
                  <a:rPr lang="en-US" sz="3200" b="1" dirty="0" err="1">
                    <a:solidFill>
                      <a:srgbClr val="002060"/>
                    </a:solidFill>
                    <a:latin typeface="Arial" panose="020B0604020202020204" pitchFamily="34" charset="0"/>
                    <a:cs typeface="Arial" panose="020B0604020202020204" pitchFamily="34" charset="0"/>
                  </a:rPr>
                  <a:t>kiến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của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em</a:t>
                </a:r>
                <a:r>
                  <a:rPr lang="en-US" sz="3200" b="1" dirty="0">
                    <a:solidFill>
                      <a:srgbClr val="002060"/>
                    </a:solidFill>
                    <a:latin typeface="Arial" panose="020B0604020202020204" pitchFamily="34" charset="0"/>
                    <a:cs typeface="Arial" panose="020B0604020202020204" pitchFamily="34" charset="0"/>
                  </a:rPr>
                  <a:t>.</a:t>
                </a:r>
              </a:p>
            </p:txBody>
          </p:sp>
        </p:grpSp>
        <p:pic>
          <p:nvPicPr>
            <p:cNvPr id="35" name="图片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7553" y="-18922"/>
              <a:ext cx="1324454" cy="1324454"/>
            </a:xfrm>
            <a:prstGeom prst="rect">
              <a:avLst/>
            </a:prstGeom>
          </p:spPr>
        </p:pic>
      </p:grpSp>
      <p:grpSp>
        <p:nvGrpSpPr>
          <p:cNvPr id="40" name="Nhóm 1">
            <a:extLst>
              <a:ext uri="{FF2B5EF4-FFF2-40B4-BE49-F238E27FC236}">
                <a16:creationId xmlns:a16="http://schemas.microsoft.com/office/drawing/2014/main" id="{5D919A39-535E-2705-5D44-7D32AF41840A}"/>
              </a:ext>
            </a:extLst>
          </p:cNvPr>
          <p:cNvGrpSpPr/>
          <p:nvPr/>
        </p:nvGrpSpPr>
        <p:grpSpPr>
          <a:xfrm>
            <a:off x="615643" y="2605818"/>
            <a:ext cx="9405653" cy="1234787"/>
            <a:chOff x="873492" y="2490890"/>
            <a:chExt cx="8992954" cy="1231734"/>
          </a:xfrm>
        </p:grpSpPr>
        <p:grpSp>
          <p:nvGrpSpPr>
            <p:cNvPr id="41" name="Nhóm 7">
              <a:extLst>
                <a:ext uri="{FF2B5EF4-FFF2-40B4-BE49-F238E27FC236}">
                  <a16:creationId xmlns:a16="http://schemas.microsoft.com/office/drawing/2014/main" id="{9C25E72F-3347-F5BA-1EF4-814B3861AB22}"/>
                </a:ext>
              </a:extLst>
            </p:cNvPr>
            <p:cNvGrpSpPr/>
            <p:nvPr/>
          </p:nvGrpSpPr>
          <p:grpSpPr>
            <a:xfrm>
              <a:off x="873492" y="2490890"/>
              <a:ext cx="8992954" cy="1152000"/>
              <a:chOff x="873492" y="2490890"/>
              <a:chExt cx="8992954" cy="1152000"/>
            </a:xfrm>
          </p:grpSpPr>
          <p:sp>
            <p:nvSpPr>
              <p:cNvPr id="43" name="Hình chữ nhật: Góc Tròn 8">
                <a:extLst>
                  <a:ext uri="{FF2B5EF4-FFF2-40B4-BE49-F238E27FC236}">
                    <a16:creationId xmlns:a16="http://schemas.microsoft.com/office/drawing/2014/main" id="{E269473F-6A8B-E80D-6775-3AD0F811E809}"/>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dirty="0">
                  <a:solidFill>
                    <a:prstClr val="white"/>
                  </a:solidFill>
                  <a:latin typeface="Arial" panose="020B0604020202020204" pitchFamily="34" charset="0"/>
                </a:endParaRPr>
              </a:p>
            </p:txBody>
          </p:sp>
          <p:pic>
            <p:nvPicPr>
              <p:cNvPr id="44" name="Đồ họa 9">
                <a:extLst>
                  <a:ext uri="{FF2B5EF4-FFF2-40B4-BE49-F238E27FC236}">
                    <a16:creationId xmlns:a16="http://schemas.microsoft.com/office/drawing/2014/main" id="{2C9DD5BC-4BCB-4B25-466C-AE5BF3D1159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873492" y="2490890"/>
                <a:ext cx="1246685" cy="1152000"/>
              </a:xfrm>
              <a:prstGeom prst="rect">
                <a:avLst/>
              </a:prstGeom>
            </p:spPr>
          </p:pic>
        </p:grpSp>
        <p:sp>
          <p:nvSpPr>
            <p:cNvPr id="42" name="Hộp Văn bản 23">
              <a:extLst>
                <a:ext uri="{FF2B5EF4-FFF2-40B4-BE49-F238E27FC236}">
                  <a16:creationId xmlns:a16="http://schemas.microsoft.com/office/drawing/2014/main" id="{AE8A3198-B922-95C5-0759-8657347CC3AA}"/>
                </a:ext>
              </a:extLst>
            </p:cNvPr>
            <p:cNvSpPr txBox="1"/>
            <p:nvPr/>
          </p:nvSpPr>
          <p:spPr>
            <a:xfrm>
              <a:off x="2120177" y="2525262"/>
              <a:ext cx="7502679"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Vườn cây chỉ vui khi có nhiều bóng chim bay nhảy.</a:t>
              </a:r>
              <a:endParaRPr lang="vi-VN" sz="3600" b="1" dirty="0">
                <a:solidFill>
                  <a:prstClr val="black"/>
                </a:solidFill>
                <a:latin typeface="Cambria" panose="02040503050406030204" pitchFamily="18" charset="0"/>
                <a:ea typeface="Cambria" panose="02040503050406030204" pitchFamily="18" charset="0"/>
              </a:endParaRPr>
            </a:p>
          </p:txBody>
        </p:sp>
      </p:grpSp>
      <p:grpSp>
        <p:nvGrpSpPr>
          <p:cNvPr id="45" name="Nhóm 2">
            <a:extLst>
              <a:ext uri="{FF2B5EF4-FFF2-40B4-BE49-F238E27FC236}">
                <a16:creationId xmlns:a16="http://schemas.microsoft.com/office/drawing/2014/main" id="{B4115996-510D-6A2B-BEBF-1EAD5C80FC98}"/>
              </a:ext>
            </a:extLst>
          </p:cNvPr>
          <p:cNvGrpSpPr/>
          <p:nvPr/>
        </p:nvGrpSpPr>
        <p:grpSpPr>
          <a:xfrm>
            <a:off x="1583951" y="3993885"/>
            <a:ext cx="9165613" cy="1247396"/>
            <a:chOff x="6309362" y="2482076"/>
            <a:chExt cx="8763446" cy="1244312"/>
          </a:xfrm>
        </p:grpSpPr>
        <p:grpSp>
          <p:nvGrpSpPr>
            <p:cNvPr id="46" name="Nhóm 10">
              <a:extLst>
                <a:ext uri="{FF2B5EF4-FFF2-40B4-BE49-F238E27FC236}">
                  <a16:creationId xmlns:a16="http://schemas.microsoft.com/office/drawing/2014/main" id="{175A95D1-2541-C698-5406-BAAB89D892AC}"/>
                </a:ext>
              </a:extLst>
            </p:cNvPr>
            <p:cNvGrpSpPr/>
            <p:nvPr/>
          </p:nvGrpSpPr>
          <p:grpSpPr>
            <a:xfrm>
              <a:off x="6309362" y="2482076"/>
              <a:ext cx="8763446" cy="1152000"/>
              <a:chOff x="6309362" y="2463371"/>
              <a:chExt cx="8763446" cy="1152000"/>
            </a:xfrm>
          </p:grpSpPr>
          <p:sp>
            <p:nvSpPr>
              <p:cNvPr id="48" name="Hình chữ nhật: Góc Tròn 11">
                <a:extLst>
                  <a:ext uri="{FF2B5EF4-FFF2-40B4-BE49-F238E27FC236}">
                    <a16:creationId xmlns:a16="http://schemas.microsoft.com/office/drawing/2014/main" id="{41570551-CF30-86B0-616C-56C5EF16E020}"/>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a:solidFill>
                    <a:prstClr val="white"/>
                  </a:solidFill>
                  <a:latin typeface="Arial" panose="020B0604020202020204" pitchFamily="34" charset="0"/>
                </a:endParaRPr>
              </a:p>
            </p:txBody>
          </p:sp>
          <p:pic>
            <p:nvPicPr>
              <p:cNvPr id="49" name="Đồ họa 12">
                <a:extLst>
                  <a:ext uri="{FF2B5EF4-FFF2-40B4-BE49-F238E27FC236}">
                    <a16:creationId xmlns:a16="http://schemas.microsoft.com/office/drawing/2014/main" id="{BF458DFC-396D-4F2C-B38F-9FDE1B3662C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309362" y="2463371"/>
                <a:ext cx="1061053" cy="1152000"/>
              </a:xfrm>
              <a:prstGeom prst="rect">
                <a:avLst/>
              </a:prstGeom>
            </p:spPr>
          </p:pic>
        </p:grpSp>
        <p:sp>
          <p:nvSpPr>
            <p:cNvPr id="47" name="Hộp Văn bản 24">
              <a:extLst>
                <a:ext uri="{FF2B5EF4-FFF2-40B4-BE49-F238E27FC236}">
                  <a16:creationId xmlns:a16="http://schemas.microsoft.com/office/drawing/2014/main" id="{709D10A9-E0E4-1F61-B017-5E54D7949015}"/>
                </a:ext>
              </a:extLst>
            </p:cNvPr>
            <p:cNvSpPr txBox="1"/>
            <p:nvPr/>
          </p:nvSpPr>
          <p:spPr>
            <a:xfrm>
              <a:off x="7464730" y="2529026"/>
              <a:ext cx="7249630"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Cho đi yêu thương, chúng ta sẽ nhận lại được yêu thương.</a:t>
              </a:r>
              <a:endParaRPr lang="vi-VN" sz="3600" b="1" dirty="0">
                <a:solidFill>
                  <a:prstClr val="black"/>
                </a:solidFill>
                <a:latin typeface="Cambria" panose="02040503050406030204" pitchFamily="18" charset="0"/>
                <a:ea typeface="Cambria" panose="02040503050406030204" pitchFamily="18" charset="0"/>
              </a:endParaRPr>
            </a:p>
          </p:txBody>
        </p:sp>
      </p:grpSp>
      <p:grpSp>
        <p:nvGrpSpPr>
          <p:cNvPr id="50" name="Nhóm 21">
            <a:extLst>
              <a:ext uri="{FF2B5EF4-FFF2-40B4-BE49-F238E27FC236}">
                <a16:creationId xmlns:a16="http://schemas.microsoft.com/office/drawing/2014/main" id="{E1B3EBE0-1A03-71FF-4EF6-BBC720D376FD}"/>
              </a:ext>
            </a:extLst>
          </p:cNvPr>
          <p:cNvGrpSpPr/>
          <p:nvPr/>
        </p:nvGrpSpPr>
        <p:grpSpPr>
          <a:xfrm>
            <a:off x="2551546" y="5275291"/>
            <a:ext cx="8610657" cy="1290353"/>
            <a:chOff x="958238" y="4423396"/>
            <a:chExt cx="8232841" cy="1287163"/>
          </a:xfrm>
        </p:grpSpPr>
        <p:grpSp>
          <p:nvGrpSpPr>
            <p:cNvPr id="51" name="Nhóm 16">
              <a:extLst>
                <a:ext uri="{FF2B5EF4-FFF2-40B4-BE49-F238E27FC236}">
                  <a16:creationId xmlns:a16="http://schemas.microsoft.com/office/drawing/2014/main" id="{EC3EFBD6-C519-D613-E5FA-4B964968DFCC}"/>
                </a:ext>
              </a:extLst>
            </p:cNvPr>
            <p:cNvGrpSpPr/>
            <p:nvPr/>
          </p:nvGrpSpPr>
          <p:grpSpPr>
            <a:xfrm>
              <a:off x="958238" y="4423396"/>
              <a:ext cx="8232841" cy="1152000"/>
              <a:chOff x="958238" y="4423396"/>
              <a:chExt cx="8232841" cy="1152000"/>
            </a:xfrm>
          </p:grpSpPr>
          <p:sp>
            <p:nvSpPr>
              <p:cNvPr id="53" name="Hình chữ nhật: Góc Tròn 17">
                <a:extLst>
                  <a:ext uri="{FF2B5EF4-FFF2-40B4-BE49-F238E27FC236}">
                    <a16:creationId xmlns:a16="http://schemas.microsoft.com/office/drawing/2014/main" id="{940CE092-43E3-C439-BE96-F2A3F195B5DB}"/>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4800" dirty="0">
                  <a:solidFill>
                    <a:prstClr val="white"/>
                  </a:solidFill>
                  <a:latin typeface="Arial" panose="020B0604020202020204" pitchFamily="34" charset="0"/>
                </a:endParaRPr>
              </a:p>
            </p:txBody>
          </p:sp>
          <p:pic>
            <p:nvPicPr>
              <p:cNvPr id="54" name="Đồ họa 18">
                <a:extLst>
                  <a:ext uri="{FF2B5EF4-FFF2-40B4-BE49-F238E27FC236}">
                    <a16:creationId xmlns:a16="http://schemas.microsoft.com/office/drawing/2014/main" id="{C6821B68-802E-2C33-43DE-528B28C5613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958238" y="4423396"/>
                <a:ext cx="1077191" cy="1152000"/>
              </a:xfrm>
              <a:prstGeom prst="rect">
                <a:avLst/>
              </a:prstGeom>
            </p:spPr>
          </p:pic>
        </p:grpSp>
        <p:sp>
          <p:nvSpPr>
            <p:cNvPr id="52" name="Hộp Văn bản 25">
              <a:extLst>
                <a:ext uri="{FF2B5EF4-FFF2-40B4-BE49-F238E27FC236}">
                  <a16:creationId xmlns:a16="http://schemas.microsoft.com/office/drawing/2014/main" id="{21AB69C4-0A06-7DD8-3B9F-558523C22576}"/>
                </a:ext>
              </a:extLst>
            </p:cNvPr>
            <p:cNvSpPr txBox="1"/>
            <p:nvPr/>
          </p:nvSpPr>
          <p:spPr>
            <a:xfrm>
              <a:off x="2035430" y="4513197"/>
              <a:ext cx="6965150" cy="1197362"/>
            </a:xfrm>
            <a:prstGeom prst="rect">
              <a:avLst/>
            </a:prstGeom>
            <a:noFill/>
          </p:spPr>
          <p:txBody>
            <a:bodyPr wrap="square" rtlCol="0">
              <a:spAutoFit/>
            </a:bodyPr>
            <a:lstStyle/>
            <a:p>
              <a:pPr algn="ctr" defTabSz="609630">
                <a:spcBef>
                  <a:spcPts val="400"/>
                </a:spcBef>
                <a:spcAft>
                  <a:spcPts val="400"/>
                </a:spcAft>
              </a:pPr>
              <a:r>
                <a:rPr lang="vi-VN" sz="3600" b="1" dirty="0">
                  <a:solidFill>
                    <a:prstClr val="black"/>
                  </a:solidFill>
                  <a:latin typeface="UTM Avo" panose="02040603050506020204" pitchFamily="18" charset="0"/>
                  <a:ea typeface="Cambria" panose="02040503050406030204" pitchFamily="18" charset="0"/>
                </a:rPr>
                <a:t>Bầy cò thích làm tổ trên những khóm tre xanh.</a:t>
              </a:r>
              <a:endParaRPr lang="vi-VN" sz="36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1748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500" fill="hold"/>
                                        <p:tgtEl>
                                          <p:spTgt spid="50"/>
                                        </p:tgtEl>
                                        <p:attrNameLst>
                                          <p:attrName>ppt_x</p:attrName>
                                        </p:attrNameLst>
                                      </p:cBhvr>
                                      <p:tavLst>
                                        <p:tav tm="0">
                                          <p:val>
                                            <p:strVal val="#ppt_x"/>
                                          </p:val>
                                        </p:tav>
                                        <p:tav tm="100000">
                                          <p:val>
                                            <p:strVal val="#ppt_x"/>
                                          </p:val>
                                        </p:tav>
                                      </p:tavLst>
                                    </p:anim>
                                    <p:anim calcmode="lin" valueType="num">
                                      <p:cBhvr additive="base">
                                        <p:cTn id="2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2000" fill="hold" nodeType="clickEffect">
                                  <p:stCondLst>
                                    <p:cond delay="0"/>
                                  </p:stCondLst>
                                  <p:childTnLst>
                                    <p:animEffect transition="out" filter="fade">
                                      <p:cBhvr>
                                        <p:cTn id="25" dur="500" tmFilter="0, 0; .2, .5; .8, .5; 1, 0"/>
                                        <p:tgtEl>
                                          <p:spTgt spid="45"/>
                                        </p:tgtEl>
                                      </p:cBhvr>
                                    </p:animEffect>
                                    <p:animScale>
                                      <p:cBhvr>
                                        <p:cTn id="26" dur="250" autoRev="1" fill="hold"/>
                                        <p:tgtEl>
                                          <p:spTgt spid="45"/>
                                        </p:tgtEl>
                                      </p:cBhvr>
                                      <p:by x="105000" y="105000"/>
                                    </p:animScale>
                                  </p:childTnLst>
                                </p:cTn>
                              </p:par>
                              <p:par>
                                <p:cTn id="27" presetID="53" presetClass="exit" presetSubtype="32" fill="hold" nodeType="withEffect">
                                  <p:stCondLst>
                                    <p:cond delay="0"/>
                                  </p:stCondLst>
                                  <p:childTnLst>
                                    <p:anim calcmode="lin" valueType="num">
                                      <p:cBhvr>
                                        <p:cTn id="28" dur="500"/>
                                        <p:tgtEl>
                                          <p:spTgt spid="40"/>
                                        </p:tgtEl>
                                        <p:attrNameLst>
                                          <p:attrName>ppt_w</p:attrName>
                                        </p:attrNameLst>
                                      </p:cBhvr>
                                      <p:tavLst>
                                        <p:tav tm="0">
                                          <p:val>
                                            <p:strVal val="ppt_w"/>
                                          </p:val>
                                        </p:tav>
                                        <p:tav tm="100000">
                                          <p:val>
                                            <p:fltVal val="0"/>
                                          </p:val>
                                        </p:tav>
                                      </p:tavLst>
                                    </p:anim>
                                    <p:anim calcmode="lin" valueType="num">
                                      <p:cBhvr>
                                        <p:cTn id="29" dur="500"/>
                                        <p:tgtEl>
                                          <p:spTgt spid="40"/>
                                        </p:tgtEl>
                                        <p:attrNameLst>
                                          <p:attrName>ppt_h</p:attrName>
                                        </p:attrNameLst>
                                      </p:cBhvr>
                                      <p:tavLst>
                                        <p:tav tm="0">
                                          <p:val>
                                            <p:strVal val="ppt_h"/>
                                          </p:val>
                                        </p:tav>
                                        <p:tav tm="100000">
                                          <p:val>
                                            <p:fltVal val="0"/>
                                          </p:val>
                                        </p:tav>
                                      </p:tavLst>
                                    </p:anim>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50"/>
                                        </p:tgtEl>
                                        <p:attrNameLst>
                                          <p:attrName>ppt_w</p:attrName>
                                        </p:attrNameLst>
                                      </p:cBhvr>
                                      <p:tavLst>
                                        <p:tav tm="0">
                                          <p:val>
                                            <p:strVal val="ppt_w"/>
                                          </p:val>
                                        </p:tav>
                                        <p:tav tm="100000">
                                          <p:val>
                                            <p:fltVal val="0"/>
                                          </p:val>
                                        </p:tav>
                                      </p:tavLst>
                                    </p:anim>
                                    <p:anim calcmode="lin" valueType="num">
                                      <p:cBhvr>
                                        <p:cTn id="34" dur="500"/>
                                        <p:tgtEl>
                                          <p:spTgt spid="50"/>
                                        </p:tgtEl>
                                        <p:attrNameLst>
                                          <p:attrName>ppt_h</p:attrName>
                                        </p:attrNameLst>
                                      </p:cBhvr>
                                      <p:tavLst>
                                        <p:tav tm="0">
                                          <p:val>
                                            <p:strVal val="ppt_h"/>
                                          </p:val>
                                        </p:tav>
                                        <p:tav tm="100000">
                                          <p:val>
                                            <p:fltVal val="0"/>
                                          </p:val>
                                        </p:tav>
                                      </p:tavLst>
                                    </p:anim>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7" cstate="screen">
              <a:extLst>
                <a:ext uri="{28A0092B-C50C-407E-A947-70E740481C1C}">
                  <a14:useLocalDpi xmlns:a14="http://schemas.microsoft.com/office/drawing/2010/main"/>
                </a:ext>
              </a:extLst>
            </a:blip>
            <a:stretch>
              <a:fillRect/>
            </a:stretch>
          </a:blipFill>
        </p:spPr>
      </p:sp>
      <p:pic>
        <p:nvPicPr>
          <p:cNvPr id="17" name="Picture 16">
            <a:extLst>
              <a:ext uri="{FF2B5EF4-FFF2-40B4-BE49-F238E27FC236}">
                <a16:creationId xmlns:a16="http://schemas.microsoft.com/office/drawing/2014/main" id="{8F924B30-10C1-CEC5-FA19-5261D53D1250}"/>
              </a:ext>
            </a:extLst>
          </p:cNvPr>
          <p:cNvPicPr>
            <a:picLocks noChangeAspect="1"/>
          </p:cNvPicPr>
          <p:nvPr/>
        </p:nvPicPr>
        <p:blipFill>
          <a:blip r:embed="rId8"/>
          <a:stretch>
            <a:fillRect/>
          </a:stretch>
        </p:blipFill>
        <p:spPr>
          <a:xfrm>
            <a:off x="1007486" y="1560490"/>
            <a:ext cx="10286459" cy="4101049"/>
          </a:xfrm>
          <a:prstGeom prst="rect">
            <a:avLst/>
          </a:prstGeom>
        </p:spPr>
      </p:pic>
    </p:spTree>
    <p:extLst>
      <p:ext uri="{BB962C8B-B14F-4D97-AF65-F5344CB8AC3E}">
        <p14:creationId xmlns:p14="http://schemas.microsoft.com/office/powerpoint/2010/main" val="1213895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2831589">
            <a:off x="2834715" y="2967923"/>
            <a:ext cx="6927579" cy="7780155"/>
          </a:xfrm>
          <a:custGeom>
            <a:avLst/>
            <a:gdLst/>
            <a:ahLst/>
            <a:cxnLst/>
            <a:rect l="l" t="t" r="r" b="b"/>
            <a:pathLst>
              <a:path w="10391369" h="11670232">
                <a:moveTo>
                  <a:pt x="0" y="0"/>
                </a:moveTo>
                <a:lnTo>
                  <a:pt x="10391369" y="0"/>
                </a:lnTo>
                <a:lnTo>
                  <a:pt x="10391369" y="11670232"/>
                </a:lnTo>
                <a:lnTo>
                  <a:pt x="0" y="11670232"/>
                </a:lnTo>
                <a:lnTo>
                  <a:pt x="0" y="0"/>
                </a:lnTo>
                <a:close/>
              </a:path>
            </a:pathLst>
          </a:custGeom>
          <a:blipFill>
            <a:blip r:embed="rId3" cstate="screen">
              <a:alphaModFix amt="60000"/>
              <a:extLst>
                <a:ext uri="{28A0092B-C50C-407E-A947-70E740481C1C}">
                  <a14:useLocalDpi xmlns:a14="http://schemas.microsoft.com/office/drawing/2010/main"/>
                </a:ext>
              </a:extLst>
            </a:blip>
            <a:stretch>
              <a:fillRect/>
            </a:stretch>
          </a:blipFill>
        </p:spPr>
      </p:sp>
      <p:sp>
        <p:nvSpPr>
          <p:cNvPr id="5" name="Freeform 5"/>
          <p:cNvSpPr/>
          <p:nvPr/>
        </p:nvSpPr>
        <p:spPr>
          <a:xfrm>
            <a:off x="-965467" y="2793925"/>
            <a:ext cx="2117403" cy="3305215"/>
          </a:xfrm>
          <a:custGeom>
            <a:avLst/>
            <a:gdLst/>
            <a:ahLst/>
            <a:cxnLst/>
            <a:rect l="l" t="t" r="r" b="b"/>
            <a:pathLst>
              <a:path w="3176105" h="4957822">
                <a:moveTo>
                  <a:pt x="0" y="0"/>
                </a:moveTo>
                <a:lnTo>
                  <a:pt x="3176105" y="0"/>
                </a:lnTo>
                <a:lnTo>
                  <a:pt x="3176105" y="4957823"/>
                </a:lnTo>
                <a:lnTo>
                  <a:pt x="0" y="4957823"/>
                </a:lnTo>
                <a:lnTo>
                  <a:pt x="0" y="0"/>
                </a:lnTo>
                <a:close/>
              </a:path>
            </a:pathLst>
          </a:custGeom>
          <a:blipFill>
            <a:blip r:embed="rId4" cstate="screen">
              <a:alphaModFix amt="80000"/>
              <a:extLst>
                <a:ext uri="{28A0092B-C50C-407E-A947-70E740481C1C}">
                  <a14:useLocalDpi xmlns:a14="http://schemas.microsoft.com/office/drawing/2010/main"/>
                </a:ext>
              </a:extLst>
            </a:blip>
            <a:stretch>
              <a:fillRect/>
            </a:stretch>
          </a:blipFill>
        </p:spPr>
      </p:sp>
      <p:sp>
        <p:nvSpPr>
          <p:cNvPr id="6" name="Freeform 6"/>
          <p:cNvSpPr/>
          <p:nvPr/>
        </p:nvSpPr>
        <p:spPr>
          <a:xfrm flipH="1">
            <a:off x="281943" y="5603499"/>
            <a:ext cx="2685287" cy="1846135"/>
          </a:xfrm>
          <a:custGeom>
            <a:avLst/>
            <a:gdLst/>
            <a:ahLst/>
            <a:cxnLst/>
            <a:rect l="l" t="t" r="r" b="b"/>
            <a:pathLst>
              <a:path w="4027930" h="2769202">
                <a:moveTo>
                  <a:pt x="4027929" y="0"/>
                </a:moveTo>
                <a:lnTo>
                  <a:pt x="0" y="0"/>
                </a:lnTo>
                <a:lnTo>
                  <a:pt x="0" y="2769202"/>
                </a:lnTo>
                <a:lnTo>
                  <a:pt x="4027929" y="2769202"/>
                </a:lnTo>
                <a:lnTo>
                  <a:pt x="4027929" y="0"/>
                </a:lnTo>
                <a:close/>
              </a:path>
            </a:pathLst>
          </a:custGeom>
          <a:blipFill>
            <a:blip r:embed="rId5" cstate="screen">
              <a:alphaModFix amt="85000"/>
              <a:extLst>
                <a:ext uri="{28A0092B-C50C-407E-A947-70E740481C1C}">
                  <a14:useLocalDpi xmlns:a14="http://schemas.microsoft.com/office/drawing/2010/main"/>
                </a:ext>
              </a:extLst>
            </a:blip>
            <a:stretch>
              <a:fillRect/>
            </a:stretch>
          </a:blipFill>
        </p:spPr>
      </p:sp>
      <p:sp>
        <p:nvSpPr>
          <p:cNvPr id="7" name="Freeform 7"/>
          <p:cNvSpPr/>
          <p:nvPr/>
        </p:nvSpPr>
        <p:spPr>
          <a:xfrm>
            <a:off x="-1347992" y="4821843"/>
            <a:ext cx="2108803" cy="2627791"/>
          </a:xfrm>
          <a:custGeom>
            <a:avLst/>
            <a:gdLst/>
            <a:ahLst/>
            <a:cxnLst/>
            <a:rect l="l" t="t" r="r" b="b"/>
            <a:pathLst>
              <a:path w="3163204" h="3941687">
                <a:moveTo>
                  <a:pt x="0" y="0"/>
                </a:moveTo>
                <a:lnTo>
                  <a:pt x="3163204" y="0"/>
                </a:lnTo>
                <a:lnTo>
                  <a:pt x="3163204" y="3941687"/>
                </a:lnTo>
                <a:lnTo>
                  <a:pt x="0" y="3941687"/>
                </a:lnTo>
                <a:lnTo>
                  <a:pt x="0" y="0"/>
                </a:lnTo>
                <a:close/>
              </a:path>
            </a:pathLst>
          </a:custGeom>
          <a:blipFill>
            <a:blip r:embed="rId6" cstate="screen">
              <a:alphaModFix amt="70000"/>
              <a:extLst>
                <a:ext uri="{28A0092B-C50C-407E-A947-70E740481C1C}">
                  <a14:useLocalDpi xmlns:a14="http://schemas.microsoft.com/office/drawing/2010/main"/>
                </a:ext>
              </a:extLst>
            </a:blip>
            <a:stretch>
              <a:fillRect/>
            </a:stretch>
          </a:blipFill>
        </p:spPr>
      </p:sp>
      <p:sp>
        <p:nvSpPr>
          <p:cNvPr id="8" name="Freeform 8"/>
          <p:cNvSpPr/>
          <p:nvPr/>
        </p:nvSpPr>
        <p:spPr>
          <a:xfrm>
            <a:off x="11042557" y="2793925"/>
            <a:ext cx="2117403" cy="3305215"/>
          </a:xfrm>
          <a:custGeom>
            <a:avLst/>
            <a:gdLst/>
            <a:ahLst/>
            <a:cxnLst/>
            <a:rect l="l" t="t" r="r" b="b"/>
            <a:pathLst>
              <a:path w="3176105" h="4957822">
                <a:moveTo>
                  <a:pt x="0" y="0"/>
                </a:moveTo>
                <a:lnTo>
                  <a:pt x="3176104" y="0"/>
                </a:lnTo>
                <a:lnTo>
                  <a:pt x="3176104" y="4957823"/>
                </a:lnTo>
                <a:lnTo>
                  <a:pt x="0" y="4957823"/>
                </a:lnTo>
                <a:lnTo>
                  <a:pt x="0" y="0"/>
                </a:lnTo>
                <a:close/>
              </a:path>
            </a:pathLst>
          </a:custGeom>
          <a:blipFill>
            <a:blip r:embed="rId4" cstate="screen">
              <a:alphaModFix amt="80000"/>
              <a:extLst>
                <a:ext uri="{28A0092B-C50C-407E-A947-70E740481C1C}">
                  <a14:useLocalDpi xmlns:a14="http://schemas.microsoft.com/office/drawing/2010/main"/>
                </a:ext>
              </a:extLst>
            </a:blip>
            <a:stretch>
              <a:fillRect/>
            </a:stretch>
          </a:blipFill>
        </p:spPr>
      </p:sp>
      <p:sp>
        <p:nvSpPr>
          <p:cNvPr id="9" name="Freeform 9"/>
          <p:cNvSpPr/>
          <p:nvPr/>
        </p:nvSpPr>
        <p:spPr>
          <a:xfrm>
            <a:off x="9193205" y="5603499"/>
            <a:ext cx="2685287" cy="1846135"/>
          </a:xfrm>
          <a:custGeom>
            <a:avLst/>
            <a:gdLst/>
            <a:ahLst/>
            <a:cxnLst/>
            <a:rect l="l" t="t" r="r" b="b"/>
            <a:pathLst>
              <a:path w="4027930" h="2769202">
                <a:moveTo>
                  <a:pt x="0" y="0"/>
                </a:moveTo>
                <a:lnTo>
                  <a:pt x="4027930" y="0"/>
                </a:lnTo>
                <a:lnTo>
                  <a:pt x="4027930" y="2769202"/>
                </a:lnTo>
                <a:lnTo>
                  <a:pt x="0" y="2769202"/>
                </a:lnTo>
                <a:lnTo>
                  <a:pt x="0" y="0"/>
                </a:lnTo>
                <a:close/>
              </a:path>
            </a:pathLst>
          </a:custGeom>
          <a:blipFill>
            <a:blip r:embed="rId5" cstate="screen">
              <a:alphaModFix amt="85000"/>
              <a:extLst>
                <a:ext uri="{28A0092B-C50C-407E-A947-70E740481C1C}">
                  <a14:useLocalDpi xmlns:a14="http://schemas.microsoft.com/office/drawing/2010/main"/>
                </a:ext>
              </a:extLst>
            </a:blip>
            <a:stretch>
              <a:fillRect/>
            </a:stretch>
          </a:blipFill>
        </p:spPr>
      </p:sp>
      <p:sp>
        <p:nvSpPr>
          <p:cNvPr id="10" name="Freeform 10"/>
          <p:cNvSpPr/>
          <p:nvPr/>
        </p:nvSpPr>
        <p:spPr>
          <a:xfrm flipH="1">
            <a:off x="11431189" y="4821843"/>
            <a:ext cx="2108803" cy="2627791"/>
          </a:xfrm>
          <a:custGeom>
            <a:avLst/>
            <a:gdLst/>
            <a:ahLst/>
            <a:cxnLst/>
            <a:rect l="l" t="t" r="r" b="b"/>
            <a:pathLst>
              <a:path w="3163204" h="3941687">
                <a:moveTo>
                  <a:pt x="3163204" y="0"/>
                </a:moveTo>
                <a:lnTo>
                  <a:pt x="0" y="0"/>
                </a:lnTo>
                <a:lnTo>
                  <a:pt x="0" y="3941687"/>
                </a:lnTo>
                <a:lnTo>
                  <a:pt x="3163204" y="3941687"/>
                </a:lnTo>
                <a:lnTo>
                  <a:pt x="3163204" y="0"/>
                </a:lnTo>
                <a:close/>
              </a:path>
            </a:pathLst>
          </a:custGeom>
          <a:blipFill>
            <a:blip r:embed="rId6" cstate="screen">
              <a:alphaModFix amt="70000"/>
              <a:extLst>
                <a:ext uri="{28A0092B-C50C-407E-A947-70E740481C1C}">
                  <a14:useLocalDpi xmlns:a14="http://schemas.microsoft.com/office/drawing/2010/main"/>
                </a:ext>
              </a:extLst>
            </a:blip>
            <a:stretch>
              <a:fillRect/>
            </a:stretch>
          </a:blipFill>
        </p:spPr>
      </p:sp>
      <p:sp>
        <p:nvSpPr>
          <p:cNvPr id="11" name="Freeform 11"/>
          <p:cNvSpPr/>
          <p:nvPr/>
        </p:nvSpPr>
        <p:spPr>
          <a:xfrm>
            <a:off x="1" y="0"/>
            <a:ext cx="3720307" cy="2054109"/>
          </a:xfrm>
          <a:custGeom>
            <a:avLst/>
            <a:gdLst/>
            <a:ahLst/>
            <a:cxnLst/>
            <a:rect l="l" t="t" r="r" b="b"/>
            <a:pathLst>
              <a:path w="5580461" h="3081164">
                <a:moveTo>
                  <a:pt x="0" y="0"/>
                </a:moveTo>
                <a:lnTo>
                  <a:pt x="5580461" y="0"/>
                </a:lnTo>
                <a:lnTo>
                  <a:pt x="5580461" y="3081164"/>
                </a:lnTo>
                <a:lnTo>
                  <a:pt x="0" y="3081164"/>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2" name="Freeform 12"/>
          <p:cNvSpPr/>
          <p:nvPr/>
        </p:nvSpPr>
        <p:spPr>
          <a:xfrm>
            <a:off x="-572631" y="4094270"/>
            <a:ext cx="2197217" cy="1250583"/>
          </a:xfrm>
          <a:custGeom>
            <a:avLst/>
            <a:gdLst/>
            <a:ahLst/>
            <a:cxnLst/>
            <a:rect l="l" t="t" r="r" b="b"/>
            <a:pathLst>
              <a:path w="3295826" h="1875875">
                <a:moveTo>
                  <a:pt x="0" y="0"/>
                </a:moveTo>
                <a:lnTo>
                  <a:pt x="3295826" y="0"/>
                </a:lnTo>
                <a:lnTo>
                  <a:pt x="3295826" y="1875875"/>
                </a:lnTo>
                <a:lnTo>
                  <a:pt x="0" y="1875875"/>
                </a:lnTo>
                <a:lnTo>
                  <a:pt x="0"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sp>
      <p:sp>
        <p:nvSpPr>
          <p:cNvPr id="13" name="Freeform 13"/>
          <p:cNvSpPr/>
          <p:nvPr/>
        </p:nvSpPr>
        <p:spPr>
          <a:xfrm flipH="1">
            <a:off x="10518159" y="3211084"/>
            <a:ext cx="2408141" cy="1370634"/>
          </a:xfrm>
          <a:custGeom>
            <a:avLst/>
            <a:gdLst/>
            <a:ahLst/>
            <a:cxnLst/>
            <a:rect l="l" t="t" r="r" b="b"/>
            <a:pathLst>
              <a:path w="3612212" h="2055951">
                <a:moveTo>
                  <a:pt x="3612212" y="0"/>
                </a:moveTo>
                <a:lnTo>
                  <a:pt x="0" y="0"/>
                </a:lnTo>
                <a:lnTo>
                  <a:pt x="0" y="2055951"/>
                </a:lnTo>
                <a:lnTo>
                  <a:pt x="3612212" y="2055951"/>
                </a:lnTo>
                <a:lnTo>
                  <a:pt x="3612212" y="0"/>
                </a:lnTo>
                <a:close/>
              </a:path>
            </a:pathLst>
          </a:custGeom>
          <a:blipFill>
            <a:blip r:embed="rId9" cstate="screen">
              <a:alphaModFix amt="80000"/>
              <a:extLst>
                <a:ext uri="{28A0092B-C50C-407E-A947-70E740481C1C}">
                  <a14:useLocalDpi xmlns:a14="http://schemas.microsoft.com/office/drawing/2010/main"/>
                </a:ext>
              </a:extLst>
            </a:blip>
            <a:stretch>
              <a:fillRect/>
            </a:stretch>
          </a:blipFill>
        </p:spPr>
      </p:sp>
      <p:sp>
        <p:nvSpPr>
          <p:cNvPr id="14" name="Freeform 14"/>
          <p:cNvSpPr/>
          <p:nvPr/>
        </p:nvSpPr>
        <p:spPr>
          <a:xfrm flipH="1" flipV="1">
            <a:off x="9481877" y="-71203"/>
            <a:ext cx="3401680" cy="2729621"/>
          </a:xfrm>
          <a:custGeom>
            <a:avLst/>
            <a:gdLst/>
            <a:ahLst/>
            <a:cxnLst/>
            <a:rect l="l" t="t" r="r" b="b"/>
            <a:pathLst>
              <a:path w="5102520" h="4094432">
                <a:moveTo>
                  <a:pt x="5102521" y="4094433"/>
                </a:moveTo>
                <a:lnTo>
                  <a:pt x="0" y="4094433"/>
                </a:lnTo>
                <a:lnTo>
                  <a:pt x="0" y="0"/>
                </a:lnTo>
                <a:lnTo>
                  <a:pt x="5102521" y="0"/>
                </a:lnTo>
                <a:lnTo>
                  <a:pt x="5102521" y="4094433"/>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6" name="Freeform 16"/>
          <p:cNvSpPr/>
          <p:nvPr/>
        </p:nvSpPr>
        <p:spPr>
          <a:xfrm>
            <a:off x="10231849" y="685801"/>
            <a:ext cx="1378763" cy="1085775"/>
          </a:xfrm>
          <a:custGeom>
            <a:avLst/>
            <a:gdLst/>
            <a:ahLst/>
            <a:cxnLst/>
            <a:rect l="l" t="t" r="r" b="b"/>
            <a:pathLst>
              <a:path w="2068144" h="1628663">
                <a:moveTo>
                  <a:pt x="0" y="0"/>
                </a:moveTo>
                <a:lnTo>
                  <a:pt x="2068145" y="0"/>
                </a:lnTo>
                <a:lnTo>
                  <a:pt x="2068145" y="1628663"/>
                </a:lnTo>
                <a:lnTo>
                  <a:pt x="0" y="1628663"/>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grpSp>
        <p:nvGrpSpPr>
          <p:cNvPr id="17" name="Group 16"/>
          <p:cNvGrpSpPr/>
          <p:nvPr/>
        </p:nvGrpSpPr>
        <p:grpSpPr>
          <a:xfrm>
            <a:off x="884325" y="482600"/>
            <a:ext cx="9555040" cy="1172466"/>
            <a:chOff x="377553" y="-18922"/>
            <a:chExt cx="10674949" cy="1758698"/>
          </a:xfrm>
        </p:grpSpPr>
        <p:grpSp>
          <p:nvGrpSpPr>
            <p:cNvPr id="18" name="Group 17"/>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20" name="Group 19"/>
              <p:cNvGrpSpPr/>
              <p:nvPr/>
            </p:nvGrpSpPr>
            <p:grpSpPr>
              <a:xfrm>
                <a:off x="919673" y="197904"/>
                <a:ext cx="9871572" cy="1453474"/>
                <a:chOff x="994238" y="364022"/>
                <a:chExt cx="9871572" cy="1679262"/>
              </a:xfrm>
            </p:grpSpPr>
            <p:sp>
              <p:nvSpPr>
                <p:cNvPr id="2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21" name="TextBox 20"/>
              <p:cNvSpPr txBox="1"/>
              <p:nvPr/>
            </p:nvSpPr>
            <p:spPr>
              <a:xfrm>
                <a:off x="1201187" y="208065"/>
                <a:ext cx="9180412" cy="1492523"/>
              </a:xfrm>
              <a:prstGeom prst="rect">
                <a:avLst/>
              </a:prstGeom>
              <a:noFill/>
            </p:spPr>
            <p:txBody>
              <a:bodyPr wrap="square" rtlCol="0">
                <a:spAutoFit/>
              </a:bodyPr>
              <a:lstStyle/>
              <a:p>
                <a:pPr algn="ctr" defTabSz="609630"/>
                <a:r>
                  <a:rPr lang="vi-VN" sz="2933" b="1" dirty="0">
                    <a:solidFill>
                      <a:srgbClr val="1F497D"/>
                    </a:solidFill>
                    <a:latin typeface="Cambria" panose="02040503050406030204" pitchFamily="18" charset="0"/>
                    <a:ea typeface="Cambria" panose="02040503050406030204" pitchFamily="18" charset="0"/>
                  </a:rPr>
                  <a:t>1. </a:t>
                </a:r>
                <a:r>
                  <a:rPr lang="en-US" sz="2933" b="1" dirty="0" err="1">
                    <a:solidFill>
                      <a:srgbClr val="1F497D"/>
                    </a:solidFill>
                    <a:latin typeface="Cambria" panose="02040503050406030204" pitchFamily="18" charset="0"/>
                    <a:ea typeface="Cambria" panose="02040503050406030204" pitchFamily="18" charset="0"/>
                  </a:rPr>
                  <a:t>Tìm</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chủ</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và</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vị</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trong</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Ông</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bắc</a:t>
                </a:r>
                <a:r>
                  <a:rPr lang="en-US" sz="2933" b="1" dirty="0">
                    <a:solidFill>
                      <a:srgbClr val="1F497D"/>
                    </a:solidFill>
                    <a:latin typeface="Cambria" panose="02040503050406030204" pitchFamily="18" charset="0"/>
                    <a:ea typeface="Cambria" panose="02040503050406030204" pitchFamily="18" charset="0"/>
                  </a:rPr>
                  <a:t> thang, </a:t>
                </a:r>
                <a:r>
                  <a:rPr lang="en-US" sz="2933" b="1" dirty="0" err="1">
                    <a:solidFill>
                      <a:srgbClr val="1F497D"/>
                    </a:solidFill>
                    <a:latin typeface="Cambria" panose="02040503050406030204" pitchFamily="18" charset="0"/>
                    <a:ea typeface="Cambria" panose="02040503050406030204" pitchFamily="18" charset="0"/>
                  </a:rPr>
                  <a:t>đem</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đặt</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lũ</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cò</a:t>
                </a:r>
                <a:r>
                  <a:rPr lang="en-US" sz="2933" b="1" dirty="0">
                    <a:solidFill>
                      <a:srgbClr val="1F497D"/>
                    </a:solidFill>
                    <a:latin typeface="Cambria" panose="02040503050406030204" pitchFamily="18" charset="0"/>
                    <a:ea typeface="Cambria" panose="02040503050406030204" pitchFamily="18" charset="0"/>
                  </a:rPr>
                  <a:t> con </a:t>
                </a:r>
                <a:r>
                  <a:rPr lang="en-US" sz="2933" b="1" dirty="0" err="1">
                    <a:solidFill>
                      <a:srgbClr val="1F497D"/>
                    </a:solidFill>
                    <a:latin typeface="Cambria" panose="02040503050406030204" pitchFamily="18" charset="0"/>
                    <a:ea typeface="Cambria" panose="02040503050406030204" pitchFamily="18" charset="0"/>
                  </a:rPr>
                  <a:t>vào</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chiếc</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tổ</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cũ</a:t>
                </a:r>
                <a:r>
                  <a:rPr lang="en-US" sz="2933" b="1" dirty="0">
                    <a:solidFill>
                      <a:srgbClr val="1F497D"/>
                    </a:solidFill>
                    <a:latin typeface="Cambria" panose="02040503050406030204" pitchFamily="18" charset="0"/>
                    <a:ea typeface="Cambria" panose="02040503050406030204" pitchFamily="18" charset="0"/>
                  </a:rPr>
                  <a:t>.”. </a:t>
                </a:r>
              </a:p>
            </p:txBody>
          </p:sp>
        </p:grpSp>
        <p:pic>
          <p:nvPicPr>
            <p:cNvPr id="19" name="图片 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7553" y="-18922"/>
              <a:ext cx="1324454" cy="1324454"/>
            </a:xfrm>
            <a:prstGeom prst="rect">
              <a:avLst/>
            </a:prstGeom>
          </p:spPr>
        </p:pic>
      </p:grpSp>
      <p:sp>
        <p:nvSpPr>
          <p:cNvPr id="24" name="Google Shape;117;p2"/>
          <p:cNvSpPr/>
          <p:nvPr/>
        </p:nvSpPr>
        <p:spPr>
          <a:xfrm>
            <a:off x="1569677" y="2532927"/>
            <a:ext cx="8938217" cy="2981094"/>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25" name="Rectangle 24"/>
          <p:cNvSpPr/>
          <p:nvPr/>
        </p:nvSpPr>
        <p:spPr>
          <a:xfrm>
            <a:off x="2004747" y="2887753"/>
            <a:ext cx="8692142" cy="2308324"/>
          </a:xfrm>
          <a:prstGeom prst="rect">
            <a:avLst/>
          </a:prstGeom>
        </p:spPr>
        <p:txBody>
          <a:bodyPr wrap="square">
            <a:spAutoFit/>
          </a:bodyPr>
          <a:lstStyle/>
          <a:p>
            <a:pPr defTabSz="609630">
              <a:lnSpc>
                <a:spcPct val="150000"/>
              </a:lnSpc>
            </a:pPr>
            <a:r>
              <a:rPr lang="en-US" sz="4800" b="1" dirty="0" err="1">
                <a:solidFill>
                  <a:srgbClr val="1F497D"/>
                </a:solidFill>
                <a:latin typeface="Cambria" panose="02040503050406030204" pitchFamily="18" charset="0"/>
                <a:ea typeface="Cambria" panose="02040503050406030204" pitchFamily="18" charset="0"/>
              </a:rPr>
              <a:t>Ông</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bắc</a:t>
            </a:r>
            <a:r>
              <a:rPr lang="en-US" sz="4800" b="1" dirty="0">
                <a:solidFill>
                  <a:srgbClr val="1F497D"/>
                </a:solidFill>
                <a:latin typeface="Cambria" panose="02040503050406030204" pitchFamily="18" charset="0"/>
                <a:ea typeface="Cambria" panose="02040503050406030204" pitchFamily="18" charset="0"/>
              </a:rPr>
              <a:t> thang, </a:t>
            </a:r>
            <a:r>
              <a:rPr lang="en-US" sz="4800" b="1" dirty="0" err="1">
                <a:solidFill>
                  <a:srgbClr val="1F497D"/>
                </a:solidFill>
                <a:latin typeface="Cambria" panose="02040503050406030204" pitchFamily="18" charset="0"/>
                <a:ea typeface="Cambria" panose="02040503050406030204" pitchFamily="18" charset="0"/>
              </a:rPr>
              <a:t>đem</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đặt</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lũ</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cò</a:t>
            </a:r>
            <a:r>
              <a:rPr lang="en-US" sz="4800" b="1" dirty="0">
                <a:solidFill>
                  <a:srgbClr val="1F497D"/>
                </a:solidFill>
                <a:latin typeface="Cambria" panose="02040503050406030204" pitchFamily="18" charset="0"/>
                <a:ea typeface="Cambria" panose="02040503050406030204" pitchFamily="18" charset="0"/>
              </a:rPr>
              <a:t> con </a:t>
            </a:r>
            <a:r>
              <a:rPr lang="en-US" sz="4800" b="1" dirty="0" err="1">
                <a:solidFill>
                  <a:srgbClr val="1F497D"/>
                </a:solidFill>
                <a:latin typeface="Cambria" panose="02040503050406030204" pitchFamily="18" charset="0"/>
                <a:ea typeface="Cambria" panose="02040503050406030204" pitchFamily="18" charset="0"/>
              </a:rPr>
              <a:t>vào</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chiếc</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tổ</a:t>
            </a:r>
            <a:r>
              <a:rPr lang="en-US" sz="4800" b="1" dirty="0">
                <a:solidFill>
                  <a:srgbClr val="1F497D"/>
                </a:solidFill>
                <a:latin typeface="Cambria" panose="02040503050406030204" pitchFamily="18" charset="0"/>
                <a:ea typeface="Cambria" panose="02040503050406030204" pitchFamily="18" charset="0"/>
              </a:rPr>
              <a:t> </a:t>
            </a:r>
            <a:r>
              <a:rPr lang="en-US" sz="4800" b="1" dirty="0" err="1">
                <a:solidFill>
                  <a:srgbClr val="1F497D"/>
                </a:solidFill>
                <a:latin typeface="Cambria" panose="02040503050406030204" pitchFamily="18" charset="0"/>
                <a:ea typeface="Cambria" panose="02040503050406030204" pitchFamily="18" charset="0"/>
              </a:rPr>
              <a:t>cũ</a:t>
            </a:r>
            <a:r>
              <a:rPr lang="vi-VN" sz="4800" b="1" dirty="0">
                <a:solidFill>
                  <a:srgbClr val="1F497D"/>
                </a:solidFill>
                <a:latin typeface="Cambria" panose="02040503050406030204" pitchFamily="18" charset="0"/>
                <a:ea typeface="Cambria" panose="02040503050406030204" pitchFamily="18" charset="0"/>
              </a:rPr>
              <a:t>.</a:t>
            </a:r>
            <a:endParaRPr lang="en-US" sz="4800" dirty="0">
              <a:solidFill>
                <a:prstClr val="black"/>
              </a:solidFill>
              <a:latin typeface="Calibri"/>
            </a:endParaRPr>
          </a:p>
        </p:txBody>
      </p:sp>
      <p:cxnSp>
        <p:nvCxnSpPr>
          <p:cNvPr id="27" name="Straight Connector 26"/>
          <p:cNvCxnSpPr/>
          <p:nvPr/>
        </p:nvCxnSpPr>
        <p:spPr>
          <a:xfrm>
            <a:off x="2148983" y="3875794"/>
            <a:ext cx="84981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3403600" y="3896401"/>
            <a:ext cx="6553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a:off x="3403600" y="4038600"/>
            <a:ext cx="65532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a:off x="2148984" y="4953000"/>
            <a:ext cx="511541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a:off x="2148984" y="5054600"/>
            <a:ext cx="5115417"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684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22" name="Google Shape;117;p2"/>
          <p:cNvSpPr/>
          <p:nvPr/>
        </p:nvSpPr>
        <p:spPr>
          <a:xfrm>
            <a:off x="1569677" y="2532927"/>
            <a:ext cx="8938217" cy="2981094"/>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endParaRPr sz="2400" dirty="0">
              <a:solidFill>
                <a:srgbClr val="4F81BD"/>
              </a:solidFill>
              <a:latin typeface="Tahoma"/>
              <a:ea typeface="Tahoma"/>
              <a:cs typeface="Tahoma"/>
              <a:sym typeface="Tahoma"/>
            </a:endParaRPr>
          </a:p>
        </p:txBody>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5" name="Freeform 5"/>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p:cNvSpPr/>
          <p:nvPr/>
        </p:nvSpPr>
        <p:spPr>
          <a:xfrm rot="8862969" flipV="1">
            <a:off x="7539400" y="4743438"/>
            <a:ext cx="4886093" cy="3963829"/>
          </a:xfrm>
          <a:custGeom>
            <a:avLst/>
            <a:gdLst/>
            <a:ahLst/>
            <a:cxnLst/>
            <a:rect l="l" t="t" r="r" b="b"/>
            <a:pathLst>
              <a:path w="7329139" h="5945743">
                <a:moveTo>
                  <a:pt x="0" y="5945743"/>
                </a:moveTo>
                <a:lnTo>
                  <a:pt x="7329139" y="5945743"/>
                </a:lnTo>
                <a:lnTo>
                  <a:pt x="7329139" y="0"/>
                </a:lnTo>
                <a:lnTo>
                  <a:pt x="0" y="0"/>
                </a:lnTo>
                <a:lnTo>
                  <a:pt x="0" y="5945743"/>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8" name="Freeform 8"/>
          <p:cNvSpPr/>
          <p:nvPr/>
        </p:nvSpPr>
        <p:spPr>
          <a:xfrm>
            <a:off x="552450" y="2044871"/>
            <a:ext cx="1157455" cy="1466679"/>
          </a:xfrm>
          <a:custGeom>
            <a:avLst/>
            <a:gdLst/>
            <a:ahLst/>
            <a:cxnLst/>
            <a:rect l="l" t="t" r="r" b="b"/>
            <a:pathLst>
              <a:path w="1736182" h="2200019">
                <a:moveTo>
                  <a:pt x="0" y="0"/>
                </a:moveTo>
                <a:lnTo>
                  <a:pt x="1736182" y="0"/>
                </a:lnTo>
                <a:lnTo>
                  <a:pt x="1736182" y="2200019"/>
                </a:lnTo>
                <a:lnTo>
                  <a:pt x="0" y="2200019"/>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flipH="1">
            <a:off x="10675948" y="3301764"/>
            <a:ext cx="1127574" cy="1428816"/>
          </a:xfrm>
          <a:custGeom>
            <a:avLst/>
            <a:gdLst/>
            <a:ahLst/>
            <a:cxnLst/>
            <a:rect l="l" t="t" r="r" b="b"/>
            <a:pathLst>
              <a:path w="1691361" h="2143224">
                <a:moveTo>
                  <a:pt x="1691361" y="0"/>
                </a:moveTo>
                <a:lnTo>
                  <a:pt x="0" y="0"/>
                </a:lnTo>
                <a:lnTo>
                  <a:pt x="0" y="2143223"/>
                </a:lnTo>
                <a:lnTo>
                  <a:pt x="1691361" y="2143223"/>
                </a:lnTo>
                <a:lnTo>
                  <a:pt x="1691361"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rot="1718076">
            <a:off x="188268" y="4743438"/>
            <a:ext cx="4886093" cy="3963829"/>
          </a:xfrm>
          <a:custGeom>
            <a:avLst/>
            <a:gdLst/>
            <a:ahLst/>
            <a:cxnLst/>
            <a:rect l="l" t="t" r="r" b="b"/>
            <a:pathLst>
              <a:path w="7329139" h="5945743">
                <a:moveTo>
                  <a:pt x="0" y="0"/>
                </a:moveTo>
                <a:lnTo>
                  <a:pt x="7329139" y="0"/>
                </a:lnTo>
                <a:lnTo>
                  <a:pt x="7329139" y="5945743"/>
                </a:lnTo>
                <a:lnTo>
                  <a:pt x="0" y="594574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2" name="Freeform 12"/>
          <p:cNvSpPr/>
          <p:nvPr/>
        </p:nvSpPr>
        <p:spPr>
          <a:xfrm>
            <a:off x="1" y="0"/>
            <a:ext cx="3720307" cy="2054109"/>
          </a:xfrm>
          <a:custGeom>
            <a:avLst/>
            <a:gdLst/>
            <a:ahLst/>
            <a:cxnLst/>
            <a:rect l="l" t="t" r="r" b="b"/>
            <a:pathLst>
              <a:path w="5580461" h="3081164">
                <a:moveTo>
                  <a:pt x="0" y="0"/>
                </a:moveTo>
                <a:lnTo>
                  <a:pt x="5580461" y="0"/>
                </a:lnTo>
                <a:lnTo>
                  <a:pt x="5580461" y="3081164"/>
                </a:lnTo>
                <a:lnTo>
                  <a:pt x="0" y="3081164"/>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3" name="Freeform 13"/>
          <p:cNvSpPr/>
          <p:nvPr/>
        </p:nvSpPr>
        <p:spPr>
          <a:xfrm flipH="1">
            <a:off x="8471693" y="-273977"/>
            <a:ext cx="3720307" cy="2054109"/>
          </a:xfrm>
          <a:custGeom>
            <a:avLst/>
            <a:gdLst/>
            <a:ahLst/>
            <a:cxnLst/>
            <a:rect l="l" t="t" r="r" b="b"/>
            <a:pathLst>
              <a:path w="5580461" h="3081164">
                <a:moveTo>
                  <a:pt x="5580461" y="0"/>
                </a:moveTo>
                <a:lnTo>
                  <a:pt x="0" y="0"/>
                </a:lnTo>
                <a:lnTo>
                  <a:pt x="0" y="3081164"/>
                </a:lnTo>
                <a:lnTo>
                  <a:pt x="5580461" y="3081164"/>
                </a:lnTo>
                <a:lnTo>
                  <a:pt x="5580461" y="0"/>
                </a:lnTo>
                <a:close/>
              </a:path>
            </a:pathLst>
          </a:custGeom>
          <a:blipFill>
            <a:blip r:embed="rId8" cstate="screen">
              <a:extLst>
                <a:ext uri="{28A0092B-C50C-407E-A947-70E740481C1C}">
                  <a14:useLocalDpi xmlns:a14="http://schemas.microsoft.com/office/drawing/2010/main"/>
                </a:ext>
              </a:extLst>
            </a:blip>
            <a:stretch>
              <a:fillRect/>
            </a:stretch>
          </a:blipFill>
        </p:spPr>
      </p:sp>
      <p:grpSp>
        <p:nvGrpSpPr>
          <p:cNvPr id="14" name="Group 13"/>
          <p:cNvGrpSpPr/>
          <p:nvPr/>
        </p:nvGrpSpPr>
        <p:grpSpPr>
          <a:xfrm>
            <a:off x="823330" y="754205"/>
            <a:ext cx="9555040" cy="1172466"/>
            <a:chOff x="377553" y="-18922"/>
            <a:chExt cx="10674949" cy="1758698"/>
          </a:xfrm>
        </p:grpSpPr>
        <p:grpSp>
          <p:nvGrpSpPr>
            <p:cNvPr id="15" name="Group 14"/>
            <p:cNvGrpSpPr/>
            <p:nvPr/>
          </p:nvGrpSpPr>
          <p:grpSpPr>
            <a:xfrm>
              <a:off x="1180930" y="237092"/>
              <a:ext cx="9871572" cy="1502684"/>
              <a:chOff x="919673" y="197904"/>
              <a:chExt cx="9871572" cy="1502684"/>
            </a:xfrm>
            <a:effectLst>
              <a:outerShdw blurRad="50800" dist="38100" dir="16200000" rotWithShape="0">
                <a:prstClr val="black">
                  <a:alpha val="40000"/>
                </a:prstClr>
              </a:outerShdw>
            </a:effectLst>
          </p:grpSpPr>
          <p:grpSp>
            <p:nvGrpSpPr>
              <p:cNvPr id="17" name="Group 16"/>
              <p:cNvGrpSpPr/>
              <p:nvPr/>
            </p:nvGrpSpPr>
            <p:grpSpPr>
              <a:xfrm>
                <a:off x="919673" y="197904"/>
                <a:ext cx="9871572" cy="1453474"/>
                <a:chOff x="994238" y="364022"/>
                <a:chExt cx="9871572" cy="1679262"/>
              </a:xfrm>
            </p:grpSpPr>
            <p:sp>
              <p:nvSpPr>
                <p:cNvPr id="19"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sp>
              <p:nvSpPr>
                <p:cNvPr id="20"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1F497D"/>
                    </a:solidFill>
                    <a:latin typeface="Calibri"/>
                  </a:endParaRPr>
                </a:p>
              </p:txBody>
            </p:sp>
          </p:grpSp>
          <p:sp>
            <p:nvSpPr>
              <p:cNvPr id="18" name="TextBox 17"/>
              <p:cNvSpPr txBox="1"/>
              <p:nvPr/>
            </p:nvSpPr>
            <p:spPr>
              <a:xfrm>
                <a:off x="1201187" y="208065"/>
                <a:ext cx="9180412" cy="1492523"/>
              </a:xfrm>
              <a:prstGeom prst="rect">
                <a:avLst/>
              </a:prstGeom>
              <a:noFill/>
            </p:spPr>
            <p:txBody>
              <a:bodyPr wrap="square" rtlCol="0">
                <a:spAutoFit/>
              </a:bodyPr>
              <a:lstStyle/>
              <a:p>
                <a:pPr algn="ctr" defTabSz="609630"/>
                <a:r>
                  <a:rPr lang="en-US" sz="2933" b="1" dirty="0">
                    <a:solidFill>
                      <a:srgbClr val="1F497D"/>
                    </a:solidFill>
                    <a:latin typeface="Cambria" panose="02040503050406030204" pitchFamily="18" charset="0"/>
                    <a:ea typeface="Cambria" panose="02040503050406030204" pitchFamily="18" charset="0"/>
                  </a:rPr>
                  <a:t>2. </a:t>
                </a:r>
                <a:r>
                  <a:rPr lang="en-US" sz="2933" b="1" dirty="0" err="1">
                    <a:solidFill>
                      <a:srgbClr val="1F497D"/>
                    </a:solidFill>
                    <a:latin typeface="Cambria" panose="02040503050406030204" pitchFamily="18" charset="0"/>
                    <a:ea typeface="Cambria" panose="02040503050406030204" pitchFamily="18" charset="0"/>
                  </a:rPr>
                  <a:t>Viết</a:t>
                </a:r>
                <a:r>
                  <a:rPr lang="en-US" sz="2933" b="1" dirty="0">
                    <a:solidFill>
                      <a:srgbClr val="1F497D"/>
                    </a:solidFill>
                    <a:latin typeface="Cambria" panose="02040503050406030204" pitchFamily="18" charset="0"/>
                    <a:ea typeface="Cambria" panose="02040503050406030204" pitchFamily="18" charset="0"/>
                  </a:rPr>
                  <a:t> 1 – 2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giới</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thiệu</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về</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cô</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bé</a:t>
                </a:r>
                <a:r>
                  <a:rPr lang="en-US" sz="2933" b="1" dirty="0">
                    <a:solidFill>
                      <a:srgbClr val="1F497D"/>
                    </a:solidFill>
                    <a:latin typeface="Cambria" panose="02040503050406030204" pitchFamily="18" charset="0"/>
                    <a:ea typeface="Cambria" panose="02040503050406030204" pitchFamily="18" charset="0"/>
                  </a:rPr>
                  <a:t> Bua Kham </a:t>
                </a:r>
                <a:r>
                  <a:rPr lang="en-US" sz="2933" b="1" dirty="0" err="1">
                    <a:solidFill>
                      <a:srgbClr val="1F497D"/>
                    </a:solidFill>
                    <a:latin typeface="Cambria" panose="02040503050406030204" pitchFamily="18" charset="0"/>
                    <a:ea typeface="Cambria" panose="02040503050406030204" pitchFamily="18" charset="0"/>
                  </a:rPr>
                  <a:t>và</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chỉ</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ra</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chủ</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vị</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ngữ</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của</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mỗi</a:t>
                </a:r>
                <a:r>
                  <a:rPr lang="en-US" sz="2933" b="1" dirty="0">
                    <a:solidFill>
                      <a:srgbClr val="1F497D"/>
                    </a:solidFill>
                    <a:latin typeface="Cambria" panose="02040503050406030204" pitchFamily="18" charset="0"/>
                    <a:ea typeface="Cambria" panose="02040503050406030204" pitchFamily="18" charset="0"/>
                  </a:rPr>
                  <a:t> </a:t>
                </a:r>
                <a:r>
                  <a:rPr lang="en-US" sz="2933" b="1" dirty="0" err="1">
                    <a:solidFill>
                      <a:srgbClr val="1F497D"/>
                    </a:solidFill>
                    <a:latin typeface="Cambria" panose="02040503050406030204" pitchFamily="18" charset="0"/>
                    <a:ea typeface="Cambria" panose="02040503050406030204" pitchFamily="18" charset="0"/>
                  </a:rPr>
                  <a:t>câu</a:t>
                </a:r>
                <a:r>
                  <a:rPr lang="en-US" sz="2933" b="1" dirty="0">
                    <a:solidFill>
                      <a:srgbClr val="1F497D"/>
                    </a:solidFill>
                    <a:latin typeface="Cambria" panose="02040503050406030204" pitchFamily="18" charset="0"/>
                    <a:ea typeface="Cambria" panose="02040503050406030204" pitchFamily="18" charset="0"/>
                  </a:rPr>
                  <a:t>. </a:t>
                </a:r>
                <a:endParaRPr lang="en-US" sz="5867" b="1" dirty="0">
                  <a:solidFill>
                    <a:srgbClr val="1F497D"/>
                  </a:solidFill>
                  <a:latin typeface="Cambria" panose="02040503050406030204" pitchFamily="18" charset="0"/>
                  <a:ea typeface="Cambria" panose="02040503050406030204" pitchFamily="18" charset="0"/>
                </a:endParaRPr>
              </a:p>
            </p:txBody>
          </p:sp>
        </p:grpSp>
        <p:pic>
          <p:nvPicPr>
            <p:cNvPr id="16" name="图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553" y="-18922"/>
              <a:ext cx="1324454" cy="1324454"/>
            </a:xfrm>
            <a:prstGeom prst="rect">
              <a:avLst/>
            </a:prstGeom>
          </p:spPr>
        </p:pic>
      </p:grpSp>
      <p:sp>
        <p:nvSpPr>
          <p:cNvPr id="21" name="Rectangle 20"/>
          <p:cNvSpPr/>
          <p:nvPr/>
        </p:nvSpPr>
        <p:spPr>
          <a:xfrm>
            <a:off x="1709905" y="2936557"/>
            <a:ext cx="8577564" cy="2308324"/>
          </a:xfrm>
          <a:prstGeom prst="rect">
            <a:avLst/>
          </a:prstGeom>
        </p:spPr>
        <p:txBody>
          <a:bodyPr wrap="square">
            <a:spAutoFit/>
          </a:bodyPr>
          <a:lstStyle/>
          <a:p>
            <a:pPr algn="ctr" defTabSz="609630"/>
            <a:r>
              <a:rPr lang="vi-VN" sz="3600" dirty="0">
                <a:solidFill>
                  <a:srgbClr val="000000"/>
                </a:solidFill>
                <a:latin typeface="Cambria" panose="02040503050406030204" pitchFamily="18" charset="0"/>
                <a:ea typeface="Cambria" panose="02040503050406030204" pitchFamily="18" charset="0"/>
              </a:rPr>
              <a:t>Bua Kham là </a:t>
            </a:r>
            <a:r>
              <a:rPr lang="vi-VN" sz="3600">
                <a:solidFill>
                  <a:srgbClr val="000000"/>
                </a:solidFill>
                <a:latin typeface="Cambria" panose="02040503050406030204" pitchFamily="18" charset="0"/>
                <a:ea typeface="Cambria" panose="02040503050406030204" pitchFamily="18" charset="0"/>
              </a:rPr>
              <a:t>một </a:t>
            </a:r>
            <a:r>
              <a:rPr lang="vi-VN" sz="3600" smtClean="0">
                <a:solidFill>
                  <a:srgbClr val="000000"/>
                </a:solidFill>
                <a:latin typeface="Cambria" panose="02040503050406030204" pitchFamily="18" charset="0"/>
                <a:ea typeface="Cambria" panose="02040503050406030204" pitchFamily="18" charset="0"/>
              </a:rPr>
              <a:t>c</a:t>
            </a:r>
            <a:r>
              <a:rPr lang="en-US" sz="3600" smtClean="0">
                <a:solidFill>
                  <a:srgbClr val="000000"/>
                </a:solidFill>
                <a:latin typeface="Cambria" panose="02040503050406030204" pitchFamily="18" charset="0"/>
                <a:ea typeface="Cambria" panose="02040503050406030204" pitchFamily="18" charset="0"/>
              </a:rPr>
              <a:t>ậu</a:t>
            </a:r>
            <a:r>
              <a:rPr lang="vi-VN" sz="3600" smtClean="0">
                <a:solidFill>
                  <a:srgbClr val="000000"/>
                </a:solidFill>
                <a:latin typeface="Cambria" panose="02040503050406030204" pitchFamily="18" charset="0"/>
                <a:ea typeface="Cambria" panose="02040503050406030204" pitchFamily="18" charset="0"/>
              </a:rPr>
              <a:t> </a:t>
            </a:r>
            <a:r>
              <a:rPr lang="vi-VN" sz="3600" dirty="0">
                <a:solidFill>
                  <a:srgbClr val="000000"/>
                </a:solidFill>
                <a:latin typeface="Cambria" panose="02040503050406030204" pitchFamily="18" charset="0"/>
                <a:ea typeface="Cambria" panose="02040503050406030204" pitchFamily="18" charset="0"/>
              </a:rPr>
              <a:t>bé tốt bụng. Mặc dù muốn nuôi những con cò con nhưng cậu lại để cho cò con về với bố mẹ mà không ích kỉ vì thú vui của mình.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707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ppt_w</p:attrName>
                                        </p:attrNameLst>
                                      </p:cBhvr>
                                      <p:tavLst>
                                        <p:tav tm="0">
                                          <p:val>
                                            <p:strVal val="0"/>
                                          </p:val>
                                        </p:tav>
                                        <p:tav tm="100000">
                                          <p:val>
                                            <p:strVal val="#ppt_w"/>
                                          </p:val>
                                        </p:tav>
                                      </p:tavLst>
                                    </p:anim>
                                    <p:anim calcmode="lin" valueType="num">
                                      <p:cBhvr additive="base">
                                        <p:cTn id="13" dur="500"/>
                                        <p:tgtEl>
                                          <p:spTgt spid="22"/>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5" cstate="screen">
              <a:extLst>
                <a:ext uri="{28A0092B-C50C-407E-A947-70E740481C1C}">
                  <a14:useLocalDpi xmlns:a14="http://schemas.microsoft.com/office/drawing/2010/main"/>
                </a:ext>
              </a:extLst>
            </a:blip>
            <a:stretch>
              <a:fillRect/>
            </a:stretch>
          </a:blipFill>
        </p:spPr>
      </p:sp>
      <p:grpSp>
        <p:nvGrpSpPr>
          <p:cNvPr id="7" name="Group 7"/>
          <p:cNvGrpSpPr/>
          <p:nvPr/>
        </p:nvGrpSpPr>
        <p:grpSpPr>
          <a:xfrm>
            <a:off x="2033822" y="1780132"/>
            <a:ext cx="8124357" cy="2549410"/>
            <a:chOff x="0" y="0"/>
            <a:chExt cx="16248714" cy="5098820"/>
          </a:xfrm>
        </p:grpSpPr>
        <p:sp>
          <p:nvSpPr>
            <p:cNvPr id="8" name="Freeform 8"/>
            <p:cNvSpPr/>
            <p:nvPr/>
          </p:nvSpPr>
          <p:spPr>
            <a:xfrm>
              <a:off x="2901566" y="1189737"/>
              <a:ext cx="2855822" cy="3909083"/>
            </a:xfrm>
            <a:custGeom>
              <a:avLst/>
              <a:gdLst/>
              <a:ahLst/>
              <a:cxnLst/>
              <a:rect l="l" t="t" r="r" b="b"/>
              <a:pathLst>
                <a:path w="2855822" h="3909083">
                  <a:moveTo>
                    <a:pt x="0" y="0"/>
                  </a:moveTo>
                  <a:lnTo>
                    <a:pt x="2855822" y="0"/>
                  </a:lnTo>
                  <a:lnTo>
                    <a:pt x="2855822" y="3909083"/>
                  </a:lnTo>
                  <a:lnTo>
                    <a:pt x="0" y="390908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9" name="Freeform 9"/>
            <p:cNvSpPr/>
            <p:nvPr/>
          </p:nvSpPr>
          <p:spPr>
            <a:xfrm>
              <a:off x="5611668" y="2406031"/>
              <a:ext cx="2826723" cy="2692788"/>
            </a:xfrm>
            <a:custGeom>
              <a:avLst/>
              <a:gdLst/>
              <a:ahLst/>
              <a:cxnLst/>
              <a:rect l="l" t="t" r="r" b="b"/>
              <a:pathLst>
                <a:path w="2826723" h="2692788">
                  <a:moveTo>
                    <a:pt x="0" y="0"/>
                  </a:moveTo>
                  <a:lnTo>
                    <a:pt x="2826723" y="0"/>
                  </a:lnTo>
                  <a:lnTo>
                    <a:pt x="2826723" y="2692789"/>
                  </a:lnTo>
                  <a:lnTo>
                    <a:pt x="0" y="269278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0" y="0"/>
              <a:ext cx="4681908" cy="5093289"/>
            </a:xfrm>
            <a:custGeom>
              <a:avLst/>
              <a:gdLst/>
              <a:ahLst/>
              <a:cxnLst/>
              <a:rect l="l" t="t" r="r" b="b"/>
              <a:pathLst>
                <a:path w="4681908" h="5093289">
                  <a:moveTo>
                    <a:pt x="0" y="0"/>
                  </a:moveTo>
                  <a:lnTo>
                    <a:pt x="4681908" y="0"/>
                  </a:lnTo>
                  <a:lnTo>
                    <a:pt x="4681908" y="5093289"/>
                  </a:lnTo>
                  <a:lnTo>
                    <a:pt x="0" y="5093289"/>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1" name="Freeform 11"/>
            <p:cNvSpPr/>
            <p:nvPr/>
          </p:nvSpPr>
          <p:spPr>
            <a:xfrm>
              <a:off x="8292672" y="2189832"/>
              <a:ext cx="3076522" cy="2908988"/>
            </a:xfrm>
            <a:custGeom>
              <a:avLst/>
              <a:gdLst/>
              <a:ahLst/>
              <a:cxnLst/>
              <a:rect l="l" t="t" r="r" b="b"/>
              <a:pathLst>
                <a:path w="3076522" h="2908988">
                  <a:moveTo>
                    <a:pt x="0" y="0"/>
                  </a:moveTo>
                  <a:lnTo>
                    <a:pt x="3076521" y="0"/>
                  </a:lnTo>
                  <a:lnTo>
                    <a:pt x="3076521" y="2908988"/>
                  </a:lnTo>
                  <a:lnTo>
                    <a:pt x="0" y="2908988"/>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2" name="Freeform 12"/>
            <p:cNvSpPr/>
            <p:nvPr/>
          </p:nvSpPr>
          <p:spPr>
            <a:xfrm>
              <a:off x="11223474" y="1330350"/>
              <a:ext cx="2803492" cy="3762939"/>
            </a:xfrm>
            <a:custGeom>
              <a:avLst/>
              <a:gdLst/>
              <a:ahLst/>
              <a:cxnLst/>
              <a:rect l="l" t="t" r="r" b="b"/>
              <a:pathLst>
                <a:path w="2803492" h="3762939">
                  <a:moveTo>
                    <a:pt x="0" y="0"/>
                  </a:moveTo>
                  <a:lnTo>
                    <a:pt x="2803492" y="0"/>
                  </a:lnTo>
                  <a:lnTo>
                    <a:pt x="2803492" y="3762939"/>
                  </a:lnTo>
                  <a:lnTo>
                    <a:pt x="0" y="3762939"/>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3" name="Freeform 13"/>
            <p:cNvSpPr/>
            <p:nvPr/>
          </p:nvSpPr>
          <p:spPr>
            <a:xfrm>
              <a:off x="13881246" y="2336055"/>
              <a:ext cx="2367468" cy="2757234"/>
            </a:xfrm>
            <a:custGeom>
              <a:avLst/>
              <a:gdLst/>
              <a:ahLst/>
              <a:cxnLst/>
              <a:rect l="l" t="t" r="r" b="b"/>
              <a:pathLst>
                <a:path w="2367468" h="2757234">
                  <a:moveTo>
                    <a:pt x="0" y="0"/>
                  </a:moveTo>
                  <a:lnTo>
                    <a:pt x="2367468" y="0"/>
                  </a:lnTo>
                  <a:lnTo>
                    <a:pt x="2367468" y="2757234"/>
                  </a:lnTo>
                  <a:lnTo>
                    <a:pt x="0" y="2757234"/>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13" cstate="screen">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328246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7" cstate="screen">
              <a:extLst>
                <a:ext uri="{28A0092B-C50C-407E-A947-70E740481C1C}">
                  <a14:useLocalDpi xmlns:a14="http://schemas.microsoft.com/office/drawing/2010/main"/>
                </a:ext>
              </a:extLst>
            </a:blip>
            <a:stretch>
              <a:fillRect/>
            </a:stretch>
          </a:blipFill>
        </p:spPr>
      </p:sp>
      <p:grpSp>
        <p:nvGrpSpPr>
          <p:cNvPr id="10" name="Group 9">
            <a:extLst>
              <a:ext uri="{FF2B5EF4-FFF2-40B4-BE49-F238E27FC236}">
                <a16:creationId xmlns:a16="http://schemas.microsoft.com/office/drawing/2014/main" id="{6ED4DF2B-FF59-DFF2-FCE1-2AC7D82B4C4C}"/>
              </a:ext>
            </a:extLst>
          </p:cNvPr>
          <p:cNvGrpSpPr/>
          <p:nvPr/>
        </p:nvGrpSpPr>
        <p:grpSpPr>
          <a:xfrm>
            <a:off x="3609274" y="919241"/>
            <a:ext cx="5283309" cy="1118979"/>
            <a:chOff x="88477" y="342908"/>
            <a:chExt cx="7924964" cy="1678468"/>
          </a:xfrm>
        </p:grpSpPr>
        <p:sp>
          <p:nvSpPr>
            <p:cNvPr id="11" name="Rectangle: Rounded Corners 10">
              <a:extLst>
                <a:ext uri="{FF2B5EF4-FFF2-40B4-BE49-F238E27FC236}">
                  <a16:creationId xmlns:a16="http://schemas.microsoft.com/office/drawing/2014/main"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2" name="TextBox 11">
              <a:extLst>
                <a:ext uri="{FF2B5EF4-FFF2-40B4-BE49-F238E27FC236}">
                  <a16:creationId xmlns:a16="http://schemas.microsoft.com/office/drawing/2014/main" id="{27DAC9B5-A744-3DEE-A608-DA18E2FD6EDC}"/>
                </a:ext>
              </a:extLst>
            </p:cNvPr>
            <p:cNvSpPr txBox="1"/>
            <p:nvPr/>
          </p:nvSpPr>
          <p:spPr>
            <a:xfrm>
              <a:off x="254340" y="520110"/>
              <a:ext cx="7608677" cy="1369798"/>
            </a:xfrm>
            <a:prstGeom prst="rect">
              <a:avLst/>
            </a:prstGeom>
            <a:noFill/>
          </p:spPr>
          <p:txBody>
            <a:bodyPr wrap="square">
              <a:spAutoFit/>
            </a:bodyPr>
            <a:lstStyle/>
            <a:p>
              <a:pPr algn="ctr" defTabSz="609630"/>
              <a:r>
                <a:rPr lang="vi-VN" sz="5334" b="1" dirty="0">
                  <a:solidFill>
                    <a:srgbClr val="752912"/>
                  </a:solidFill>
                  <a:latin typeface="Cambria" panose="02040503050406030204" pitchFamily="18" charset="0"/>
                </a:rPr>
                <a:t>Giải câu đố sau</a:t>
              </a:r>
              <a:endParaRPr lang="en-US" sz="5334" b="1" dirty="0">
                <a:solidFill>
                  <a:srgbClr val="752912"/>
                </a:solidFill>
                <a:latin typeface="Cambria" panose="02040503050406030204" pitchFamily="18" charset="0"/>
              </a:endParaRPr>
            </a:p>
          </p:txBody>
        </p:sp>
      </p:grpSp>
      <p:sp>
        <p:nvSpPr>
          <p:cNvPr id="13" name="Rectangle: Rounded Corners 10">
            <a:extLst>
              <a:ext uri="{FF2B5EF4-FFF2-40B4-BE49-F238E27FC236}">
                <a16:creationId xmlns:a16="http://schemas.microsoft.com/office/drawing/2014/main" id="{0E75231F-53C4-7C58-15A3-3F20E0790DFE}"/>
              </a:ext>
            </a:extLst>
          </p:cNvPr>
          <p:cNvSpPr/>
          <p:nvPr/>
        </p:nvSpPr>
        <p:spPr>
          <a:xfrm>
            <a:off x="617607" y="2447212"/>
            <a:ext cx="10761593" cy="3142073"/>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TextBox 14">
            <a:extLst>
              <a:ext uri="{FF2B5EF4-FFF2-40B4-BE49-F238E27FC236}">
                <a16:creationId xmlns:a16="http://schemas.microsoft.com/office/drawing/2014/main" id="{27DAC9B5-A744-3DEE-A608-DA18E2FD6EDC}"/>
              </a:ext>
            </a:extLst>
          </p:cNvPr>
          <p:cNvSpPr txBox="1"/>
          <p:nvPr/>
        </p:nvSpPr>
        <p:spPr>
          <a:xfrm>
            <a:off x="762000" y="2515232"/>
            <a:ext cx="9956800" cy="2554545"/>
          </a:xfrm>
          <a:prstGeom prst="rect">
            <a:avLst/>
          </a:prstGeom>
          <a:noFill/>
        </p:spPr>
        <p:txBody>
          <a:bodyPr wrap="square">
            <a:spAutoFit/>
          </a:bodyPr>
          <a:lstStyle/>
          <a:p>
            <a:pPr algn="ctr" defTabSz="609630"/>
            <a:r>
              <a:rPr lang="vi-VN" sz="4000" b="1" dirty="0">
                <a:solidFill>
                  <a:srgbClr val="752912"/>
                </a:solidFill>
                <a:latin typeface="Cambria" panose="02040503050406030204" pitchFamily="18" charset="0"/>
              </a:rPr>
              <a:t>Con gì lông trắng tựa bông</a:t>
            </a:r>
          </a:p>
          <a:p>
            <a:pPr algn="ctr" defTabSz="609630"/>
            <a:r>
              <a:rPr lang="vi-VN" sz="4000" b="1" dirty="0">
                <a:solidFill>
                  <a:srgbClr val="752912"/>
                </a:solidFill>
                <a:latin typeface="Cambria" panose="02040503050406030204" pitchFamily="18" charset="0"/>
              </a:rPr>
              <a:t>Bay la bay lả giữa đồng lúa xanh</a:t>
            </a:r>
          </a:p>
          <a:p>
            <a:pPr algn="ctr" defTabSz="609630"/>
            <a:r>
              <a:rPr lang="vi-VN" sz="4000" b="1" dirty="0">
                <a:solidFill>
                  <a:srgbClr val="752912"/>
                </a:solidFill>
                <a:latin typeface="Cambria" panose="02040503050406030204" pitchFamily="18" charset="0"/>
              </a:rPr>
              <a:t>Tính nết chăm chỉ, hiền lành</a:t>
            </a:r>
          </a:p>
          <a:p>
            <a:pPr algn="ctr" defTabSz="609630"/>
            <a:r>
              <a:rPr lang="vi-VN" sz="4000" b="1" dirty="0">
                <a:solidFill>
                  <a:srgbClr val="752912"/>
                </a:solidFill>
                <a:latin typeface="Cambria" panose="02040503050406030204" pitchFamily="18" charset="0"/>
              </a:rPr>
              <a:t>Chân cao, cổ ngẳng, dáng hình mảnh mai?</a:t>
            </a:r>
            <a:endParaRPr lang="en-US" sz="4000" b="1" dirty="0">
              <a:solidFill>
                <a:srgbClr val="752912"/>
              </a:solidFill>
              <a:latin typeface="Cambria" panose="02040503050406030204" pitchFamily="18" charset="0"/>
            </a:endParaRPr>
          </a:p>
        </p:txBody>
      </p:sp>
    </p:spTree>
    <p:extLst>
      <p:ext uri="{BB962C8B-B14F-4D97-AF65-F5344CB8AC3E}">
        <p14:creationId xmlns:p14="http://schemas.microsoft.com/office/powerpoint/2010/main" val="212756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8" name="Freeform 8"/>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9" name="Freeform 9"/>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grpSp>
        <p:nvGrpSpPr>
          <p:cNvPr id="10" name="Group 10"/>
          <p:cNvGrpSpPr/>
          <p:nvPr/>
        </p:nvGrpSpPr>
        <p:grpSpPr>
          <a:xfrm>
            <a:off x="951305" y="866964"/>
            <a:ext cx="4491990" cy="4491990"/>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12" name="Group 12"/>
          <p:cNvGrpSpPr/>
          <p:nvPr/>
        </p:nvGrpSpPr>
        <p:grpSpPr>
          <a:xfrm>
            <a:off x="5807952" y="304771"/>
            <a:ext cx="3725586" cy="3497580"/>
            <a:chOff x="0" y="0"/>
            <a:chExt cx="6350000" cy="5961380"/>
          </a:xfrm>
        </p:grpSpPr>
        <p:sp>
          <p:nvSpPr>
            <p:cNvPr id="13" name="Freeform 13"/>
            <p:cNvSpPr/>
            <p:nvPr/>
          </p:nvSpPr>
          <p:spPr>
            <a:xfrm>
              <a:off x="0" y="0"/>
              <a:ext cx="6350000" cy="5961380"/>
            </a:xfrm>
            <a:custGeom>
              <a:avLst/>
              <a:gdLst/>
              <a:ahLst/>
              <a:cxnLst/>
              <a:rect l="l" t="t" r="r" b="b"/>
              <a:pathLst>
                <a:path w="6350000" h="5961380">
                  <a:moveTo>
                    <a:pt x="6220460" y="2851150"/>
                  </a:moveTo>
                  <a:cubicBezTo>
                    <a:pt x="6220460" y="2786380"/>
                    <a:pt x="6220460" y="2656840"/>
                    <a:pt x="6220460" y="2592070"/>
                  </a:cubicBezTo>
                  <a:lnTo>
                    <a:pt x="6090920" y="2592070"/>
                  </a:lnTo>
                  <a:cubicBezTo>
                    <a:pt x="6090920" y="2527300"/>
                    <a:pt x="6090920" y="2397760"/>
                    <a:pt x="6090920" y="2332990"/>
                  </a:cubicBezTo>
                  <a:cubicBezTo>
                    <a:pt x="6026150" y="2332990"/>
                    <a:pt x="5896610" y="2332990"/>
                    <a:pt x="5831840" y="2332990"/>
                  </a:cubicBezTo>
                  <a:lnTo>
                    <a:pt x="5831840" y="2203450"/>
                  </a:lnTo>
                  <a:cubicBezTo>
                    <a:pt x="5716270" y="2203450"/>
                    <a:pt x="5558790" y="2203450"/>
                    <a:pt x="5443220" y="2203450"/>
                  </a:cubicBezTo>
                  <a:lnTo>
                    <a:pt x="5443220" y="2073910"/>
                  </a:lnTo>
                  <a:lnTo>
                    <a:pt x="5572760" y="2073910"/>
                  </a:lnTo>
                  <a:lnTo>
                    <a:pt x="5572760" y="1944370"/>
                  </a:lnTo>
                  <a:lnTo>
                    <a:pt x="5702300" y="1944370"/>
                  </a:lnTo>
                  <a:cubicBezTo>
                    <a:pt x="5702300" y="1828800"/>
                    <a:pt x="5702300" y="1671320"/>
                    <a:pt x="5702300" y="1555750"/>
                  </a:cubicBezTo>
                  <a:lnTo>
                    <a:pt x="5831840" y="1555750"/>
                  </a:lnTo>
                  <a:cubicBezTo>
                    <a:pt x="5831840" y="1347470"/>
                    <a:pt x="5831840" y="1115060"/>
                    <a:pt x="5831840" y="908050"/>
                  </a:cubicBezTo>
                  <a:lnTo>
                    <a:pt x="5702300" y="908050"/>
                  </a:lnTo>
                  <a:cubicBezTo>
                    <a:pt x="5702300" y="843280"/>
                    <a:pt x="5702300" y="713740"/>
                    <a:pt x="5702300" y="648970"/>
                  </a:cubicBezTo>
                  <a:lnTo>
                    <a:pt x="5572760" y="648970"/>
                  </a:lnTo>
                  <a:cubicBezTo>
                    <a:pt x="5572760" y="584200"/>
                    <a:pt x="5572760" y="454660"/>
                    <a:pt x="5572760" y="389890"/>
                  </a:cubicBezTo>
                  <a:lnTo>
                    <a:pt x="5443220" y="389890"/>
                  </a:lnTo>
                  <a:lnTo>
                    <a:pt x="5443220" y="259080"/>
                  </a:lnTo>
                  <a:cubicBezTo>
                    <a:pt x="5378450" y="259080"/>
                    <a:pt x="5248910" y="259080"/>
                    <a:pt x="5184140" y="259080"/>
                  </a:cubicBezTo>
                  <a:lnTo>
                    <a:pt x="5184140" y="129540"/>
                  </a:lnTo>
                  <a:cubicBezTo>
                    <a:pt x="5119370" y="129540"/>
                    <a:pt x="4989830" y="129540"/>
                    <a:pt x="4925060" y="129540"/>
                  </a:cubicBezTo>
                  <a:lnTo>
                    <a:pt x="4925060" y="0"/>
                  </a:lnTo>
                  <a:cubicBezTo>
                    <a:pt x="4672330" y="0"/>
                    <a:pt x="4399280" y="0"/>
                    <a:pt x="4147820" y="0"/>
                  </a:cubicBezTo>
                  <a:lnTo>
                    <a:pt x="4147820" y="129540"/>
                  </a:lnTo>
                  <a:cubicBezTo>
                    <a:pt x="4032250" y="129540"/>
                    <a:pt x="3874770" y="129540"/>
                    <a:pt x="3759200" y="129540"/>
                  </a:cubicBezTo>
                  <a:lnTo>
                    <a:pt x="3759200" y="259080"/>
                  </a:lnTo>
                  <a:cubicBezTo>
                    <a:pt x="3643630" y="259080"/>
                    <a:pt x="3486150" y="259080"/>
                    <a:pt x="3370580" y="259080"/>
                  </a:cubicBezTo>
                  <a:lnTo>
                    <a:pt x="3370580" y="388620"/>
                  </a:lnTo>
                  <a:lnTo>
                    <a:pt x="3241040" y="388620"/>
                  </a:lnTo>
                  <a:lnTo>
                    <a:pt x="3241040" y="518160"/>
                  </a:lnTo>
                  <a:lnTo>
                    <a:pt x="3111500" y="518160"/>
                  </a:lnTo>
                  <a:cubicBezTo>
                    <a:pt x="3111500" y="453390"/>
                    <a:pt x="3111500" y="323850"/>
                    <a:pt x="3111500" y="259080"/>
                  </a:cubicBezTo>
                  <a:lnTo>
                    <a:pt x="2981960" y="259080"/>
                  </a:lnTo>
                  <a:lnTo>
                    <a:pt x="2981960" y="129540"/>
                  </a:lnTo>
                  <a:cubicBezTo>
                    <a:pt x="2917190" y="129540"/>
                    <a:pt x="2787650" y="129540"/>
                    <a:pt x="2722880" y="129540"/>
                  </a:cubicBezTo>
                  <a:lnTo>
                    <a:pt x="2722880" y="0"/>
                  </a:lnTo>
                  <a:cubicBezTo>
                    <a:pt x="2425700" y="0"/>
                    <a:pt x="2112010" y="0"/>
                    <a:pt x="1816100" y="0"/>
                  </a:cubicBezTo>
                  <a:lnTo>
                    <a:pt x="1816100" y="129540"/>
                  </a:lnTo>
                  <a:cubicBezTo>
                    <a:pt x="1700530" y="129540"/>
                    <a:pt x="1543050" y="129540"/>
                    <a:pt x="1427480" y="129540"/>
                  </a:cubicBezTo>
                  <a:lnTo>
                    <a:pt x="1427480" y="259080"/>
                  </a:lnTo>
                  <a:cubicBezTo>
                    <a:pt x="1362710" y="259080"/>
                    <a:pt x="1233170" y="259080"/>
                    <a:pt x="1168400" y="259080"/>
                  </a:cubicBezTo>
                  <a:lnTo>
                    <a:pt x="1168400" y="388620"/>
                  </a:lnTo>
                  <a:cubicBezTo>
                    <a:pt x="1103630" y="388620"/>
                    <a:pt x="974090" y="388620"/>
                    <a:pt x="909320" y="388620"/>
                  </a:cubicBezTo>
                  <a:lnTo>
                    <a:pt x="909320" y="518160"/>
                  </a:lnTo>
                  <a:lnTo>
                    <a:pt x="777240" y="518160"/>
                  </a:lnTo>
                  <a:lnTo>
                    <a:pt x="777240" y="647700"/>
                  </a:lnTo>
                  <a:lnTo>
                    <a:pt x="647700" y="647700"/>
                  </a:lnTo>
                  <a:lnTo>
                    <a:pt x="647700" y="777240"/>
                  </a:lnTo>
                  <a:lnTo>
                    <a:pt x="518160" y="777240"/>
                  </a:lnTo>
                  <a:cubicBezTo>
                    <a:pt x="518160" y="842010"/>
                    <a:pt x="518160" y="971550"/>
                    <a:pt x="518160" y="1036320"/>
                  </a:cubicBezTo>
                  <a:lnTo>
                    <a:pt x="388620" y="1036320"/>
                  </a:lnTo>
                  <a:lnTo>
                    <a:pt x="388620" y="1165860"/>
                  </a:lnTo>
                  <a:lnTo>
                    <a:pt x="259080" y="1165860"/>
                  </a:lnTo>
                  <a:cubicBezTo>
                    <a:pt x="259080" y="1230630"/>
                    <a:pt x="259080" y="1360170"/>
                    <a:pt x="259080" y="1424940"/>
                  </a:cubicBezTo>
                  <a:lnTo>
                    <a:pt x="129540" y="1424940"/>
                  </a:lnTo>
                  <a:cubicBezTo>
                    <a:pt x="129540" y="1540510"/>
                    <a:pt x="129540" y="1697990"/>
                    <a:pt x="129540" y="1813560"/>
                  </a:cubicBezTo>
                  <a:lnTo>
                    <a:pt x="0" y="1813560"/>
                  </a:lnTo>
                  <a:cubicBezTo>
                    <a:pt x="0" y="2153920"/>
                    <a:pt x="0" y="2509520"/>
                    <a:pt x="0" y="2849880"/>
                  </a:cubicBezTo>
                  <a:lnTo>
                    <a:pt x="129540" y="2849880"/>
                  </a:lnTo>
                  <a:lnTo>
                    <a:pt x="129540" y="2979420"/>
                  </a:lnTo>
                  <a:lnTo>
                    <a:pt x="259080" y="2979420"/>
                  </a:lnTo>
                  <a:lnTo>
                    <a:pt x="259080" y="3108960"/>
                  </a:lnTo>
                  <a:cubicBezTo>
                    <a:pt x="323850" y="3108960"/>
                    <a:pt x="453390" y="3108960"/>
                    <a:pt x="518160" y="3108960"/>
                  </a:cubicBezTo>
                  <a:lnTo>
                    <a:pt x="518160" y="3238500"/>
                  </a:lnTo>
                  <a:cubicBezTo>
                    <a:pt x="582930" y="3238500"/>
                    <a:pt x="712470" y="3238500"/>
                    <a:pt x="777240" y="3238500"/>
                  </a:cubicBezTo>
                  <a:lnTo>
                    <a:pt x="777240" y="3368040"/>
                  </a:lnTo>
                  <a:lnTo>
                    <a:pt x="647700" y="3368040"/>
                  </a:lnTo>
                  <a:cubicBezTo>
                    <a:pt x="647700" y="3483610"/>
                    <a:pt x="647700" y="3641090"/>
                    <a:pt x="647700" y="3756660"/>
                  </a:cubicBezTo>
                  <a:lnTo>
                    <a:pt x="518160" y="3756660"/>
                  </a:lnTo>
                  <a:cubicBezTo>
                    <a:pt x="518160" y="4053840"/>
                    <a:pt x="518160" y="4367530"/>
                    <a:pt x="518160" y="4663440"/>
                  </a:cubicBezTo>
                  <a:lnTo>
                    <a:pt x="647700" y="4663440"/>
                  </a:lnTo>
                  <a:cubicBezTo>
                    <a:pt x="647700" y="4779010"/>
                    <a:pt x="647700" y="4936490"/>
                    <a:pt x="647700" y="5052060"/>
                  </a:cubicBezTo>
                  <a:cubicBezTo>
                    <a:pt x="712470" y="5052060"/>
                    <a:pt x="842010" y="5052060"/>
                    <a:pt x="906780" y="5052060"/>
                  </a:cubicBezTo>
                  <a:lnTo>
                    <a:pt x="906780" y="5181600"/>
                  </a:lnTo>
                  <a:lnTo>
                    <a:pt x="1036320" y="5181600"/>
                  </a:lnTo>
                  <a:lnTo>
                    <a:pt x="1036320" y="5311140"/>
                  </a:lnTo>
                  <a:cubicBezTo>
                    <a:pt x="1151890" y="5311140"/>
                    <a:pt x="1309370" y="5311140"/>
                    <a:pt x="1424940" y="5311140"/>
                  </a:cubicBezTo>
                  <a:lnTo>
                    <a:pt x="1424940" y="5440680"/>
                  </a:lnTo>
                  <a:cubicBezTo>
                    <a:pt x="1633220" y="5440680"/>
                    <a:pt x="1865630" y="5440680"/>
                    <a:pt x="2072640" y="5440680"/>
                  </a:cubicBezTo>
                  <a:lnTo>
                    <a:pt x="2072640" y="5311140"/>
                  </a:lnTo>
                  <a:cubicBezTo>
                    <a:pt x="2235200" y="5311140"/>
                    <a:pt x="2428240" y="5311140"/>
                    <a:pt x="2590800" y="5311140"/>
                  </a:cubicBezTo>
                  <a:lnTo>
                    <a:pt x="2590800" y="5181600"/>
                  </a:lnTo>
                  <a:lnTo>
                    <a:pt x="2720340" y="5181600"/>
                  </a:lnTo>
                  <a:cubicBezTo>
                    <a:pt x="2720340" y="5297170"/>
                    <a:pt x="2720340" y="5454650"/>
                    <a:pt x="2720340" y="5570220"/>
                  </a:cubicBezTo>
                  <a:lnTo>
                    <a:pt x="2849880" y="5570220"/>
                  </a:lnTo>
                  <a:lnTo>
                    <a:pt x="2849880" y="5702300"/>
                  </a:lnTo>
                  <a:lnTo>
                    <a:pt x="2979420" y="5702300"/>
                  </a:lnTo>
                  <a:lnTo>
                    <a:pt x="2979420" y="5831840"/>
                  </a:lnTo>
                  <a:cubicBezTo>
                    <a:pt x="3044190" y="5831840"/>
                    <a:pt x="3173730" y="5831840"/>
                    <a:pt x="3238500" y="5831840"/>
                  </a:cubicBezTo>
                  <a:lnTo>
                    <a:pt x="3238500" y="5961380"/>
                  </a:lnTo>
                  <a:cubicBezTo>
                    <a:pt x="3666490" y="5961380"/>
                    <a:pt x="4105910" y="5961380"/>
                    <a:pt x="4533900" y="5961380"/>
                  </a:cubicBezTo>
                  <a:lnTo>
                    <a:pt x="4533900" y="5831840"/>
                  </a:lnTo>
                  <a:cubicBezTo>
                    <a:pt x="4649470" y="5831840"/>
                    <a:pt x="4806950" y="5831840"/>
                    <a:pt x="4922520" y="5831840"/>
                  </a:cubicBezTo>
                  <a:lnTo>
                    <a:pt x="4922520" y="5702300"/>
                  </a:lnTo>
                  <a:cubicBezTo>
                    <a:pt x="4987290" y="5702300"/>
                    <a:pt x="5116830" y="5702300"/>
                    <a:pt x="5181600" y="5702300"/>
                  </a:cubicBezTo>
                  <a:lnTo>
                    <a:pt x="5181600" y="5572760"/>
                  </a:lnTo>
                  <a:lnTo>
                    <a:pt x="5311140" y="5572760"/>
                  </a:lnTo>
                  <a:lnTo>
                    <a:pt x="5311140" y="5443220"/>
                  </a:lnTo>
                  <a:lnTo>
                    <a:pt x="5440680" y="5443220"/>
                  </a:lnTo>
                  <a:lnTo>
                    <a:pt x="5440680" y="5313680"/>
                  </a:lnTo>
                  <a:lnTo>
                    <a:pt x="5570220" y="5313680"/>
                  </a:lnTo>
                  <a:lnTo>
                    <a:pt x="5570220" y="5184140"/>
                  </a:lnTo>
                  <a:lnTo>
                    <a:pt x="5702300" y="5184140"/>
                  </a:lnTo>
                  <a:lnTo>
                    <a:pt x="5702300" y="5054600"/>
                  </a:lnTo>
                  <a:lnTo>
                    <a:pt x="5831840" y="5054600"/>
                  </a:lnTo>
                  <a:lnTo>
                    <a:pt x="5831840" y="4925060"/>
                  </a:lnTo>
                  <a:lnTo>
                    <a:pt x="5961380" y="4925060"/>
                  </a:lnTo>
                  <a:cubicBezTo>
                    <a:pt x="5961380" y="4860290"/>
                    <a:pt x="5961380" y="4730750"/>
                    <a:pt x="5961380" y="4665980"/>
                  </a:cubicBezTo>
                  <a:lnTo>
                    <a:pt x="6090920" y="4665980"/>
                  </a:lnTo>
                  <a:cubicBezTo>
                    <a:pt x="6090920" y="4503420"/>
                    <a:pt x="6090920" y="4310380"/>
                    <a:pt x="6090920" y="4147820"/>
                  </a:cubicBezTo>
                  <a:lnTo>
                    <a:pt x="6220460" y="4147820"/>
                  </a:lnTo>
                  <a:cubicBezTo>
                    <a:pt x="6220460" y="4032250"/>
                    <a:pt x="6220460" y="3874770"/>
                    <a:pt x="6220460" y="3759200"/>
                  </a:cubicBezTo>
                  <a:lnTo>
                    <a:pt x="6350000" y="3759200"/>
                  </a:lnTo>
                  <a:cubicBezTo>
                    <a:pt x="6350000" y="3462020"/>
                    <a:pt x="6350000" y="3148330"/>
                    <a:pt x="6350000" y="2852420"/>
                  </a:cubicBezTo>
                  <a:lnTo>
                    <a:pt x="6220460" y="2852420"/>
                  </a:lnTo>
                  <a:close/>
                </a:path>
              </a:pathLst>
            </a:custGeom>
            <a:blipFill>
              <a:blip r:embed="rId10" cstate="screen">
                <a:extLst>
                  <a:ext uri="{28A0092B-C50C-407E-A947-70E740481C1C}">
                    <a14:useLocalDpi xmlns:a14="http://schemas.microsoft.com/office/drawing/2010/main"/>
                  </a:ext>
                </a:extLst>
              </a:blip>
              <a:stretch>
                <a:fillRect r="-51419"/>
              </a:stretch>
            </a:blipFill>
          </p:spPr>
        </p:sp>
      </p:grpSp>
      <p:sp>
        <p:nvSpPr>
          <p:cNvPr id="14" name="TextBox 14"/>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grpSp>
        <p:nvGrpSpPr>
          <p:cNvPr id="15" name="Group 14">
            <a:extLst>
              <a:ext uri="{FF2B5EF4-FFF2-40B4-BE49-F238E27FC236}">
                <a16:creationId xmlns:a16="http://schemas.microsoft.com/office/drawing/2014/main" id="{6ED4DF2B-FF59-DFF2-FCE1-2AC7D82B4C4C}"/>
              </a:ext>
            </a:extLst>
          </p:cNvPr>
          <p:cNvGrpSpPr/>
          <p:nvPr/>
        </p:nvGrpSpPr>
        <p:grpSpPr>
          <a:xfrm>
            <a:off x="5807952" y="4211196"/>
            <a:ext cx="4015783" cy="1118979"/>
            <a:chOff x="88477" y="342908"/>
            <a:chExt cx="7924964" cy="1678468"/>
          </a:xfrm>
        </p:grpSpPr>
        <p:sp>
          <p:nvSpPr>
            <p:cNvPr id="16" name="Rectangle: Rounded Corners 10">
              <a:extLst>
                <a:ext uri="{FF2B5EF4-FFF2-40B4-BE49-F238E27FC236}">
                  <a16:creationId xmlns:a16="http://schemas.microsoft.com/office/drawing/2014/main"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7" name="TextBox 16">
              <a:extLst>
                <a:ext uri="{FF2B5EF4-FFF2-40B4-BE49-F238E27FC236}">
                  <a16:creationId xmlns:a16="http://schemas.microsoft.com/office/drawing/2014/main" id="{27DAC9B5-A744-3DEE-A608-DA18E2FD6EDC}"/>
                </a:ext>
              </a:extLst>
            </p:cNvPr>
            <p:cNvSpPr txBox="1"/>
            <p:nvPr/>
          </p:nvSpPr>
          <p:spPr>
            <a:xfrm>
              <a:off x="254340" y="520110"/>
              <a:ext cx="7608677" cy="1369798"/>
            </a:xfrm>
            <a:prstGeom prst="rect">
              <a:avLst/>
            </a:prstGeom>
            <a:noFill/>
          </p:spPr>
          <p:txBody>
            <a:bodyPr wrap="square">
              <a:spAutoFit/>
            </a:bodyPr>
            <a:lstStyle/>
            <a:p>
              <a:pPr algn="ctr" defTabSz="609630"/>
              <a:r>
                <a:rPr lang="vi-VN" sz="5334" b="1" dirty="0">
                  <a:solidFill>
                    <a:srgbClr val="752912"/>
                  </a:solidFill>
                  <a:latin typeface="Cambria" panose="02040503050406030204" pitchFamily="18" charset="0"/>
                </a:rPr>
                <a:t>Con cò</a:t>
              </a:r>
              <a:endParaRPr lang="en-US" sz="5334" b="1" dirty="0">
                <a:solidFill>
                  <a:srgbClr val="752912"/>
                </a:solidFill>
                <a:latin typeface="Cambria" panose="02040503050406030204" pitchFamily="18" charset="0"/>
              </a:endParaRPr>
            </a:p>
          </p:txBody>
        </p:sp>
      </p:grpSp>
    </p:spTree>
    <p:extLst>
      <p:ext uri="{BB962C8B-B14F-4D97-AF65-F5344CB8AC3E}">
        <p14:creationId xmlns:p14="http://schemas.microsoft.com/office/powerpoint/2010/main" val="2845056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7" cstate="screen">
              <a:extLst>
                <a:ext uri="{28A0092B-C50C-407E-A947-70E740481C1C}">
                  <a14:useLocalDpi xmlns:a14="http://schemas.microsoft.com/office/drawing/2010/main"/>
                </a:ext>
              </a:extLst>
            </a:blip>
            <a:stretch>
              <a:fillRect/>
            </a:stretch>
          </a:blipFill>
        </p:spPr>
      </p:sp>
      <p:pic>
        <p:nvPicPr>
          <p:cNvPr id="19" name="Picture 18">
            <a:extLst>
              <a:ext uri="{FF2B5EF4-FFF2-40B4-BE49-F238E27FC236}">
                <a16:creationId xmlns:a16="http://schemas.microsoft.com/office/drawing/2014/main" id="{71AA495A-0D2C-4074-8AB3-79EAC0725D2A}"/>
              </a:ext>
            </a:extLst>
          </p:cNvPr>
          <p:cNvPicPr>
            <a:picLocks noChangeAspect="1"/>
          </p:cNvPicPr>
          <p:nvPr/>
        </p:nvPicPr>
        <p:blipFill>
          <a:blip r:embed="rId8"/>
          <a:stretch>
            <a:fillRect/>
          </a:stretch>
        </p:blipFill>
        <p:spPr>
          <a:xfrm>
            <a:off x="0" y="1933537"/>
            <a:ext cx="11684217" cy="3957768"/>
          </a:xfrm>
          <a:prstGeom prst="rect">
            <a:avLst/>
          </a:prstGeom>
        </p:spPr>
      </p:pic>
    </p:spTree>
    <p:extLst>
      <p:ext uri="{BB962C8B-B14F-4D97-AF65-F5344CB8AC3E}">
        <p14:creationId xmlns:p14="http://schemas.microsoft.com/office/powerpoint/2010/main" val="123613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13" name="Rounded Rectangle 12"/>
          <p:cNvSpPr/>
          <p:nvPr/>
        </p:nvSpPr>
        <p:spPr>
          <a:xfrm>
            <a:off x="214191" y="735996"/>
            <a:ext cx="11825409" cy="451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1911567" y="-12641"/>
            <a:ext cx="7792771" cy="718145"/>
          </a:xfrm>
          <a:prstGeom prst="rect">
            <a:avLst/>
          </a:prstGeom>
        </p:spPr>
        <p:txBody>
          <a:bodyPr lIns="0" tIns="0" rIns="0" bIns="0" rtlCol="0" anchor="t">
            <a:spAutoFit/>
          </a:bodyPr>
          <a:lstStyle/>
          <a:p>
            <a:pPr algn="ctr" defTabSz="609630">
              <a:lnSpc>
                <a:spcPts val="5600"/>
              </a:lnSpc>
            </a:pPr>
            <a:r>
              <a:rPr lang="en-US" sz="4000" spc="59">
                <a:solidFill>
                  <a:srgbClr val="FFFFFF"/>
                </a:solidFill>
                <a:latin typeface="TT Knickerbockers Script"/>
              </a:rPr>
              <a:t>Trên khóm tre đâu ngõ</a:t>
            </a:r>
          </a:p>
        </p:txBody>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sp>
        <p:nvSpPr>
          <p:cNvPr id="12" name="TextBox 12"/>
          <p:cNvSpPr txBox="1"/>
          <p:nvPr/>
        </p:nvSpPr>
        <p:spPr>
          <a:xfrm>
            <a:off x="586947" y="953517"/>
            <a:ext cx="11079895" cy="4270400"/>
          </a:xfrm>
          <a:prstGeom prst="rect">
            <a:avLst/>
          </a:prstGeom>
        </p:spPr>
        <p:txBody>
          <a:bodyPr wrap="square" lIns="0" tIns="0" rIns="0" bIns="0" rtlCol="0" anchor="t">
            <a:spAutoFit/>
          </a:bodyPr>
          <a:lstStyle/>
          <a:p>
            <a:pPr algn="just" defTabSz="609630">
              <a:lnSpc>
                <a:spcPts val="3733"/>
              </a:lnSpc>
              <a:spcBef>
                <a:spcPct val="0"/>
              </a:spcBef>
            </a:pPr>
            <a:r>
              <a:rPr lang="vi-VN" sz="2666" spc="39" dirty="0">
                <a:solidFill>
                  <a:sysClr val="windowText" lastClr="000000"/>
                </a:solidFill>
                <a:latin typeface="Arimo"/>
              </a:rPr>
              <a:t>	</a:t>
            </a:r>
            <a:r>
              <a:rPr lang="en-US" sz="2666" spc="39" dirty="0" err="1">
                <a:solidFill>
                  <a:sysClr val="windowText" lastClr="000000"/>
                </a:solidFill>
                <a:latin typeface="Arimo"/>
              </a:rPr>
              <a:t>Một</a:t>
            </a:r>
            <a:r>
              <a:rPr lang="en-US" sz="2666" spc="39" dirty="0">
                <a:solidFill>
                  <a:sysClr val="windowText" lastClr="000000"/>
                </a:solidFill>
                <a:latin typeface="Arimo"/>
              </a:rPr>
              <a:t> </a:t>
            </a:r>
            <a:r>
              <a:rPr lang="en-US" sz="2666" spc="39" dirty="0" err="1">
                <a:solidFill>
                  <a:sysClr val="windowText" lastClr="000000"/>
                </a:solidFill>
                <a:latin typeface="Arimo"/>
              </a:rPr>
              <a:t>ngày</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hè</a:t>
            </a:r>
            <a:r>
              <a:rPr lang="en-US" sz="2666" spc="39" dirty="0">
                <a:solidFill>
                  <a:sysClr val="windowText" lastClr="000000"/>
                </a:solidFill>
                <a:latin typeface="Arimo"/>
              </a:rPr>
              <a:t>, </a:t>
            </a:r>
            <a:r>
              <a:rPr lang="en-US" sz="2666" spc="39" dirty="0" err="1">
                <a:solidFill>
                  <a:sysClr val="windowText" lastClr="000000"/>
                </a:solidFill>
                <a:latin typeface="Arimo"/>
              </a:rPr>
              <a:t>có</a:t>
            </a:r>
            <a:r>
              <a:rPr lang="en-US" sz="2666" spc="39" dirty="0">
                <a:solidFill>
                  <a:sysClr val="windowText" lastClr="000000"/>
                </a:solidFill>
                <a:latin typeface="Arimo"/>
              </a:rPr>
              <a:t> </a:t>
            </a:r>
            <a:r>
              <a:rPr lang="en-US" sz="2666" spc="39" dirty="0" err="1">
                <a:solidFill>
                  <a:sysClr val="windowText" lastClr="000000"/>
                </a:solidFill>
                <a:latin typeface="Arimo"/>
              </a:rPr>
              <a:t>đôi</a:t>
            </a:r>
            <a:r>
              <a:rPr lang="en-US" sz="2666" spc="39" dirty="0">
                <a:solidFill>
                  <a:sysClr val="windowText" lastClr="000000"/>
                </a:solidFill>
                <a:latin typeface="Arimo"/>
              </a:rPr>
              <a:t> </a:t>
            </a:r>
            <a:r>
              <a:rPr lang="en-US" sz="2666" spc="39" dirty="0" err="1">
                <a:solidFill>
                  <a:sysClr val="windowText" lastClr="000000"/>
                </a:solidFill>
                <a:latin typeface="Arimo"/>
              </a:rPr>
              <a:t>cò</a:t>
            </a:r>
            <a:r>
              <a:rPr lang="en-US" sz="2666" spc="39" dirty="0">
                <a:solidFill>
                  <a:sysClr val="windowText" lastClr="000000"/>
                </a:solidFill>
                <a:latin typeface="Arimo"/>
              </a:rPr>
              <a:t> bay </a:t>
            </a:r>
            <a:r>
              <a:rPr lang="en-US" sz="2666" spc="39" dirty="0" err="1">
                <a:solidFill>
                  <a:sysClr val="windowText" lastClr="000000"/>
                </a:solidFill>
                <a:latin typeface="Arimo"/>
              </a:rPr>
              <a:t>đến</a:t>
            </a:r>
            <a:r>
              <a:rPr lang="en-US" sz="2666" spc="39" dirty="0">
                <a:solidFill>
                  <a:sysClr val="windowText" lastClr="000000"/>
                </a:solidFill>
                <a:latin typeface="Arimo"/>
              </a:rPr>
              <a:t>, </a:t>
            </a:r>
            <a:r>
              <a:rPr lang="en-US" sz="2666" spc="39" dirty="0" err="1">
                <a:solidFill>
                  <a:sysClr val="windowText" lastClr="000000"/>
                </a:solidFill>
                <a:latin typeface="Arimo"/>
              </a:rPr>
              <a:t>đỗ</a:t>
            </a:r>
            <a:r>
              <a:rPr lang="en-US" sz="2666" spc="39" dirty="0">
                <a:solidFill>
                  <a:sysClr val="windowText" lastClr="000000"/>
                </a:solidFill>
                <a:latin typeface="Arimo"/>
              </a:rPr>
              <a:t> </a:t>
            </a:r>
            <a:r>
              <a:rPr lang="en-US" sz="2666" spc="39" dirty="0" err="1">
                <a:solidFill>
                  <a:sysClr val="windowText" lastClr="000000"/>
                </a:solidFill>
                <a:latin typeface="Arimo"/>
              </a:rPr>
              <a:t>trên</a:t>
            </a:r>
            <a:r>
              <a:rPr lang="en-US" sz="2666" spc="39" dirty="0">
                <a:solidFill>
                  <a:sysClr val="windowText" lastClr="000000"/>
                </a:solidFill>
                <a:latin typeface="Arimo"/>
              </a:rPr>
              <a:t> </a:t>
            </a:r>
            <a:r>
              <a:rPr lang="en-US" sz="2666" spc="39" dirty="0" err="1">
                <a:solidFill>
                  <a:sysClr val="windowText" lastClr="000000"/>
                </a:solidFill>
                <a:latin typeface="Arimo"/>
              </a:rPr>
              <a:t>khóm</a:t>
            </a:r>
            <a:r>
              <a:rPr lang="en-US" sz="2666" spc="39" dirty="0">
                <a:solidFill>
                  <a:sysClr val="windowText" lastClr="000000"/>
                </a:solidFill>
                <a:latin typeface="Arimo"/>
              </a:rPr>
              <a:t> </a:t>
            </a:r>
            <a:r>
              <a:rPr lang="en-US" sz="2666" spc="39" dirty="0" err="1">
                <a:solidFill>
                  <a:sysClr val="windowText" lastClr="000000"/>
                </a:solidFill>
                <a:latin typeface="Arimo"/>
              </a:rPr>
              <a:t>tre</a:t>
            </a:r>
            <a:r>
              <a:rPr lang="en-US" sz="2666" spc="39" dirty="0">
                <a:solidFill>
                  <a:sysClr val="windowText" lastClr="000000"/>
                </a:solidFill>
                <a:latin typeface="Arimo"/>
              </a:rPr>
              <a:t> </a:t>
            </a:r>
            <a:r>
              <a:rPr lang="en-US" sz="2666" spc="39" dirty="0" err="1">
                <a:solidFill>
                  <a:sysClr val="windowText" lastClr="000000"/>
                </a:solidFill>
                <a:latin typeface="Arimo"/>
              </a:rPr>
              <a:t>đầu</a:t>
            </a:r>
            <a:r>
              <a:rPr lang="en-US" sz="2666" spc="39" dirty="0">
                <a:solidFill>
                  <a:sysClr val="windowText" lastClr="000000"/>
                </a:solidFill>
                <a:latin typeface="Arimo"/>
              </a:rPr>
              <a:t> </a:t>
            </a:r>
            <a:r>
              <a:rPr lang="en-US" sz="2666" spc="39" dirty="0" err="1">
                <a:solidFill>
                  <a:sysClr val="windowText" lastClr="000000"/>
                </a:solidFill>
                <a:latin typeface="Arimo"/>
              </a:rPr>
              <a:t>ngõ</a:t>
            </a:r>
            <a:r>
              <a:rPr lang="en-US" sz="2666" spc="39" dirty="0">
                <a:solidFill>
                  <a:sysClr val="windowText" lastClr="000000"/>
                </a:solidFill>
                <a:latin typeface="Arimo"/>
              </a:rPr>
              <a:t> </a:t>
            </a:r>
            <a:r>
              <a:rPr lang="en-US" sz="2666" spc="39" dirty="0" err="1">
                <a:solidFill>
                  <a:sysClr val="windowText" lastClr="000000"/>
                </a:solidFill>
                <a:latin typeface="Arimo"/>
              </a:rPr>
              <a:t>nhà</a:t>
            </a:r>
            <a:r>
              <a:rPr lang="en-US" sz="2666" spc="39" dirty="0">
                <a:solidFill>
                  <a:sysClr val="windowText" lastClr="000000"/>
                </a:solidFill>
                <a:latin typeface="Arimo"/>
              </a:rPr>
              <a:t> </a:t>
            </a:r>
            <a:r>
              <a:rPr lang="en-US" sz="2666" spc="39" dirty="0" err="1">
                <a:solidFill>
                  <a:sysClr val="windowText" lastClr="000000"/>
                </a:solidFill>
                <a:latin typeface="Arimo"/>
              </a:rPr>
              <a:t>ông</a:t>
            </a:r>
            <a:r>
              <a:rPr lang="vi-VN" sz="2666" spc="39" dirty="0">
                <a:solidFill>
                  <a:sysClr val="windowText" lastClr="000000"/>
                </a:solidFill>
                <a:latin typeface="Arimo"/>
              </a:rPr>
              <a:t> Bua Kham. Gió đu đưa cành lá làm vợ chồng cò thỉnh thoảng phải rướn chân và khẽ vỗ cánh để lấy thăng bằng. Mấy hôm sau, trên cành tre đã thấy tổ cò làm bằng cọng và lá tre khô.</a:t>
            </a:r>
          </a:p>
          <a:p>
            <a:pPr algn="just" defTabSz="609630">
              <a:lnSpc>
                <a:spcPts val="3733"/>
              </a:lnSpc>
              <a:spcBef>
                <a:spcPct val="0"/>
              </a:spcBef>
            </a:pPr>
            <a:r>
              <a:rPr lang="vi-VN" sz="2666" spc="39" dirty="0">
                <a:solidFill>
                  <a:sysClr val="windowText" lastClr="000000"/>
                </a:solidFill>
                <a:latin typeface="Arimo"/>
              </a:rPr>
              <a:t>	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lang="en-US" sz="2666" spc="39" dirty="0">
              <a:solidFill>
                <a:sysClr val="windowText" lastClr="000000"/>
              </a:solidFill>
              <a:latin typeface="Arimo"/>
            </a:endParaRPr>
          </a:p>
        </p:txBody>
      </p:sp>
    </p:spTree>
    <p:extLst>
      <p:ext uri="{BB962C8B-B14F-4D97-AF65-F5344CB8AC3E}">
        <p14:creationId xmlns:p14="http://schemas.microsoft.com/office/powerpoint/2010/main" val="238063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13" name="Rounded Rectangle 12"/>
          <p:cNvSpPr/>
          <p:nvPr/>
        </p:nvSpPr>
        <p:spPr>
          <a:xfrm>
            <a:off x="214191" y="735996"/>
            <a:ext cx="11825409" cy="5123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1911567" y="-12641"/>
            <a:ext cx="7792771" cy="718145"/>
          </a:xfrm>
          <a:prstGeom prst="rect">
            <a:avLst/>
          </a:prstGeom>
        </p:spPr>
        <p:txBody>
          <a:bodyPr lIns="0" tIns="0" rIns="0" bIns="0" rtlCol="0" anchor="t">
            <a:spAutoFit/>
          </a:bodyPr>
          <a:lstStyle/>
          <a:p>
            <a:pPr algn="ctr" defTabSz="609630">
              <a:lnSpc>
                <a:spcPts val="5600"/>
              </a:lnSpc>
            </a:pPr>
            <a:r>
              <a:rPr lang="en-US" sz="4000" spc="59">
                <a:solidFill>
                  <a:srgbClr val="FFFFFF"/>
                </a:solidFill>
                <a:latin typeface="TT Knickerbockers Script"/>
              </a:rPr>
              <a:t>Trên khóm tre đâu ngõ</a:t>
            </a:r>
          </a:p>
        </p:txBody>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sp>
        <p:nvSpPr>
          <p:cNvPr id="12" name="TextBox 12"/>
          <p:cNvSpPr txBox="1"/>
          <p:nvPr/>
        </p:nvSpPr>
        <p:spPr>
          <a:xfrm>
            <a:off x="586947" y="876565"/>
            <a:ext cx="11079895" cy="4744889"/>
          </a:xfrm>
          <a:prstGeom prst="rect">
            <a:avLst/>
          </a:prstGeom>
        </p:spPr>
        <p:txBody>
          <a:bodyPr wrap="square" lIns="0" tIns="0" rIns="0" bIns="0" rtlCol="0" anchor="t">
            <a:spAutoFit/>
          </a:bodyPr>
          <a:lstStyle/>
          <a:p>
            <a:pPr algn="just" defTabSz="609630">
              <a:lnSpc>
                <a:spcPts val="3733"/>
              </a:lnSpc>
              <a:spcBef>
                <a:spcPct val="0"/>
              </a:spcBef>
            </a:pPr>
            <a:r>
              <a:rPr lang="vi-VN" sz="2666" spc="39" dirty="0">
                <a:solidFill>
                  <a:sysClr val="windowText" lastClr="000000"/>
                </a:solidFill>
                <a:latin typeface="Arimo"/>
              </a:rPr>
              <a:t>	Một buổi, trời nổi bão lớn. Mưa tạt rát mặt. Cả gia đình cò run rẩy, ướt sủng nên trông càng gầy nhom, xơ xác. Cơn gió mạnh bỗng ào đến. Mấy chú cò con bị hất lên và ngã nhào. Vợ chồng cò muốn lao xuống cứu con, nhưng cánh đã ướt nên đành bám lấy cành tre và kêu quác quác buồn thảm. </a:t>
            </a:r>
          </a:p>
          <a:p>
            <a:pPr algn="just" defTabSz="609630">
              <a:lnSpc>
                <a:spcPts val="3733"/>
              </a:lnSpc>
              <a:spcBef>
                <a:spcPct val="0"/>
              </a:spcBef>
            </a:pPr>
            <a:r>
              <a:rPr lang="vi-VN" sz="2666" spc="39" dirty="0">
                <a:solidFill>
                  <a:sysClr val="windowText" lastClr="000000"/>
                </a:solidFill>
                <a:latin typeface="Arimo"/>
              </a:rPr>
              <a:t> 	Tan bão, Bua Kham nhìn thấy lũ cò con nằm run run dưới đất, giữa đống lá ngổn ngang. Người ta bảo có thể nhặt cò con về nuôi. Chúng sẽ quen nhà và đi tha thẩn bắt ruồi trên sân. Nhưng Bua Kham không muốn làm tan tác cái gia đình cò bé bỏng. Bọn cò còn nhỏ quá, trả chúng về cho bố mẹ chúng thì hơn.</a:t>
            </a:r>
            <a:endParaRPr lang="en-US" sz="2666" spc="39" dirty="0">
              <a:solidFill>
                <a:sysClr val="windowText" lastClr="000000"/>
              </a:solidFill>
              <a:latin typeface="Arimo"/>
            </a:endParaRPr>
          </a:p>
        </p:txBody>
      </p:sp>
    </p:spTree>
    <p:extLst>
      <p:ext uri="{BB962C8B-B14F-4D97-AF65-F5344CB8AC3E}">
        <p14:creationId xmlns:p14="http://schemas.microsoft.com/office/powerpoint/2010/main" val="1985770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13" name="Rounded Rectangle 12"/>
          <p:cNvSpPr/>
          <p:nvPr/>
        </p:nvSpPr>
        <p:spPr>
          <a:xfrm>
            <a:off x="214191" y="735996"/>
            <a:ext cx="11825409" cy="4317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Freeform 3"/>
          <p:cNvSpPr/>
          <p:nvPr/>
        </p:nvSpPr>
        <p:spPr>
          <a:xfrm rot="-5746471" flipH="1" flipV="1">
            <a:off x="-607105" y="3382279"/>
            <a:ext cx="3880268" cy="5505496"/>
          </a:xfrm>
          <a:custGeom>
            <a:avLst/>
            <a:gdLst/>
            <a:ahLst/>
            <a:cxnLst/>
            <a:rect l="l" t="t" r="r" b="b"/>
            <a:pathLst>
              <a:path w="5820402" h="8258244">
                <a:moveTo>
                  <a:pt x="5820402" y="8258244"/>
                </a:moveTo>
                <a:lnTo>
                  <a:pt x="0" y="8258244"/>
                </a:lnTo>
                <a:lnTo>
                  <a:pt x="0" y="0"/>
                </a:lnTo>
                <a:lnTo>
                  <a:pt x="5820402" y="0"/>
                </a:lnTo>
                <a:lnTo>
                  <a:pt x="5820402" y="8258244"/>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4" name="Freeform 4"/>
          <p:cNvSpPr/>
          <p:nvPr/>
        </p:nvSpPr>
        <p:spPr>
          <a:xfrm rot="318277">
            <a:off x="3260681" y="5682466"/>
            <a:ext cx="2483890" cy="1486194"/>
          </a:xfrm>
          <a:custGeom>
            <a:avLst/>
            <a:gdLst/>
            <a:ahLst/>
            <a:cxnLst/>
            <a:rect l="l" t="t" r="r" b="b"/>
            <a:pathLst>
              <a:path w="3725835" h="2229291">
                <a:moveTo>
                  <a:pt x="0" y="0"/>
                </a:moveTo>
                <a:lnTo>
                  <a:pt x="3725835" y="0"/>
                </a:lnTo>
                <a:lnTo>
                  <a:pt x="3725835" y="2229292"/>
                </a:lnTo>
                <a:lnTo>
                  <a:pt x="0" y="22292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rot="-236576">
            <a:off x="6891735" y="5559061"/>
            <a:ext cx="2483890" cy="1486194"/>
          </a:xfrm>
          <a:custGeom>
            <a:avLst/>
            <a:gdLst/>
            <a:ahLst/>
            <a:cxnLst/>
            <a:rect l="l" t="t" r="r" b="b"/>
            <a:pathLst>
              <a:path w="3725835" h="2229291">
                <a:moveTo>
                  <a:pt x="0" y="0"/>
                </a:moveTo>
                <a:lnTo>
                  <a:pt x="3725835" y="0"/>
                </a:lnTo>
                <a:lnTo>
                  <a:pt x="3725835" y="2229291"/>
                </a:lnTo>
                <a:lnTo>
                  <a:pt x="0" y="2229291"/>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6" name="Freeform 6"/>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7" name="Freeform 7"/>
          <p:cNvSpPr/>
          <p:nvPr/>
        </p:nvSpPr>
        <p:spPr>
          <a:xfrm rot="-1018566" flipH="1" flipV="1">
            <a:off x="8829069" y="-569078"/>
            <a:ext cx="3880268" cy="2872083"/>
          </a:xfrm>
          <a:custGeom>
            <a:avLst/>
            <a:gdLst/>
            <a:ahLst/>
            <a:cxnLst/>
            <a:rect l="l" t="t" r="r" b="b"/>
            <a:pathLst>
              <a:path w="5820402" h="4308125">
                <a:moveTo>
                  <a:pt x="5820402" y="4308125"/>
                </a:moveTo>
                <a:lnTo>
                  <a:pt x="0" y="4308125"/>
                </a:lnTo>
                <a:lnTo>
                  <a:pt x="0" y="0"/>
                </a:lnTo>
                <a:lnTo>
                  <a:pt x="5820402" y="0"/>
                </a:lnTo>
                <a:lnTo>
                  <a:pt x="5820402" y="4308125"/>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1911567" y="-12641"/>
            <a:ext cx="7792771" cy="718145"/>
          </a:xfrm>
          <a:prstGeom prst="rect">
            <a:avLst/>
          </a:prstGeom>
        </p:spPr>
        <p:txBody>
          <a:bodyPr lIns="0" tIns="0" rIns="0" bIns="0" rtlCol="0" anchor="t">
            <a:spAutoFit/>
          </a:bodyPr>
          <a:lstStyle/>
          <a:p>
            <a:pPr algn="ctr" defTabSz="609630">
              <a:lnSpc>
                <a:spcPts val="5600"/>
              </a:lnSpc>
            </a:pPr>
            <a:r>
              <a:rPr lang="en-US" sz="4000" spc="59">
                <a:solidFill>
                  <a:srgbClr val="FFFFFF"/>
                </a:solidFill>
                <a:latin typeface="TT Knickerbockers Script"/>
              </a:rPr>
              <a:t>Trên khóm tre đâu ngõ</a:t>
            </a:r>
          </a:p>
        </p:txBody>
      </p:sp>
      <p:sp>
        <p:nvSpPr>
          <p:cNvPr id="9" name="Freeform 9"/>
          <p:cNvSpPr/>
          <p:nvPr/>
        </p:nvSpPr>
        <p:spPr>
          <a:xfrm>
            <a:off x="-601091" y="1"/>
            <a:ext cx="3868241" cy="2935759"/>
          </a:xfrm>
          <a:custGeom>
            <a:avLst/>
            <a:gdLst/>
            <a:ahLst/>
            <a:cxnLst/>
            <a:rect l="l" t="t" r="r" b="b"/>
            <a:pathLst>
              <a:path w="5802361" h="4403639">
                <a:moveTo>
                  <a:pt x="0" y="0"/>
                </a:moveTo>
                <a:lnTo>
                  <a:pt x="5802361" y="0"/>
                </a:lnTo>
                <a:lnTo>
                  <a:pt x="5802361" y="4403639"/>
                </a:lnTo>
                <a:lnTo>
                  <a:pt x="0" y="440363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0" name="Freeform 10"/>
          <p:cNvSpPr/>
          <p:nvPr/>
        </p:nvSpPr>
        <p:spPr>
          <a:xfrm>
            <a:off x="10376061" y="1088979"/>
            <a:ext cx="1303755" cy="1026707"/>
          </a:xfrm>
          <a:custGeom>
            <a:avLst/>
            <a:gdLst/>
            <a:ahLst/>
            <a:cxnLst/>
            <a:rect l="l" t="t" r="r" b="b"/>
            <a:pathLst>
              <a:path w="1955633" h="1540061">
                <a:moveTo>
                  <a:pt x="0" y="0"/>
                </a:moveTo>
                <a:lnTo>
                  <a:pt x="1955632" y="0"/>
                </a:lnTo>
                <a:lnTo>
                  <a:pt x="1955632" y="1540060"/>
                </a:lnTo>
                <a:lnTo>
                  <a:pt x="0" y="1540060"/>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1" name="TextBox 11"/>
          <p:cNvSpPr txBox="1"/>
          <p:nvPr/>
        </p:nvSpPr>
        <p:spPr>
          <a:xfrm>
            <a:off x="6739434" y="-88900"/>
            <a:ext cx="104143" cy="718145"/>
          </a:xfrm>
          <a:prstGeom prst="rect">
            <a:avLst/>
          </a:prstGeom>
        </p:spPr>
        <p:txBody>
          <a:bodyPr lIns="0" tIns="0" rIns="0" bIns="0" rtlCol="0" anchor="t">
            <a:spAutoFit/>
          </a:bodyPr>
          <a:lstStyle/>
          <a:p>
            <a:pPr algn="ctr" defTabSz="609630">
              <a:lnSpc>
                <a:spcPts val="5600"/>
              </a:lnSpc>
              <a:spcBef>
                <a:spcPct val="0"/>
              </a:spcBef>
            </a:pPr>
            <a:r>
              <a:rPr lang="en-US" sz="4000" spc="59">
                <a:solidFill>
                  <a:srgbClr val="FFFFFF"/>
                </a:solidFill>
                <a:latin typeface="TT Knickerbockers Script"/>
              </a:rPr>
              <a:t>`</a:t>
            </a:r>
          </a:p>
        </p:txBody>
      </p:sp>
      <p:sp>
        <p:nvSpPr>
          <p:cNvPr id="12" name="TextBox 12"/>
          <p:cNvSpPr txBox="1"/>
          <p:nvPr/>
        </p:nvSpPr>
        <p:spPr>
          <a:xfrm>
            <a:off x="609600" y="1666303"/>
            <a:ext cx="11079895" cy="2846933"/>
          </a:xfrm>
          <a:prstGeom prst="rect">
            <a:avLst/>
          </a:prstGeom>
        </p:spPr>
        <p:txBody>
          <a:bodyPr wrap="square" lIns="0" tIns="0" rIns="0" bIns="0" rtlCol="0" anchor="t">
            <a:spAutoFit/>
          </a:bodyPr>
          <a:lstStyle/>
          <a:p>
            <a:pPr algn="just" defTabSz="609630">
              <a:lnSpc>
                <a:spcPts val="3733"/>
              </a:lnSpc>
              <a:spcBef>
                <a:spcPct val="0"/>
              </a:spcBef>
            </a:pPr>
            <a:r>
              <a:rPr lang="vi-VN" sz="2666" spc="39" dirty="0">
                <a:solidFill>
                  <a:sysClr val="windowText" lastClr="000000"/>
                </a:solidFill>
                <a:latin typeface="Arimo"/>
              </a:rPr>
              <a:t>	Bua Kham gọi ông. Ông bắc thang, đem lũ cò con vào chiếc tổ cũ. Mùa sinh nở năm sau, vợ chồng cò rủ thêm ba bốn chục cặp cò bạn cùng đến. Chúng rủ cả những đôi cò lửa đỏ như ánh chớp và những đôi vạc xám như bóng chiều. Khắp vùng, không đâu vui bằng vườn nhà ông cháu Bua Kham.</a:t>
            </a:r>
          </a:p>
          <a:p>
            <a:pPr algn="just" defTabSz="609630">
              <a:lnSpc>
                <a:spcPts val="3733"/>
              </a:lnSpc>
              <a:spcBef>
                <a:spcPct val="0"/>
              </a:spcBef>
            </a:pPr>
            <a:r>
              <a:rPr lang="vi-VN" sz="2666" spc="39" dirty="0">
                <a:solidFill>
                  <a:sysClr val="windowText" lastClr="000000"/>
                </a:solidFill>
                <a:latin typeface="Arimo"/>
              </a:rPr>
              <a:t>													Theo Vũ Hùng</a:t>
            </a:r>
            <a:endParaRPr lang="en-US" sz="2666" spc="39" dirty="0">
              <a:solidFill>
                <a:sysClr val="windowText" lastClr="000000"/>
              </a:solidFill>
              <a:latin typeface="Arimo"/>
            </a:endParaRPr>
          </a:p>
        </p:txBody>
      </p:sp>
    </p:spTree>
    <p:extLst>
      <p:ext uri="{BB962C8B-B14F-4D97-AF65-F5344CB8AC3E}">
        <p14:creationId xmlns:p14="http://schemas.microsoft.com/office/powerpoint/2010/main" val="93525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6" name="Freeform 6"/>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rot="5400000">
            <a:off x="4286495" y="587433"/>
            <a:ext cx="3837509" cy="6974258"/>
            <a:chOff x="1" y="-698217"/>
            <a:chExt cx="4433570" cy="7048217"/>
          </a:xfrm>
        </p:grpSpPr>
        <p:sp>
          <p:nvSpPr>
            <p:cNvPr id="9" name="Freeform 9"/>
            <p:cNvSpPr/>
            <p:nvPr/>
          </p:nvSpPr>
          <p:spPr>
            <a:xfrm>
              <a:off x="1" y="-698217"/>
              <a:ext cx="4433570" cy="7048217"/>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solidFill>
              <a:srgbClr val="F2BFD7">
                <a:alpha val="29804"/>
              </a:srgbClr>
            </a:solidFill>
            <a:ln w="12700">
              <a:solidFill>
                <a:srgbClr val="000000"/>
              </a:solidFill>
            </a:ln>
          </p:spPr>
        </p:sp>
      </p:grpSp>
      <p:sp>
        <p:nvSpPr>
          <p:cNvPr id="13" name="Freeform 13"/>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sp>
      <p:sp>
        <p:nvSpPr>
          <p:cNvPr id="15" name="TextBox 15"/>
          <p:cNvSpPr txBox="1"/>
          <p:nvPr/>
        </p:nvSpPr>
        <p:spPr>
          <a:xfrm>
            <a:off x="2920939" y="2382505"/>
            <a:ext cx="5803835" cy="3323987"/>
          </a:xfrm>
          <a:prstGeom prst="rect">
            <a:avLst/>
          </a:prstGeom>
        </p:spPr>
        <p:txBody>
          <a:bodyPr wrap="square" lIns="0" tIns="0" rIns="0" bIns="0" rtlCol="0" anchor="t">
            <a:spAutoFit/>
          </a:bodyPr>
          <a:lstStyle/>
          <a:p>
            <a:pPr defTabSz="609630"/>
            <a:r>
              <a:rPr lang="vi-VN" sz="3600" dirty="0">
                <a:solidFill>
                  <a:schemeClr val="bg1"/>
                </a:solidFill>
                <a:latin typeface="Arial" panose="020B0604020202020204" pitchFamily="34" charset="0"/>
              </a:rPr>
              <a:t>- </a:t>
            </a:r>
            <a:r>
              <a:rPr lang="en-US" sz="3600" dirty="0" err="1">
                <a:solidFill>
                  <a:schemeClr val="bg1"/>
                </a:solidFill>
                <a:latin typeface="Calibri"/>
              </a:rPr>
              <a:t>Đọc</a:t>
            </a:r>
            <a:r>
              <a:rPr lang="en-US" sz="3600" dirty="0">
                <a:solidFill>
                  <a:schemeClr val="bg1"/>
                </a:solidFill>
                <a:latin typeface="Calibri"/>
              </a:rPr>
              <a:t> </a:t>
            </a:r>
            <a:r>
              <a:rPr lang="en-US" sz="3600" dirty="0" err="1">
                <a:solidFill>
                  <a:schemeClr val="bg1"/>
                </a:solidFill>
                <a:latin typeface="Calibri"/>
              </a:rPr>
              <a:t>trôi</a:t>
            </a:r>
            <a:r>
              <a:rPr lang="en-US" sz="3600" dirty="0">
                <a:solidFill>
                  <a:schemeClr val="bg1"/>
                </a:solidFill>
                <a:latin typeface="Calibri"/>
              </a:rPr>
              <a:t> </a:t>
            </a:r>
            <a:r>
              <a:rPr lang="en-US" sz="3600" dirty="0" err="1">
                <a:solidFill>
                  <a:schemeClr val="bg1"/>
                </a:solidFill>
                <a:latin typeface="Calibri"/>
              </a:rPr>
              <a:t>chảy</a:t>
            </a:r>
            <a:r>
              <a:rPr lang="en-US" sz="3600" dirty="0">
                <a:solidFill>
                  <a:schemeClr val="bg1"/>
                </a:solidFill>
                <a:latin typeface="Calibri"/>
              </a:rPr>
              <a:t> </a:t>
            </a:r>
            <a:r>
              <a:rPr lang="en-US" sz="3600" dirty="0" err="1">
                <a:solidFill>
                  <a:schemeClr val="bg1"/>
                </a:solidFill>
                <a:latin typeface="Calibri"/>
              </a:rPr>
              <a:t>toàn</a:t>
            </a:r>
            <a:r>
              <a:rPr lang="en-US" sz="3600" dirty="0">
                <a:solidFill>
                  <a:schemeClr val="bg1"/>
                </a:solidFill>
                <a:latin typeface="Calibri"/>
              </a:rPr>
              <a:t> </a:t>
            </a:r>
            <a:r>
              <a:rPr lang="en-US" sz="3600" dirty="0" err="1">
                <a:solidFill>
                  <a:schemeClr val="bg1"/>
                </a:solidFill>
                <a:latin typeface="Calibri"/>
              </a:rPr>
              <a:t>bài</a:t>
            </a:r>
            <a:r>
              <a:rPr lang="en-US" sz="3600" dirty="0">
                <a:solidFill>
                  <a:schemeClr val="bg1"/>
                </a:solidFill>
                <a:latin typeface="Calibri"/>
              </a:rPr>
              <a:t>, </a:t>
            </a:r>
            <a:r>
              <a:rPr lang="en-US" sz="3600" dirty="0" err="1">
                <a:solidFill>
                  <a:schemeClr val="bg1"/>
                </a:solidFill>
                <a:latin typeface="Calibri"/>
              </a:rPr>
              <a:t>ngắt</a:t>
            </a:r>
            <a:r>
              <a:rPr lang="en-US" sz="3600" dirty="0">
                <a:solidFill>
                  <a:schemeClr val="bg1"/>
                </a:solidFill>
                <a:latin typeface="Calibri"/>
              </a:rPr>
              <a:t> </a:t>
            </a:r>
            <a:r>
              <a:rPr lang="en-US" sz="3600" dirty="0" err="1">
                <a:solidFill>
                  <a:schemeClr val="bg1"/>
                </a:solidFill>
                <a:latin typeface="Calibri"/>
              </a:rPr>
              <a:t>nghỉ</a:t>
            </a:r>
            <a:r>
              <a:rPr lang="en-US" sz="3600" dirty="0">
                <a:solidFill>
                  <a:schemeClr val="bg1"/>
                </a:solidFill>
                <a:latin typeface="Calibri"/>
              </a:rPr>
              <a:t> </a:t>
            </a:r>
            <a:r>
              <a:rPr lang="en-US" sz="3600" dirty="0" err="1">
                <a:solidFill>
                  <a:schemeClr val="bg1"/>
                </a:solidFill>
                <a:latin typeface="Calibri"/>
              </a:rPr>
              <a:t>câu</a:t>
            </a:r>
            <a:r>
              <a:rPr lang="en-US" sz="3600" dirty="0">
                <a:solidFill>
                  <a:schemeClr val="bg1"/>
                </a:solidFill>
                <a:latin typeface="Calibri"/>
              </a:rPr>
              <a:t> </a:t>
            </a:r>
            <a:r>
              <a:rPr lang="en-US" sz="3600" dirty="0" err="1">
                <a:solidFill>
                  <a:schemeClr val="bg1"/>
                </a:solidFill>
                <a:latin typeface="Calibri"/>
              </a:rPr>
              <a:t>đúng</a:t>
            </a:r>
            <a:r>
              <a:rPr lang="en-US" sz="3600" dirty="0">
                <a:solidFill>
                  <a:schemeClr val="bg1"/>
                </a:solidFill>
                <a:latin typeface="Calibri"/>
              </a:rPr>
              <a:t>, </a:t>
            </a:r>
            <a:r>
              <a:rPr lang="en-US" sz="3600" dirty="0" err="1">
                <a:solidFill>
                  <a:schemeClr val="bg1"/>
                </a:solidFill>
                <a:latin typeface="Calibri"/>
              </a:rPr>
              <a:t>chú</a:t>
            </a:r>
            <a:r>
              <a:rPr lang="en-US" sz="3600" dirty="0">
                <a:solidFill>
                  <a:schemeClr val="bg1"/>
                </a:solidFill>
                <a:latin typeface="Calibri"/>
              </a:rPr>
              <a:t> ý </a:t>
            </a:r>
            <a:r>
              <a:rPr lang="en-US" sz="3600" dirty="0" err="1">
                <a:solidFill>
                  <a:schemeClr val="bg1"/>
                </a:solidFill>
                <a:latin typeface="Calibri"/>
              </a:rPr>
              <a:t>câu</a:t>
            </a:r>
            <a:r>
              <a:rPr lang="en-US" sz="3600" dirty="0">
                <a:solidFill>
                  <a:schemeClr val="bg1"/>
                </a:solidFill>
                <a:latin typeface="Calibri"/>
              </a:rPr>
              <a:t> </a:t>
            </a:r>
            <a:r>
              <a:rPr lang="en-US" sz="3600" dirty="0" err="1">
                <a:solidFill>
                  <a:schemeClr val="bg1"/>
                </a:solidFill>
                <a:latin typeface="Calibri"/>
              </a:rPr>
              <a:t>dài</a:t>
            </a:r>
            <a:r>
              <a:rPr lang="en-US" sz="3600" dirty="0">
                <a:solidFill>
                  <a:schemeClr val="bg1"/>
                </a:solidFill>
                <a:latin typeface="Calibri"/>
              </a:rPr>
              <a:t>. </a:t>
            </a:r>
            <a:endParaRPr lang="vi-VN" sz="3600" dirty="0">
              <a:solidFill>
                <a:schemeClr val="bg1"/>
              </a:solidFill>
              <a:latin typeface="Arial" panose="020B0604020202020204" pitchFamily="34" charset="0"/>
            </a:endParaRPr>
          </a:p>
          <a:p>
            <a:pPr defTabSz="609630"/>
            <a:endParaRPr lang="vi-VN" sz="3600" dirty="0">
              <a:solidFill>
                <a:schemeClr val="bg1"/>
              </a:solidFill>
              <a:latin typeface="Arial" panose="020B0604020202020204" pitchFamily="34" charset="0"/>
            </a:endParaRPr>
          </a:p>
          <a:p>
            <a:pPr defTabSz="609630"/>
            <a:r>
              <a:rPr lang="vi-VN" sz="3600" dirty="0">
                <a:solidFill>
                  <a:schemeClr val="bg1"/>
                </a:solidFill>
                <a:latin typeface="Arial" panose="020B0604020202020204" pitchFamily="34" charset="0"/>
              </a:rPr>
              <a:t>- </a:t>
            </a:r>
            <a:r>
              <a:rPr lang="en-US" sz="3600" dirty="0" err="1">
                <a:solidFill>
                  <a:schemeClr val="bg1"/>
                </a:solidFill>
                <a:latin typeface="Calibri"/>
              </a:rPr>
              <a:t>Đọc</a:t>
            </a:r>
            <a:r>
              <a:rPr lang="en-US" sz="3600" dirty="0">
                <a:solidFill>
                  <a:schemeClr val="bg1"/>
                </a:solidFill>
                <a:latin typeface="Calibri"/>
              </a:rPr>
              <a:t> </a:t>
            </a:r>
            <a:r>
              <a:rPr lang="en-US" sz="3600" dirty="0" err="1">
                <a:solidFill>
                  <a:schemeClr val="bg1"/>
                </a:solidFill>
                <a:latin typeface="Calibri"/>
              </a:rPr>
              <a:t>diễn</a:t>
            </a:r>
            <a:r>
              <a:rPr lang="en-US" sz="3600" dirty="0">
                <a:solidFill>
                  <a:schemeClr val="bg1"/>
                </a:solidFill>
                <a:latin typeface="Calibri"/>
              </a:rPr>
              <a:t> </a:t>
            </a:r>
            <a:r>
              <a:rPr lang="en-US" sz="3600" dirty="0" err="1">
                <a:solidFill>
                  <a:schemeClr val="bg1"/>
                </a:solidFill>
                <a:latin typeface="Calibri"/>
              </a:rPr>
              <a:t>cảm</a:t>
            </a:r>
            <a:r>
              <a:rPr lang="en-US" sz="3600" dirty="0">
                <a:solidFill>
                  <a:schemeClr val="bg1"/>
                </a:solidFill>
                <a:latin typeface="Calibri"/>
              </a:rPr>
              <a:t> </a:t>
            </a:r>
            <a:r>
              <a:rPr lang="en-US" sz="3600" dirty="0" err="1">
                <a:solidFill>
                  <a:schemeClr val="bg1"/>
                </a:solidFill>
                <a:latin typeface="Calibri"/>
              </a:rPr>
              <a:t>các</a:t>
            </a:r>
            <a:r>
              <a:rPr lang="en-US" sz="3600" dirty="0">
                <a:solidFill>
                  <a:schemeClr val="bg1"/>
                </a:solidFill>
                <a:latin typeface="Calibri"/>
              </a:rPr>
              <a:t> </a:t>
            </a:r>
            <a:r>
              <a:rPr lang="en-US" sz="3600" dirty="0" err="1">
                <a:solidFill>
                  <a:schemeClr val="bg1"/>
                </a:solidFill>
                <a:latin typeface="Calibri"/>
              </a:rPr>
              <a:t>từ</a:t>
            </a:r>
            <a:r>
              <a:rPr lang="en-US" sz="3600" dirty="0">
                <a:solidFill>
                  <a:schemeClr val="bg1"/>
                </a:solidFill>
                <a:latin typeface="Calibri"/>
              </a:rPr>
              <a:t> </a:t>
            </a:r>
            <a:r>
              <a:rPr lang="en-US" sz="3600" dirty="0" err="1">
                <a:solidFill>
                  <a:schemeClr val="bg1"/>
                </a:solidFill>
                <a:latin typeface="Calibri"/>
              </a:rPr>
              <a:t>ngữ</a:t>
            </a:r>
            <a:r>
              <a:rPr lang="en-US" sz="3600" dirty="0">
                <a:solidFill>
                  <a:schemeClr val="bg1"/>
                </a:solidFill>
                <a:latin typeface="Calibri"/>
              </a:rPr>
              <a:t> </a:t>
            </a:r>
            <a:r>
              <a:rPr lang="en-US" sz="3600" dirty="0" err="1">
                <a:solidFill>
                  <a:schemeClr val="bg1"/>
                </a:solidFill>
                <a:latin typeface="Calibri"/>
              </a:rPr>
              <a:t>thể</a:t>
            </a:r>
            <a:r>
              <a:rPr lang="en-US" sz="3600" dirty="0">
                <a:solidFill>
                  <a:schemeClr val="bg1"/>
                </a:solidFill>
                <a:latin typeface="Calibri"/>
              </a:rPr>
              <a:t> </a:t>
            </a:r>
            <a:r>
              <a:rPr lang="en-US" sz="3600" dirty="0" err="1">
                <a:solidFill>
                  <a:schemeClr val="bg1"/>
                </a:solidFill>
                <a:latin typeface="Calibri"/>
              </a:rPr>
              <a:t>hiện</a:t>
            </a:r>
            <a:r>
              <a:rPr lang="en-US" sz="3600" dirty="0">
                <a:solidFill>
                  <a:schemeClr val="bg1"/>
                </a:solidFill>
                <a:latin typeface="Calibri"/>
              </a:rPr>
              <a:t> </a:t>
            </a:r>
            <a:r>
              <a:rPr lang="en-US" sz="3600" dirty="0" err="1">
                <a:solidFill>
                  <a:schemeClr val="bg1"/>
                </a:solidFill>
                <a:latin typeface="Calibri"/>
              </a:rPr>
              <a:t>tâm</a:t>
            </a:r>
            <a:r>
              <a:rPr lang="en-US" sz="3600" dirty="0">
                <a:solidFill>
                  <a:schemeClr val="bg1"/>
                </a:solidFill>
                <a:latin typeface="Calibri"/>
              </a:rPr>
              <a:t> </a:t>
            </a:r>
            <a:r>
              <a:rPr lang="en-US" sz="3600" dirty="0" err="1">
                <a:solidFill>
                  <a:schemeClr val="bg1"/>
                </a:solidFill>
                <a:latin typeface="Calibri"/>
              </a:rPr>
              <a:t>trạng</a:t>
            </a:r>
            <a:r>
              <a:rPr lang="en-US" sz="3600" dirty="0">
                <a:solidFill>
                  <a:schemeClr val="bg1"/>
                </a:solidFill>
                <a:latin typeface="Calibri"/>
              </a:rPr>
              <a:t> </a:t>
            </a:r>
            <a:r>
              <a:rPr lang="en-US" sz="3600" dirty="0" err="1">
                <a:solidFill>
                  <a:schemeClr val="bg1"/>
                </a:solidFill>
                <a:latin typeface="Calibri"/>
              </a:rPr>
              <a:t>cảm</a:t>
            </a:r>
            <a:r>
              <a:rPr lang="en-US" sz="3600" dirty="0">
                <a:solidFill>
                  <a:schemeClr val="bg1"/>
                </a:solidFill>
                <a:latin typeface="Calibri"/>
              </a:rPr>
              <a:t> </a:t>
            </a:r>
            <a:r>
              <a:rPr lang="en-US" sz="3600" dirty="0" err="1">
                <a:solidFill>
                  <a:schemeClr val="bg1"/>
                </a:solidFill>
                <a:latin typeface="Calibri"/>
              </a:rPr>
              <a:t>xúc</a:t>
            </a:r>
            <a:r>
              <a:rPr lang="en-US" sz="3600" dirty="0">
                <a:solidFill>
                  <a:schemeClr val="bg1"/>
                </a:solidFill>
                <a:latin typeface="Calibri"/>
              </a:rPr>
              <a:t> </a:t>
            </a:r>
            <a:r>
              <a:rPr lang="en-US" sz="3600" dirty="0" err="1">
                <a:solidFill>
                  <a:schemeClr val="bg1"/>
                </a:solidFill>
                <a:latin typeface="Calibri"/>
              </a:rPr>
              <a:t>của</a:t>
            </a:r>
            <a:r>
              <a:rPr lang="en-US" sz="3600" dirty="0">
                <a:solidFill>
                  <a:schemeClr val="bg1"/>
                </a:solidFill>
                <a:latin typeface="Calibri"/>
              </a:rPr>
              <a:t> </a:t>
            </a:r>
            <a:r>
              <a:rPr lang="en-US" sz="3600" dirty="0" err="1">
                <a:solidFill>
                  <a:schemeClr val="bg1"/>
                </a:solidFill>
                <a:latin typeface="Calibri"/>
              </a:rPr>
              <a:t>nhân</a:t>
            </a:r>
            <a:r>
              <a:rPr lang="en-US" sz="3600" dirty="0">
                <a:solidFill>
                  <a:schemeClr val="bg1"/>
                </a:solidFill>
                <a:latin typeface="Calibri"/>
              </a:rPr>
              <a:t> </a:t>
            </a:r>
            <a:r>
              <a:rPr lang="en-US" sz="3600" dirty="0" err="1">
                <a:solidFill>
                  <a:schemeClr val="bg1"/>
                </a:solidFill>
                <a:latin typeface="Calibri"/>
              </a:rPr>
              <a:t>vật</a:t>
            </a:r>
            <a:r>
              <a:rPr lang="en-US" sz="3600" dirty="0">
                <a:solidFill>
                  <a:schemeClr val="bg1"/>
                </a:solidFill>
                <a:latin typeface="Calibri"/>
              </a:rPr>
              <a:t> </a:t>
            </a:r>
            <a:r>
              <a:rPr lang="en-US" sz="3600" dirty="0" err="1">
                <a:solidFill>
                  <a:schemeClr val="bg1"/>
                </a:solidFill>
                <a:latin typeface="Calibri"/>
              </a:rPr>
              <a:t>trong</a:t>
            </a:r>
            <a:r>
              <a:rPr lang="en-US" sz="3600" dirty="0">
                <a:solidFill>
                  <a:schemeClr val="bg1"/>
                </a:solidFill>
                <a:latin typeface="Calibri"/>
              </a:rPr>
              <a:t> </a:t>
            </a:r>
            <a:r>
              <a:rPr lang="en-US" sz="3600" dirty="0" err="1">
                <a:solidFill>
                  <a:schemeClr val="bg1"/>
                </a:solidFill>
                <a:latin typeface="Calibri"/>
              </a:rPr>
              <a:t>câu</a:t>
            </a:r>
            <a:r>
              <a:rPr lang="en-US" sz="3600" dirty="0">
                <a:solidFill>
                  <a:schemeClr val="bg1"/>
                </a:solidFill>
                <a:latin typeface="Calibri"/>
              </a:rPr>
              <a:t> </a:t>
            </a:r>
            <a:r>
              <a:rPr lang="en-US" sz="3600" dirty="0" err="1">
                <a:solidFill>
                  <a:schemeClr val="bg1"/>
                </a:solidFill>
                <a:latin typeface="Calibri"/>
              </a:rPr>
              <a:t>chuyện</a:t>
            </a:r>
            <a:r>
              <a:rPr lang="en-US" sz="3600" dirty="0" smtClean="0">
                <a:solidFill>
                  <a:schemeClr val="bg1"/>
                </a:solidFill>
                <a:latin typeface="Calibri"/>
              </a:rPr>
              <a:t>.</a:t>
            </a:r>
            <a:endParaRPr lang="en-US" sz="3600" dirty="0">
              <a:solidFill>
                <a:schemeClr val="bg1"/>
              </a:solidFill>
              <a:latin typeface="Calibri"/>
            </a:endParaRPr>
          </a:p>
        </p:txBody>
      </p:sp>
      <p:sp>
        <p:nvSpPr>
          <p:cNvPr id="16" name="Freeform 16"/>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7" name="Freeform 17"/>
          <p:cNvSpPr/>
          <p:nvPr/>
        </p:nvSpPr>
        <p:spPr>
          <a:xfrm rot="1760193">
            <a:off x="8224417" y="1597847"/>
            <a:ext cx="3595419" cy="1730295"/>
          </a:xfrm>
          <a:custGeom>
            <a:avLst/>
            <a:gdLst/>
            <a:ahLst/>
            <a:cxnLst/>
            <a:rect l="l" t="t" r="r" b="b"/>
            <a:pathLst>
              <a:path w="5393129" h="2595443">
                <a:moveTo>
                  <a:pt x="0" y="0"/>
                </a:moveTo>
                <a:lnTo>
                  <a:pt x="5393129" y="0"/>
                </a:lnTo>
                <a:lnTo>
                  <a:pt x="5393129" y="2595443"/>
                </a:lnTo>
                <a:lnTo>
                  <a:pt x="0" y="2595443"/>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8" name="Freeform 18"/>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19" name="Freeform 19"/>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10" cstate="screen">
              <a:extLst>
                <a:ext uri="{28A0092B-C50C-407E-A947-70E740481C1C}">
                  <a14:useLocalDpi xmlns:a14="http://schemas.microsoft.com/office/drawing/2010/main"/>
                </a:ext>
              </a:extLst>
            </a:blip>
            <a:stretch>
              <a:fillRect/>
            </a:stretch>
          </a:blipFill>
        </p:spPr>
      </p:sp>
      <p:sp>
        <p:nvSpPr>
          <p:cNvPr id="20" name="TextBox 10"/>
          <p:cNvSpPr txBox="1"/>
          <p:nvPr/>
        </p:nvSpPr>
        <p:spPr>
          <a:xfrm>
            <a:off x="3208243" y="590370"/>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1" name="TextBox 10"/>
          <p:cNvSpPr txBox="1"/>
          <p:nvPr/>
        </p:nvSpPr>
        <p:spPr>
          <a:xfrm>
            <a:off x="6264733" y="549047"/>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pic>
        <p:nvPicPr>
          <p:cNvPr id="4" name="Picture 3"/>
          <p:cNvPicPr>
            <a:picLocks noChangeAspect="1"/>
          </p:cNvPicPr>
          <p:nvPr/>
        </p:nvPicPr>
        <p:blipFill>
          <a:blip r:embed="rId11"/>
          <a:stretch>
            <a:fillRect/>
          </a:stretch>
        </p:blipFill>
        <p:spPr>
          <a:xfrm>
            <a:off x="2553027" y="151257"/>
            <a:ext cx="7242676" cy="2493480"/>
          </a:xfrm>
          <a:prstGeom prst="rect">
            <a:avLst/>
          </a:prstGeom>
        </p:spPr>
      </p:pic>
    </p:spTree>
    <p:extLst>
      <p:ext uri="{BB962C8B-B14F-4D97-AF65-F5344CB8AC3E}">
        <p14:creationId xmlns:p14="http://schemas.microsoft.com/office/powerpoint/2010/main" val="55544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620</Words>
  <Application>Microsoft Office PowerPoint</Application>
  <PresentationFormat>Widescreen</PresentationFormat>
  <Paragraphs>76</Paragraphs>
  <Slides>26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Times New Roman</vt:lpstr>
      <vt:lpstr>UTM Avo</vt:lpstr>
      <vt:lpstr>TT Knickerbockers Script</vt:lpstr>
      <vt:lpstr>Cambria</vt:lpstr>
      <vt:lpstr>Calibri</vt:lpstr>
      <vt:lpstr>Tahoma</vt:lpstr>
      <vt:lpstr>#9Slide07 HoneyCream</vt:lpstr>
      <vt:lpstr>Arimo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Admin</cp:lastModifiedBy>
  <cp:revision>14</cp:revision>
  <dcterms:created xsi:type="dcterms:W3CDTF">2023-12-19T13:42:12Z</dcterms:created>
  <dcterms:modified xsi:type="dcterms:W3CDTF">2024-02-02T08:13:17Z</dcterms:modified>
</cp:coreProperties>
</file>