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Lst>
  <p:notesMasterIdLst>
    <p:notesMasterId r:id="rId34"/>
  </p:notesMasterIdLst>
  <p:sldIdLst>
    <p:sldId id="259" r:id="rId5"/>
    <p:sldId id="260" r:id="rId6"/>
    <p:sldId id="256" r:id="rId7"/>
    <p:sldId id="287" r:id="rId8"/>
    <p:sldId id="261" r:id="rId9"/>
    <p:sldId id="288" r:id="rId10"/>
    <p:sldId id="262" r:id="rId11"/>
    <p:sldId id="264" r:id="rId12"/>
    <p:sldId id="289" r:id="rId13"/>
    <p:sldId id="290" r:id="rId14"/>
    <p:sldId id="266" r:id="rId15"/>
    <p:sldId id="291" r:id="rId16"/>
    <p:sldId id="292" r:id="rId17"/>
    <p:sldId id="269" r:id="rId18"/>
    <p:sldId id="270" r:id="rId19"/>
    <p:sldId id="271" r:id="rId20"/>
    <p:sldId id="274" r:id="rId21"/>
    <p:sldId id="275" r:id="rId22"/>
    <p:sldId id="276" r:id="rId23"/>
    <p:sldId id="277" r:id="rId24"/>
    <p:sldId id="278" r:id="rId25"/>
    <p:sldId id="279" r:id="rId26"/>
    <p:sldId id="280" r:id="rId27"/>
    <p:sldId id="281" r:id="rId28"/>
    <p:sldId id="293" r:id="rId29"/>
    <p:sldId id="294" r:id="rId30"/>
    <p:sldId id="283" r:id="rId31"/>
    <p:sldId id="284" r:id="rId32"/>
    <p:sldId id="28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B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7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E12D6-0A3B-4185-AD87-947163C2321E}"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5A97B-B06D-4E3D-9E9D-5C1C2112BFBE}" type="slidenum">
              <a:rPr lang="en-US" smtClean="0"/>
              <a:t>‹#›</a:t>
            </a:fld>
            <a:endParaRPr lang="en-US"/>
          </a:p>
        </p:txBody>
      </p:sp>
    </p:spTree>
    <p:extLst>
      <p:ext uri="{BB962C8B-B14F-4D97-AF65-F5344CB8AC3E}">
        <p14:creationId xmlns:p14="http://schemas.microsoft.com/office/powerpoint/2010/main" val="102230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670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81569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582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8712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98274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9186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46345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5362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2593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3229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759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0399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5956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1667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51101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5973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35956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39498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6901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95739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961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82882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7626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05052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8164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18431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7653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37737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52DC5E-C27F-4B1A-A334-8685E9E775F0}"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33257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74322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222532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12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0347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111421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840266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55771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11759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738547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3656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428949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7259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153026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022494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495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891698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25372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4684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45390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23432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88624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52DC5E-C27F-4B1A-A334-8685E9E775F0}"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1509836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2053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59258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07418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90627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405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023346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4452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05025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671813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231384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52DC5E-C27F-4B1A-A334-8685E9E775F0}"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2163090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43840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53038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380928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2014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01700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52DC5E-C27F-4B1A-A334-8685E9E775F0}"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9173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52DC5E-C27F-4B1A-A334-8685E9E775F0}"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5257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2DC5E-C27F-4B1A-A334-8685E9E775F0}"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7472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1195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43559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2DC5E-C27F-4B1A-A334-8685E9E775F0}" type="datetimeFigureOut">
              <a:rPr lang="en-US" smtClean="0"/>
              <a:t>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46BA7-CF72-4C67-8607-321D85BA310A}" type="slidenum">
              <a:rPr lang="en-US" smtClean="0"/>
              <a:t>‹#›</a:t>
            </a:fld>
            <a:endParaRPr lang="en-US"/>
          </a:p>
        </p:txBody>
      </p:sp>
    </p:spTree>
    <p:extLst>
      <p:ext uri="{BB962C8B-B14F-4D97-AF65-F5344CB8AC3E}">
        <p14:creationId xmlns:p14="http://schemas.microsoft.com/office/powerpoint/2010/main" val="2084376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619694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3565718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93839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5.pn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5.png"/><Relationship Id="rId7"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5.png"/><Relationship Id="rId7"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48" y="1846261"/>
            <a:ext cx="13475387" cy="2962222"/>
          </a:xfrm>
          <a:prstGeom prst="rect">
            <a:avLst/>
          </a:prstGeom>
        </p:spPr>
      </p:pic>
    </p:spTree>
    <p:extLst>
      <p:ext uri="{BB962C8B-B14F-4D97-AF65-F5344CB8AC3E}">
        <p14:creationId xmlns:p14="http://schemas.microsoft.com/office/powerpoint/2010/main" val="3730481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
        <p:nvSpPr>
          <p:cNvPr id="6" name="Rectangle: Rounded Corners 3">
            <a:extLst>
              <a:ext uri="{FF2B5EF4-FFF2-40B4-BE49-F238E27FC236}">
                <a16:creationId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Ngày hôm sau, chuyện tôi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các chú bộ đội biên phòng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đến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cứu người bị nạn lan đi khắp nơi. Tôi thấy rất vui. Tôi còn vui hơn khi tìm được nhan đề “Trăng Rằm yêu thương” cho tờ báo 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(Nguyễn Luân)</a:t>
            </a:r>
          </a:p>
        </p:txBody>
      </p:sp>
    </p:spTree>
    <p:extLst>
      <p:ext uri="{BB962C8B-B14F-4D97-AF65-F5344CB8AC3E}">
        <p14:creationId xmlns:p14="http://schemas.microsoft.com/office/powerpoint/2010/main" val="3236790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589698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978860" y="1276190"/>
            <a:ext cx="2704835" cy="924905"/>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4488235" y="4251596"/>
              <a:ext cx="1049853"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Eng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4140368" y="1276190"/>
            <a:ext cx="3114956" cy="842243"/>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44953" y="4190424"/>
              <a:ext cx="1617388"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suýt nữa</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4" name="组合 47">
            <a:extLst>
              <a:ext uri="{FF2B5EF4-FFF2-40B4-BE49-F238E27FC236}">
                <a16:creationId xmlns:a16="http://schemas.microsoft.com/office/drawing/2014/main" id="{A44338A9-366B-14B4-D9B0-56CBE1F0010E}"/>
              </a:ext>
            </a:extLst>
          </p:cNvPr>
          <p:cNvGrpSpPr/>
          <p:nvPr/>
        </p:nvGrpSpPr>
        <p:grpSpPr>
          <a:xfrm>
            <a:off x="4082435" y="2448533"/>
            <a:ext cx="3114956" cy="766741"/>
            <a:chOff x="3151568" y="4106352"/>
            <a:chExt cx="2774950" cy="892629"/>
          </a:xfrm>
        </p:grpSpPr>
        <p:grpSp>
          <p:nvGrpSpPr>
            <p:cNvPr id="25"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7"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8"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26" name="文本框 41">
              <a:extLst>
                <a:ext uri="{FF2B5EF4-FFF2-40B4-BE49-F238E27FC236}">
                  <a16:creationId xmlns:a16="http://schemas.microsoft.com/office/drawing/2014/main" id="{10A29F83-44C0-4CA2-BE85-8E617F886A95}"/>
                </a:ext>
              </a:extLst>
            </p:cNvPr>
            <p:cNvSpPr txBox="1"/>
            <p:nvPr/>
          </p:nvSpPr>
          <p:spPr>
            <a:xfrm>
              <a:off x="3529608" y="4175015"/>
              <a:ext cx="21561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ngổn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ngang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7617836" y="1283356"/>
            <a:ext cx="3624679" cy="835077"/>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748334" y="4263606"/>
              <a:ext cx="3438234"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hét toáng lên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2734225" y="-34992"/>
            <a:ext cx="7157324" cy="1694835"/>
          </a:xfrm>
          <a:prstGeom prst="rect">
            <a:avLst/>
          </a:prstGeom>
        </p:spPr>
      </p:pic>
      <p:grpSp>
        <p:nvGrpSpPr>
          <p:cNvPr id="35" name="组合 47">
            <a:extLst>
              <a:ext uri="{FF2B5EF4-FFF2-40B4-BE49-F238E27FC236}">
                <a16:creationId xmlns:a16="http://schemas.microsoft.com/office/drawing/2014/main" id="{A44338A9-366B-14B4-D9B0-56CBE1F0010E}"/>
              </a:ext>
            </a:extLst>
          </p:cNvPr>
          <p:cNvGrpSpPr/>
          <p:nvPr/>
        </p:nvGrpSpPr>
        <p:grpSpPr>
          <a:xfrm>
            <a:off x="7617836" y="2387249"/>
            <a:ext cx="3544692" cy="828026"/>
            <a:chOff x="3151568" y="4106352"/>
            <a:chExt cx="2774950" cy="892629"/>
          </a:xfrm>
        </p:grpSpPr>
        <p:grpSp>
          <p:nvGrpSpPr>
            <p:cNvPr id="36"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9"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7" name="文本框 41">
              <a:extLst>
                <a:ext uri="{FF2B5EF4-FFF2-40B4-BE49-F238E27FC236}">
                  <a16:creationId xmlns:a16="http://schemas.microsoft.com/office/drawing/2014/main" id="{10A29F83-44C0-4CA2-BE85-8E617F886A95}"/>
                </a:ext>
              </a:extLst>
            </p:cNvPr>
            <p:cNvSpPr txBox="1"/>
            <p:nvPr/>
          </p:nvSpPr>
          <p:spPr>
            <a:xfrm>
              <a:off x="3778706" y="4209649"/>
              <a:ext cx="1152831" cy="578279"/>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nhễ</a:t>
              </a:r>
              <a:r>
                <a:rPr kumimoji="0" lang="en-US" altLang="zh-CN" sz="36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nhại</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40" name="组合 47">
            <a:extLst>
              <a:ext uri="{FF2B5EF4-FFF2-40B4-BE49-F238E27FC236}">
                <a16:creationId xmlns:a16="http://schemas.microsoft.com/office/drawing/2014/main" id="{EF2C2F84-8950-FD38-239C-1F500C1814CB}"/>
              </a:ext>
            </a:extLst>
          </p:cNvPr>
          <p:cNvGrpSpPr/>
          <p:nvPr/>
        </p:nvGrpSpPr>
        <p:grpSpPr>
          <a:xfrm>
            <a:off x="978860" y="2387249"/>
            <a:ext cx="2645735" cy="828025"/>
            <a:chOff x="2196318"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43198" y="4207725"/>
              <a:ext cx="239831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trấn</a:t>
              </a:r>
              <a:r>
                <a:rPr kumimoji="0" lang="en-US" altLang="zh-C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tĩnh</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sp>
        <p:nvSpPr>
          <p:cNvPr id="45" name="TextBox 44">
            <a:extLst>
              <a:ext uri="{FF2B5EF4-FFF2-40B4-BE49-F238E27FC236}">
                <a16:creationId xmlns:a16="http://schemas.microsoft.com/office/drawing/2014/main" id="{61FEEFA4-3753-BB61-62C2-096F3F989B88}"/>
              </a:ext>
            </a:extLst>
          </p:cNvPr>
          <p:cNvSpPr txBox="1"/>
          <p:nvPr/>
        </p:nvSpPr>
        <p:spPr>
          <a:xfrm>
            <a:off x="550825" y="4551584"/>
            <a:ext cx="1088136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Cách ngắt giọng ở những câu dài</a:t>
            </a:r>
          </a:p>
          <a:p>
            <a:pPr lvl="0" algn="just"/>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Ngày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hôm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sau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chuyện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tôi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báo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chú</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bộ</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đội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biên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phòng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đến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cứu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người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bị</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nạn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khắp</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nơi</a:t>
            </a:r>
            <a:r>
              <a:rPr lang="en-US"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6" name="Picture 45">
            <a:extLst>
              <a:ext uri="{FF2B5EF4-FFF2-40B4-BE49-F238E27FC236}">
                <a16:creationId xmlns:a16="http://schemas.microsoft.com/office/drawing/2014/main" id="{E3E334DB-A964-8F2A-4F50-2F4B26A7039B}"/>
              </a:ext>
            </a:extLst>
          </p:cNvPr>
          <p:cNvPicPr>
            <a:picLocks noChangeAspect="1"/>
          </p:cNvPicPr>
          <p:nvPr/>
        </p:nvPicPr>
        <p:blipFill>
          <a:blip r:embed="rId7"/>
          <a:stretch>
            <a:fillRect/>
          </a:stretch>
        </p:blipFill>
        <p:spPr>
          <a:xfrm>
            <a:off x="2445510" y="3226097"/>
            <a:ext cx="7157324" cy="1694835"/>
          </a:xfrm>
          <a:prstGeom prst="rect">
            <a:avLst/>
          </a:prstGeom>
        </p:spPr>
      </p:pic>
    </p:spTree>
    <p:extLst>
      <p:ext uri="{BB962C8B-B14F-4D97-AF65-F5344CB8AC3E}">
        <p14:creationId xmlns:p14="http://schemas.microsoft.com/office/powerpoint/2010/main" val="2090908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barn(inVertical)">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barn(outVertical)">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sp>
        <p:nvSpPr>
          <p:cNvPr id="8" name="Rectangle: Rounded Corners 2">
            <a:extLst>
              <a:ext uri="{FF2B5EF4-FFF2-40B4-BE49-F238E27FC236}">
                <a16:creationId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Bác đợi cháu nhé!</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Có việc gì thế cháu?</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16" name="Picture 15">
            <a:extLst>
              <a:ext uri="{FF2B5EF4-FFF2-40B4-BE49-F238E27FC236}">
                <a16:creationId xmlns:a16="http://schemas.microsoft.com/office/drawing/2014/main" id="{1CC30089-C106-5B27-5A90-CE897C2D69A5}"/>
              </a:ext>
            </a:extLst>
          </p:cNvPr>
          <p:cNvPicPr>
            <a:picLocks noChangeAspect="1"/>
          </p:cNvPicPr>
          <p:nvPr/>
        </p:nvPicPr>
        <p:blipFill>
          <a:blip r:embed="rId4"/>
          <a:stretch>
            <a:fillRect/>
          </a:stretch>
        </p:blipFill>
        <p:spPr>
          <a:xfrm>
            <a:off x="0" y="36437"/>
            <a:ext cx="1647311" cy="1208262"/>
          </a:xfrm>
          <a:prstGeom prst="rect">
            <a:avLst/>
          </a:prstGeom>
        </p:spPr>
      </p:pic>
    </p:spTree>
    <p:extLst>
      <p:ext uri="{BB962C8B-B14F-4D97-AF65-F5344CB8AC3E}">
        <p14:creationId xmlns:p14="http://schemas.microsoft.com/office/powerpoint/2010/main" val="3692831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
        <p:nvSpPr>
          <p:cNvPr id="6" name="Rectangle: Rounded Corners 3">
            <a:extLst>
              <a:ext uri="{FF2B5EF4-FFF2-40B4-BE49-F238E27FC236}">
                <a16:creationId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Ngày hôm sau, chuyện tôi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các chú bộ đội biên phòng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đến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cứu người bị nạn lan đi khắp nơi. Tôi thấy rất vui. Tôi còn vui hơn khi tìm được nhan đề “Trăng Rằm yêu thương” cho tờ báo 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(Nguyễn Luân)</a:t>
            </a:r>
          </a:p>
        </p:txBody>
      </p:sp>
    </p:spTree>
    <p:extLst>
      <p:ext uri="{BB962C8B-B14F-4D97-AF65-F5344CB8AC3E}">
        <p14:creationId xmlns:p14="http://schemas.microsoft.com/office/powerpoint/2010/main" val="1905911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883920" y="1295106"/>
            <a:ext cx="2935752" cy="985764"/>
            <a:chOff x="2469314" y="4106353"/>
            <a:chExt cx="530893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2469314" y="4106353"/>
              <a:ext cx="5089342" cy="1023787"/>
              <a:chOff x="752936" y="3302000"/>
              <a:chExt cx="442551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752936" y="3302000"/>
                <a:ext cx="442551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865407" y="3451353"/>
                <a:ext cx="4169254"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706921" y="4282615"/>
              <a:ext cx="507133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Biên</a:t>
              </a:r>
              <a:r>
                <a:rPr kumimoji="0" lang="en-US" altLang="zh-CN" sz="3600" b="1" i="0" u="none" strike="noStrike" kern="1200" cap="none" spc="0" normalizeH="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phòng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3889103" y="1397240"/>
            <a:ext cx="7256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cs typeface="+mn-cs"/>
              </a:rPr>
              <a:t>Phòng</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thủ</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và</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bảo</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vệ</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biên</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giới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4" name="Picture 4" descr="Vang mãi bản hùng ca Bộ đội Biên phò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629" y="2581579"/>
            <a:ext cx="4699323"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6" descr="Bộ đội Biên phòng Hà Giang tuần tra liên hợp thực thi pháp luật trên biên  giới - Báo Hà Giang điện t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4091" y="2581579"/>
            <a:ext cx="4861902"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57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1007062" y="1295106"/>
            <a:ext cx="305312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533319" y="4266020"/>
              <a:ext cx="358973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Đá</a:t>
              </a:r>
              <a:r>
                <a:rPr lang="en-US" altLang="zh-CN" sz="3600" b="1" dirty="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răng</a:t>
              </a:r>
              <a:r>
                <a:rPr lang="en-US" altLang="zh-CN" sz="3600" b="1" dirty="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mèo</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081670" y="1205071"/>
            <a:ext cx="7256890" cy="1200329"/>
          </a:xfrm>
          <a:prstGeom prst="rect">
            <a:avLst/>
          </a:prstGeom>
          <a:noFill/>
        </p:spPr>
        <p:txBody>
          <a:bodyPr wrap="square">
            <a:spAutoFit/>
          </a:bodyPr>
          <a:lstStyle/>
          <a:p>
            <a:pPr lvl="0" algn="ctr"/>
            <a:r>
              <a:rPr lang="vi-VN" sz="3600" dirty="0"/>
              <a:t>đá nhỏ, nhọn, lởm chởm giống như răng mèo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2050" name="Picture 2" descr="Răng mèo có thể bị mất vĩnh viễn nếu bạn không chăm sóc kỹ – Puppy's hou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7003" y="2700193"/>
            <a:ext cx="4027144" cy="2767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hình ảnh đá nhỏ rất đẹ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570" y="2701306"/>
            <a:ext cx="4028542" cy="2766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175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randombar(horizontal)">
                                      <p:cBhvr>
                                        <p:cTn id="17" dur="500"/>
                                        <p:tgtEl>
                                          <p:spTgt spid="2052"/>
                                        </p:tgtEl>
                                      </p:cBhvr>
                                    </p:animEffect>
                                  </p:childTnLst>
                                </p:cTn>
                              </p:par>
                              <p:par>
                                <p:cTn id="18" presetID="14" presetClass="entr" presetSubtype="1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718895" y="1361562"/>
            <a:ext cx="374355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485536" y="4230319"/>
              <a:ext cx="368380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Tuần</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tra</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địa</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bàn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462452" y="1270108"/>
            <a:ext cx="6983391" cy="1077218"/>
          </a:xfrm>
          <a:prstGeom prst="rect">
            <a:avLst/>
          </a:prstGeom>
          <a:noFill/>
        </p:spPr>
        <p:txBody>
          <a:bodyPr wrap="square">
            <a:spAutoFit/>
          </a:bodyPr>
          <a:lstStyle/>
          <a:p>
            <a:pPr lvl="0" algn="ct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để</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xem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xét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trong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một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vực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nhằm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giữ</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gìn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trật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tự</a:t>
            </a:r>
            <a:r>
              <a:rPr lang="en-US"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descr="Ảnh] Đồn biên phòng Mường Lèo: &quot;Ba bám, bốn cùng&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0775" b="14372"/>
          <a:stretch/>
        </p:blipFill>
        <p:spPr bwMode="auto">
          <a:xfrm>
            <a:off x="6147002" y="2476910"/>
            <a:ext cx="4848410"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4" descr="Vang mãi bản hùng ca Bộ đội Biên phò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103" y="2476910"/>
            <a:ext cx="4699323"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54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1101637" y="318143"/>
            <a:ext cx="10066521" cy="6845234"/>
          </a:xfrm>
          <a:prstGeom prst="rect">
            <a:avLst/>
          </a:prstGeom>
        </p:spPr>
      </p:pic>
    </p:spTree>
    <p:extLst>
      <p:ext uri="{BB962C8B-B14F-4D97-AF65-F5344CB8AC3E}">
        <p14:creationId xmlns:p14="http://schemas.microsoft.com/office/powerpoint/2010/main" val="2350054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2341752" y="598592"/>
            <a:ext cx="9595412" cy="2123658"/>
          </a:xfrm>
          <a:prstGeom prst="rect">
            <a:avLst/>
          </a:prstGeom>
          <a:solidFill>
            <a:schemeClr val="bg1"/>
          </a:solidFill>
        </p:spPr>
        <p:txBody>
          <a:bodyPr wrap="square">
            <a:spAutoFit/>
          </a:bodyPr>
          <a:lstStyle/>
          <a:p>
            <a:pPr lvl="0" algn="just"/>
            <a:r>
              <a:rPr lang="vi-VN" sz="4400" b="1" i="1" dirty="0">
                <a:solidFill>
                  <a:srgbClr val="C00000"/>
                </a:solidFill>
                <a:latin typeface="Calibri" panose="020F0502020204030204" pitchFamily="34" charset="0"/>
                <a:ea typeface="Calibri" panose="020F0502020204030204" pitchFamily="34" charset="0"/>
                <a:cs typeface="Calibri" panose="020F0502020204030204" pitchFamily="34" charset="0"/>
              </a:rPr>
              <a:t>Trên con đường đến nhà bạn, cậu bé đã nhìn thấy sự việc gì? Cậu bé có cảm xúc thế nào khi nhìn thấy cảnh tượng đó? </a:t>
            </a:r>
            <a:endParaRPr kumimoji="0" lang="vi-VN" sz="44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650194" y="3300296"/>
            <a:ext cx="11128980" cy="2800767"/>
          </a:xfrm>
          <a:prstGeom prst="rect">
            <a:avLst/>
          </a:prstGeom>
          <a:solidFill>
            <a:schemeClr val="bg1"/>
          </a:solidFill>
        </p:spPr>
        <p:txBody>
          <a:bodyPr wrap="square">
            <a:spAutoFit/>
          </a:bodyPr>
          <a:lstStyle/>
          <a:p>
            <a:pPr lvl="0" algn="just"/>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Trên đường đến nhà bạn, cậu bé đã nhìn thấy một người bị nạn nằm bên gốc cây, bên cạnh chiếc xe máy ngổn ngang những bao hàng. Cậu bé cảm thấy sợ hãi, suýt hét toáng lên.</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920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4081670" y="-1"/>
            <a:ext cx="2956816" cy="1536325"/>
          </a:xfrm>
          <a:prstGeom prst="rect">
            <a:avLst/>
          </a:prstGeom>
        </p:spPr>
      </p:pic>
      <p:sp>
        <p:nvSpPr>
          <p:cNvPr id="2" name="Rounded Rectangle 1"/>
          <p:cNvSpPr/>
          <p:nvPr/>
        </p:nvSpPr>
        <p:spPr>
          <a:xfrm>
            <a:off x="368318" y="1101106"/>
            <a:ext cx="11386646" cy="1374636"/>
          </a:xfrm>
          <a:prstGeom prst="roundRect">
            <a:avLst>
              <a:gd name="adj" fmla="val 7905"/>
            </a:avLst>
          </a:prstGeom>
          <a:solidFill>
            <a:schemeClr val="bg1"/>
          </a:solidFill>
        </p:spPr>
        <p:txBody>
          <a:bodyPr wrap="square">
            <a:spAutoFit/>
          </a:bodyPr>
          <a:lstStyle/>
          <a:p>
            <a:pPr lvl="0" algn="ct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Để cứu người bị nạn, cậu bé đã làm gì? Tìm những chi tiết miêu tả khó khăn mà cậu bé đã vượt qua. </a:t>
            </a:r>
            <a:endParaRPr kumimoji="0" lang="vi-VN" sz="7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207985" y="2637431"/>
            <a:ext cx="11707312" cy="3970318"/>
          </a:xfrm>
          <a:prstGeom prst="rect">
            <a:avLst/>
          </a:prstGeom>
          <a:solidFill>
            <a:schemeClr val="accent4">
              <a:lumMod val="20000"/>
              <a:lumOff val="80000"/>
            </a:schemeClr>
          </a:solidFill>
        </p:spPr>
        <p:txBody>
          <a:bodyPr wrap="square">
            <a:spAutoFit/>
          </a:bodyPr>
          <a:lstStyle/>
          <a:p>
            <a:pPr algn="just"/>
            <a:r>
              <a:rPr lang="vi-VN" sz="3600" dirty="0">
                <a:latin typeface="Calibri" panose="020F0502020204030204" pitchFamily="34" charset="0"/>
                <a:ea typeface="Calibri" panose="020F0502020204030204" pitchFamily="34" charset="0"/>
                <a:cs typeface="Calibri" panose="020F0502020204030204" pitchFamily="34" charset="0"/>
              </a:rPr>
              <a:t>Để cứu người bị nạn, cậu bé </a:t>
            </a:r>
            <a:r>
              <a:rPr lang="vi-VN" sz="3600" b="1" i="1" dirty="0">
                <a:latin typeface="Calibri" panose="020F0502020204030204" pitchFamily="34" charset="0"/>
                <a:ea typeface="Calibri" panose="020F0502020204030204" pitchFamily="34" charset="0"/>
                <a:cs typeface="Calibri" panose="020F0502020204030204" pitchFamily="34" charset="0"/>
              </a:rPr>
              <a:t>đã chạy theo con đường gần nhất để đến đồn biên phòng.</a:t>
            </a:r>
          </a:p>
          <a:p>
            <a:pPr algn="just"/>
            <a:r>
              <a:rPr lang="vi-VN" sz="3600" dirty="0">
                <a:latin typeface="Calibri" panose="020F0502020204030204" pitchFamily="34" charset="0"/>
                <a:ea typeface="Calibri" panose="020F0502020204030204" pitchFamily="34" charset="0"/>
                <a:cs typeface="Calibri" panose="020F0502020204030204" pitchFamily="34" charset="0"/>
              </a:rPr>
              <a:t>Những chi tiết miêu tả khó khăn mà cậu bé đã vượt qua: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Trời bắt đầu nhá nhem tối.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Khu rừng âm u. Tiếng mấy con chim kêu “túc... túc...” không ngớt.</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Bàn chân đau nhói vì giẫm lên đá răng mèo.</a:t>
            </a:r>
          </a:p>
        </p:txBody>
      </p:sp>
    </p:spTree>
    <p:extLst>
      <p:ext uri="{BB962C8B-B14F-4D97-AF65-F5344CB8AC3E}">
        <p14:creationId xmlns:p14="http://schemas.microsoft.com/office/powerpoint/2010/main" val="1174735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9916" y="442808"/>
            <a:ext cx="7039358" cy="1385992"/>
          </a:xfrm>
          <a:prstGeom prst="rect">
            <a:avLst/>
          </a:prstGeom>
        </p:spPr>
      </p:pic>
      <p:sp>
        <p:nvSpPr>
          <p:cNvPr id="3" name="TextBox 2"/>
          <p:cNvSpPr txBox="1"/>
          <p:nvPr/>
        </p:nvSpPr>
        <p:spPr>
          <a:xfrm>
            <a:off x="3352792" y="665807"/>
            <a:ext cx="6685450" cy="3108543"/>
          </a:xfrm>
          <a:prstGeom prst="rect">
            <a:avLst/>
          </a:prstGeom>
          <a:noFill/>
        </p:spPr>
        <p:txBody>
          <a:bodyPr wrap="square" rtlCol="0">
            <a:spAutoFit/>
          </a:bodyPr>
          <a:lstStyle/>
          <a:p>
            <a:pPr algn="ctr"/>
            <a:r>
              <a:rPr lang="vi-VN" sz="3200" b="1" dirty="0">
                <a:latin typeface="Calibri" panose="020F0502020204030204" pitchFamily="34" charset="0"/>
                <a:ea typeface="Calibri" panose="020F0502020204030204" pitchFamily="34" charset="0"/>
                <a:cs typeface="Calibri" panose="020F0502020204030204" pitchFamily="34" charset="0"/>
              </a:rPr>
              <a:t>Nói về một tấm gương trẻ em làm việc tốt mà em biết. </a:t>
            </a:r>
          </a:p>
          <a:p>
            <a:pPr algn="ctr"/>
            <a:br>
              <a:rPr lang="vi-VN" sz="6600" b="1" dirty="0">
                <a:latin typeface="Calibri" panose="020F0502020204030204" pitchFamily="34" charset="0"/>
                <a:ea typeface="Calibri" panose="020F0502020204030204" pitchFamily="34" charset="0"/>
                <a:cs typeface="Calibri" panose="020F0502020204030204" pitchFamily="34" charset="0"/>
              </a:rPr>
            </a:br>
            <a:endParaRPr kumimoji="0" lang="en-US" sz="66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1734" y="1165911"/>
            <a:ext cx="5297982" cy="5662876"/>
          </a:xfrm>
          <a:prstGeom prst="rect">
            <a:avLst/>
          </a:prstGeom>
        </p:spPr>
      </p:pic>
      <p:sp>
        <p:nvSpPr>
          <p:cNvPr id="5" name="AutoShape 2" descr="Gương một số anh hùng dân tộc nhỏ tuổi của nước Việt Nam 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7"/>
          <a:stretch>
            <a:fillRect/>
          </a:stretch>
        </p:blipFill>
        <p:spPr>
          <a:xfrm>
            <a:off x="727716" y="665807"/>
            <a:ext cx="1971826" cy="1679839"/>
          </a:xfrm>
          <a:prstGeom prst="rect">
            <a:avLst/>
          </a:prstGeom>
        </p:spPr>
      </p:pic>
      <p:sp>
        <p:nvSpPr>
          <p:cNvPr id="7" name="Rectangle 6"/>
          <p:cNvSpPr/>
          <p:nvPr/>
        </p:nvSpPr>
        <p:spPr>
          <a:xfrm>
            <a:off x="304800" y="1934969"/>
            <a:ext cx="9525000" cy="4893647"/>
          </a:xfrm>
          <a:prstGeom prst="rect">
            <a:avLst/>
          </a:prstGeom>
        </p:spPr>
        <p:txBody>
          <a:bodyPr wrap="square">
            <a:spAutoFit/>
          </a:bodyPr>
          <a:lstStyle/>
          <a:p>
            <a:pPr algn="just"/>
            <a:r>
              <a:rPr lang="en-US" sz="2400" dirty="0">
                <a:solidFill>
                  <a:srgbClr val="000000"/>
                </a:solidFill>
                <a:latin typeface="OpenSans"/>
              </a:rPr>
              <a:t>			</a:t>
            </a:r>
            <a:r>
              <a:rPr lang="vi-VN" sz="2400" dirty="0">
                <a:solidFill>
                  <a:srgbClr val="000000"/>
                </a:solidFill>
                <a:latin typeface="OpenSans"/>
              </a:rPr>
              <a:t>Anh Kim Đồng (Nông Văn Dền) là một trong 5 đội viên đầu tiên của Đội nhi đồng Cứu quốc thôn Nà Mạ và cũng là tổ chức Đội đầu tiên của Đội ta. Dền đã theo các anh làm các công việc: canh gác, chuyển thư từ, nghe nói chuyện về tội ác của quân giặc… nhờ đó Dền đã sớm giác ngộ cách mạng và trở thành một liên lạc viên tin cậy của tổ chức Đảng. Dền đã mau chóng làm quen với cách thức làm công tác bí mật, nhiều lần đưa, chuyển thư từ, đưa đường cho cán bộ lọt qua sự bao vây, canh gác của địch. Trong một lần đi liên lạc về, giữa đường gặp lính địch phục kích gần nơi có cán bộ của ta, Kim Đồng đã nhanh trí nhử cho bọn địch nổ súng về phía mình. Nhờ tiếng súng báo động ấy, các đồng chí cán bộ ở gần đó tránh thoát lên rừng. Song, Kim Đồng đã bị trúng đạn và anh dũng hy sinh tại chỗ, ngay bờ suối Lê-nin.</a:t>
            </a:r>
            <a:endParaRPr lang="en-US" sz="2400" dirty="0"/>
          </a:p>
        </p:txBody>
      </p:sp>
    </p:spTree>
    <p:extLst>
      <p:ext uri="{BB962C8B-B14F-4D97-AF65-F5344CB8AC3E}">
        <p14:creationId xmlns:p14="http://schemas.microsoft.com/office/powerpoint/2010/main" val="37463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143811" y="739232"/>
            <a:ext cx="2975106" cy="1536325"/>
          </a:xfrm>
          <a:prstGeom prst="rect">
            <a:avLst/>
          </a:prstGeom>
        </p:spPr>
      </p:pic>
      <p:sp>
        <p:nvSpPr>
          <p:cNvPr id="20" name="Rounded Rectangle 19"/>
          <p:cNvSpPr/>
          <p:nvPr/>
        </p:nvSpPr>
        <p:spPr>
          <a:xfrm>
            <a:off x="2608615" y="739232"/>
            <a:ext cx="8798148" cy="1740337"/>
          </a:xfrm>
          <a:prstGeom prst="roundRect">
            <a:avLst>
              <a:gd name="adj" fmla="val 29749"/>
            </a:avLst>
          </a:prstGeom>
          <a:solidFill>
            <a:schemeClr val="bg1"/>
          </a:solidFill>
        </p:spPr>
        <p:txBody>
          <a:bodyPr wrap="square">
            <a:spAutoFit/>
          </a:bodyPr>
          <a:lstStyle/>
          <a:p>
            <a:pPr lvl="0" algn="ct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Nêu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cảm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nghĩ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việc</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cậu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chuyện</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endParaRPr kumimoji="0" lang="vi-VN" sz="8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598029" y="2795326"/>
            <a:ext cx="11181145" cy="280076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Cậu</a:t>
            </a:r>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bé là một người rất </a:t>
            </a:r>
            <a:r>
              <a:rPr lang="vi-VN" sz="4400" b="1" i="1" dirty="0">
                <a:latin typeface="Calibri" panose="020F0502020204030204" pitchFamily="34" charset="0"/>
                <a:ea typeface="Calibri" panose="020F0502020204030204" pitchFamily="34" charset="0"/>
                <a:cs typeface="Calibri" panose="020F0502020204030204" pitchFamily="34" charset="0"/>
              </a:rPr>
              <a:t>tốt bụng và gan dạ</a:t>
            </a:r>
            <a:r>
              <a:rPr lang="vi-VN" sz="4400" dirty="0">
                <a:latin typeface="Calibri" panose="020F0502020204030204" pitchFamily="34" charset="0"/>
                <a:ea typeface="Calibri" panose="020F0502020204030204" pitchFamily="34" charset="0"/>
                <a:cs typeface="Calibri" panose="020F0502020204030204" pitchFamily="34" charset="0"/>
              </a:rPr>
              <a:t>. Để cứu người mà cậu không màng đến đến bản thân, chạy thật nhanh nhằm giúp người bị nạn có thể được cứu kịp thời. </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864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218151" y="585868"/>
            <a:ext cx="3005588" cy="1536325"/>
          </a:xfrm>
          <a:prstGeom prst="rect">
            <a:avLst/>
          </a:prstGeom>
        </p:spPr>
      </p:pic>
      <p:sp>
        <p:nvSpPr>
          <p:cNvPr id="20" name="Rounded Rectangle 19"/>
          <p:cNvSpPr/>
          <p:nvPr/>
        </p:nvSpPr>
        <p:spPr>
          <a:xfrm>
            <a:off x="2956816" y="631975"/>
            <a:ext cx="8798148" cy="1888450"/>
          </a:xfrm>
          <a:prstGeom prst="roundRect">
            <a:avLst>
              <a:gd name="adj" fmla="val 29749"/>
            </a:avLst>
          </a:prstGeom>
          <a:solidFill>
            <a:schemeClr val="bg1"/>
          </a:solidFill>
        </p:spPr>
        <p:txBody>
          <a:bodyPr wrap="square">
            <a:spAutoFit/>
          </a:bodyPr>
          <a:lstStyle/>
          <a:p>
            <a:pPr lvl="0" algn="ctr"/>
            <a:r>
              <a:rPr lang="vi-VN" sz="3200" b="1" i="1" dirty="0">
                <a:latin typeface="Calibri" panose="020F0502020204030204" pitchFamily="34" charset="0"/>
                <a:ea typeface="Calibri" panose="020F0502020204030204" pitchFamily="34" charset="0"/>
                <a:cs typeface="Calibri" panose="020F0502020204030204" pitchFamily="34" charset="0"/>
              </a:rPr>
              <a:t>Vì sao cậu bé lại dùng từ yêu thương đặt tên cho tờ báo tường? Chọn câu trả lời dưới đây hoặc nêu ý kiến của em.</a:t>
            </a:r>
            <a:endParaRPr kumimoji="0" lang="vi-VN" sz="8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413625" y="2779989"/>
            <a:ext cx="3646666" cy="2862322"/>
          </a:xfrm>
          <a:prstGeom prst="rect">
            <a:avLst/>
          </a:prstGeom>
          <a:solidFill>
            <a:srgbClr val="00B050"/>
          </a:solidFill>
        </p:spPr>
        <p:txBody>
          <a:bodyPr wrap="square">
            <a:spAutoFit/>
          </a:bodyPr>
          <a:lstStyle/>
          <a:p>
            <a:pPr lvl="0" algn="ct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hiểu được ý nghĩa của tình yêu thương trong cuộc sống.</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4204465" y="2779989"/>
            <a:ext cx="3885073" cy="2862322"/>
          </a:xfrm>
          <a:prstGeom prst="rect">
            <a:avLst/>
          </a:prstGeom>
          <a:solidFill>
            <a:srgbClr val="00B050"/>
          </a:solidFill>
        </p:spPr>
        <p:txBody>
          <a:bodyPr wrap="square">
            <a:spAutoFit/>
          </a:bodyPr>
          <a:lstStyle/>
          <a:p>
            <a:pPr lvl="0"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B</a:t>
            </a: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làm được một việc thể hiện tình yêu thương với người gặp hoạn nạn.</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p:cNvSpPr/>
          <p:nvPr/>
        </p:nvSpPr>
        <p:spPr>
          <a:xfrm>
            <a:off x="8274950" y="2779989"/>
            <a:ext cx="3646666" cy="2862322"/>
          </a:xfrm>
          <a:prstGeom prst="rect">
            <a:avLst/>
          </a:prstGeom>
          <a:solidFill>
            <a:srgbClr val="00B050"/>
          </a:solidFill>
        </p:spPr>
        <p:txBody>
          <a:bodyPr wrap="square">
            <a:spAutoFit/>
          </a:bodyPr>
          <a:lstStyle/>
          <a:p>
            <a:pPr lvl="0"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C</a:t>
            </a: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muốn lan toả tình yêu thương đến các bạn của mình.</a:t>
            </a:r>
            <a:endParaRPr lang="en-US" sz="3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gn="ct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4747" y="5778914"/>
            <a:ext cx="4730906" cy="1079086"/>
          </a:xfrm>
          <a:prstGeom prst="rect">
            <a:avLst/>
          </a:prstGeom>
        </p:spPr>
      </p:pic>
    </p:spTree>
    <p:extLst>
      <p:ext uri="{BB962C8B-B14F-4D97-AF65-F5344CB8AC3E}">
        <p14:creationId xmlns:p14="http://schemas.microsoft.com/office/powerpoint/2010/main" val="486554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3221862" y="249405"/>
            <a:ext cx="8817738" cy="1592223"/>
          </a:xfrm>
          <a:prstGeom prst="roundRect">
            <a:avLst>
              <a:gd name="adj" fmla="val 29749"/>
            </a:avLst>
          </a:prstGeom>
          <a:solidFill>
            <a:schemeClr val="bg1"/>
          </a:solidFill>
        </p:spPr>
        <p:txBody>
          <a:bodyPr wrap="square">
            <a:spAutoFit/>
          </a:bodyPr>
          <a:lstStyle/>
          <a:p>
            <a:pPr lvl="0" algn="ctr"/>
            <a:r>
              <a:rPr lang="vi-VN" sz="4000" b="1" dirty="0">
                <a:latin typeface="Calibri" panose="020F0502020204030204" pitchFamily="34" charset="0"/>
                <a:ea typeface="Calibri" panose="020F0502020204030204" pitchFamily="34" charset="0"/>
                <a:cs typeface="Calibri" panose="020F0502020204030204" pitchFamily="34" charset="0"/>
              </a:rPr>
              <a:t>Sắp xếp các ý dưới đây cho đúng với trình tự các sự việc trong câu chuyện. </a:t>
            </a:r>
            <a:endParaRPr kumimoji="0" lang="vi-VN" sz="138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7"/>
          <a:stretch>
            <a:fillRect/>
          </a:stretch>
        </p:blipFill>
        <p:spPr>
          <a:xfrm>
            <a:off x="586813" y="535912"/>
            <a:ext cx="2908044" cy="1109568"/>
          </a:xfrm>
          <a:prstGeom prst="rect">
            <a:avLst/>
          </a:prstGeom>
        </p:spPr>
      </p:pic>
      <p:sp>
        <p:nvSpPr>
          <p:cNvPr id="2" name="Rounded Rectangle 1"/>
          <p:cNvSpPr/>
          <p:nvPr/>
        </p:nvSpPr>
        <p:spPr>
          <a:xfrm>
            <a:off x="2065045" y="2201739"/>
            <a:ext cx="3825240" cy="1112520"/>
          </a:xfrm>
          <a:prstGeom prst="roundRect">
            <a:avLst/>
          </a:prstGeom>
          <a:solidFill>
            <a:schemeClr val="accent4">
              <a:lumMod val="50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Tìm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đỡ</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1" name="Rounded Rectangle 10"/>
          <p:cNvSpPr/>
          <p:nvPr/>
        </p:nvSpPr>
        <p:spPr>
          <a:xfrm>
            <a:off x="6797564" y="2186176"/>
            <a:ext cx="3825240" cy="1112520"/>
          </a:xfrm>
          <a:prstGeom prst="roundRect">
            <a:avLst/>
          </a:prstGeom>
          <a:solidFill>
            <a:schemeClr val="accent2">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được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2" name="Rounded Rectangle 11"/>
          <p:cNvSpPr/>
          <p:nvPr/>
        </p:nvSpPr>
        <p:spPr>
          <a:xfrm>
            <a:off x="721822" y="4039611"/>
            <a:ext cx="3529360" cy="1112520"/>
          </a:xfrm>
          <a:prstGeom prst="roundRect">
            <a:avLst/>
          </a:prstGeom>
          <a:solidFill>
            <a:srgbClr val="00B050"/>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3" name="Rounded Rectangle 12"/>
          <p:cNvSpPr/>
          <p:nvPr/>
        </p:nvSpPr>
        <p:spPr>
          <a:xfrm>
            <a:off x="4578915" y="4039610"/>
            <a:ext cx="3529360" cy="1112520"/>
          </a:xfrm>
          <a:prstGeom prst="roundRect">
            <a:avLst/>
          </a:prstGeom>
          <a:solidFill>
            <a:schemeClr val="accent1">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Nhìn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thấy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13"/>
          <p:cNvSpPr/>
          <p:nvPr/>
        </p:nvSpPr>
        <p:spPr>
          <a:xfrm>
            <a:off x="8436008" y="4039610"/>
            <a:ext cx="3529360" cy="1112520"/>
          </a:xfrm>
          <a:prstGeom prst="roundRect">
            <a:avLst/>
          </a:prstGeom>
          <a:solidFill>
            <a:schemeClr val="tx1">
              <a:lumMod val="65000"/>
              <a:lumOff val="3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Chạy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đến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đồn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biên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phòng</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3" name="Oval 2"/>
          <p:cNvSpPr/>
          <p:nvPr/>
        </p:nvSpPr>
        <p:spPr>
          <a:xfrm>
            <a:off x="7586342" y="4807804"/>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a:latin typeface="Calibri" panose="020F0502020204030204" pitchFamily="34" charset="0"/>
                <a:ea typeface="Calibri" panose="020F0502020204030204" pitchFamily="34" charset="0"/>
                <a:cs typeface="Calibri" panose="020F0502020204030204" pitchFamily="34" charset="0"/>
              </a:rPr>
              <a:t>1</a:t>
            </a:r>
          </a:p>
        </p:txBody>
      </p:sp>
      <p:sp>
        <p:nvSpPr>
          <p:cNvPr id="19" name="Oval 18"/>
          <p:cNvSpPr/>
          <p:nvPr/>
        </p:nvSpPr>
        <p:spPr>
          <a:xfrm>
            <a:off x="5488503" y="2896945"/>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2</a:t>
            </a:r>
          </a:p>
        </p:txBody>
      </p:sp>
      <p:sp>
        <p:nvSpPr>
          <p:cNvPr id="23" name="Oval 22"/>
          <p:cNvSpPr/>
          <p:nvPr/>
        </p:nvSpPr>
        <p:spPr>
          <a:xfrm>
            <a:off x="11443434"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3</a:t>
            </a:r>
          </a:p>
        </p:txBody>
      </p:sp>
      <p:sp>
        <p:nvSpPr>
          <p:cNvPr id="24" name="Oval 23"/>
          <p:cNvSpPr/>
          <p:nvPr/>
        </p:nvSpPr>
        <p:spPr>
          <a:xfrm>
            <a:off x="3647315"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4</a:t>
            </a:r>
          </a:p>
        </p:txBody>
      </p:sp>
      <p:sp>
        <p:nvSpPr>
          <p:cNvPr id="25" name="Oval 24"/>
          <p:cNvSpPr/>
          <p:nvPr/>
        </p:nvSpPr>
        <p:spPr>
          <a:xfrm>
            <a:off x="10198882" y="286934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350504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11" grpId="0" animBg="1"/>
      <p:bldP spid="12" grpId="0" animBg="1"/>
      <p:bldP spid="13" grpId="0" animBg="1"/>
      <p:bldP spid="14" grpId="0" animBg="1"/>
      <p:bldP spid="3" grpId="0" animBg="1"/>
      <p:bldP spid="19"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8"/>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74717" y="2080314"/>
              <a:ext cx="7497570" cy="3884975"/>
            </a:xfrm>
            <a:prstGeom prst="rect">
              <a:avLst/>
            </a:prstGeom>
            <a:noFill/>
          </p:spPr>
          <p:txBody>
            <a:bodyPr wrap="square">
              <a:spAutoFit/>
            </a:bodyPr>
            <a:lstStyle/>
            <a:p>
              <a:pPr algn="just"/>
              <a:r>
                <a:rPr lang="en-US" sz="3600" dirty="0" err="1">
                  <a:latin typeface="Calibri" panose="020F0502020204030204" pitchFamily="34" charset="0"/>
                  <a:ea typeface="Calibri" panose="020F0502020204030204" pitchFamily="34" charset="0"/>
                  <a:cs typeface="Calibri" panose="020F0502020204030204" pitchFamily="34" charset="0"/>
                </a:rPr>
                <a:t>Câu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chuyện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hiện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sự</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dũng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cảm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tấm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lòng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nhân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của</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bé</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vượt</a:t>
              </a:r>
              <a:r>
                <a:rPr lang="en-US" sz="3600" dirty="0">
                  <a:latin typeface="Calibri" panose="020F0502020204030204" pitchFamily="34" charset="0"/>
                  <a:ea typeface="Calibri" panose="020F0502020204030204" pitchFamily="34" charset="0"/>
                  <a:cs typeface="Calibri" panose="020F0502020204030204" pitchFamily="34" charset="0"/>
                </a:rPr>
                <a:t> qua </a:t>
              </a:r>
              <a:r>
                <a:rPr lang="en-US" sz="3600" dirty="0" err="1">
                  <a:latin typeface="Calibri" panose="020F0502020204030204" pitchFamily="34" charset="0"/>
                  <a:ea typeface="Calibri" panose="020F0502020204030204" pitchFamily="34" charset="0"/>
                  <a:cs typeface="Calibri" panose="020F0502020204030204" pitchFamily="34" charset="0"/>
                </a:rPr>
                <a:t>nỗi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hãi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cùng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với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những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khó</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khăn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một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mình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phải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chạy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trên</a:t>
              </a:r>
              <a:r>
                <a:rPr lang="en-US" sz="3600" dirty="0">
                  <a:latin typeface="Calibri" panose="020F0502020204030204" pitchFamily="34" charset="0"/>
                  <a:ea typeface="Calibri" panose="020F0502020204030204" pitchFamily="34" charset="0"/>
                  <a:cs typeface="Calibri" panose="020F0502020204030204" pitchFamily="34" charset="0"/>
                </a:rPr>
                <a:t> con </a:t>
              </a:r>
              <a:r>
                <a:rPr lang="en-US" sz="3600" dirty="0" err="1">
                  <a:latin typeface="Calibri" panose="020F0502020204030204" pitchFamily="34" charset="0"/>
                  <a:ea typeface="Calibri" panose="020F0502020204030204" pitchFamily="34" charset="0"/>
                  <a:cs typeface="Calibri" panose="020F0502020204030204" pitchFamily="34" charset="0"/>
                </a:rPr>
                <a:t>đường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rừng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vắng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vẻ</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vào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lúc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chiều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muộn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kịp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r>
                <a:rPr lang="en-US" sz="3600" dirty="0">
                  <a:latin typeface="Calibri" panose="020F0502020204030204" pitchFamily="34" charset="0"/>
                  <a:ea typeface="Calibri" panose="020F0502020204030204" pitchFamily="34" charset="0"/>
                  <a:cs typeface="Calibri" panose="020F0502020204030204" pitchFamily="34" charset="0"/>
                </a:rPr>
                <a:t>.</a:t>
              </a: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2856336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15852" y="483531"/>
            <a:ext cx="7800008" cy="5887850"/>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7"/>
          <a:stretch>
            <a:fillRect/>
          </a:stretch>
        </p:blipFill>
        <p:spPr>
          <a:xfrm>
            <a:off x="2678178" y="890751"/>
            <a:ext cx="6937648" cy="5480630"/>
          </a:xfrm>
          <a:prstGeom prst="rect">
            <a:avLst/>
          </a:prstGeom>
        </p:spPr>
      </p:pic>
    </p:spTree>
    <p:extLst>
      <p:ext uri="{BB962C8B-B14F-4D97-AF65-F5344CB8AC3E}">
        <p14:creationId xmlns:p14="http://schemas.microsoft.com/office/powerpoint/2010/main" val="2436288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sp>
        <p:nvSpPr>
          <p:cNvPr id="8" name="Rectangle: Rounded Corners 2">
            <a:extLst>
              <a:ext uri="{FF2B5EF4-FFF2-40B4-BE49-F238E27FC236}">
                <a16:creationId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Bác đợi cháu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việc gì thế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 BÁO TƯỜNG CỦA TÔI</a:t>
            </a:r>
          </a:p>
        </p:txBody>
      </p:sp>
    </p:spTree>
    <p:extLst>
      <p:ext uri="{BB962C8B-B14F-4D97-AF65-F5344CB8AC3E}">
        <p14:creationId xmlns:p14="http://schemas.microsoft.com/office/powerpoint/2010/main" val="375981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 BÁO TƯỜNG CỦA TÔI</a:t>
            </a:r>
          </a:p>
        </p:txBody>
      </p:sp>
      <p:sp>
        <p:nvSpPr>
          <p:cNvPr id="6" name="Rectangle: Rounded Corners 3">
            <a:extLst>
              <a:ext uri="{FF2B5EF4-FFF2-40B4-BE49-F238E27FC236}">
                <a16:creationId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Ngày hôm sau, chuyện tôi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báo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chú bộ đội biên phòng </a:t>
            </a:r>
            <a:r>
              <a:rPr lang="en-US"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đến</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cứu người bị nạn lan đi khắp nơi. Tôi thấy rất vui. Tôi còn vui hơn khi tìm được nhan đề “Trăng Rằm yêu thương” cho tờ báo tường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lớp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(Nguyễn Luân)</a:t>
            </a:r>
          </a:p>
        </p:txBody>
      </p:sp>
    </p:spTree>
    <p:extLst>
      <p:ext uri="{BB962C8B-B14F-4D97-AF65-F5344CB8AC3E}">
        <p14:creationId xmlns:p14="http://schemas.microsoft.com/office/powerpoint/2010/main" val="2438900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890411" y="238738"/>
            <a:ext cx="7800008" cy="5887850"/>
          </a:xfrm>
          <a:prstGeom prst="rect">
            <a:avLst/>
          </a:prstGeom>
        </p:spPr>
      </p:pic>
      <p:pic>
        <p:nvPicPr>
          <p:cNvPr id="3" name="Picture 2"/>
          <p:cNvPicPr>
            <a:picLocks noChangeAspect="1"/>
          </p:cNvPicPr>
          <p:nvPr/>
        </p:nvPicPr>
        <p:blipFill>
          <a:blip r:embed="rId7"/>
          <a:stretch>
            <a:fillRect/>
          </a:stretch>
        </p:blipFill>
        <p:spPr>
          <a:xfrm>
            <a:off x="1611245" y="1502472"/>
            <a:ext cx="8358340" cy="4432176"/>
          </a:xfrm>
          <a:prstGeom prst="rect">
            <a:avLst/>
          </a:prstGeom>
        </p:spPr>
      </p:pic>
    </p:spTree>
    <p:extLst>
      <p:ext uri="{BB962C8B-B14F-4D97-AF65-F5344CB8AC3E}">
        <p14:creationId xmlns:p14="http://schemas.microsoft.com/office/powerpoint/2010/main" val="3000898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746760" y="-177579"/>
            <a:ext cx="12054840" cy="6725264"/>
            <a:chOff x="529199" y="370115"/>
            <a:chExt cx="10676650" cy="6580702"/>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99" y="370115"/>
              <a:ext cx="10676650" cy="6580702"/>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1352556" y="2410648"/>
              <a:ext cx="7572188" cy="2499634"/>
            </a:xfrm>
            <a:prstGeom prst="rect">
              <a:avLst/>
            </a:prstGeom>
            <a:noFill/>
          </p:spPr>
          <p:txBody>
            <a:bodyPr wrap="square">
              <a:spAutoFit/>
            </a:bodyPr>
            <a:lstStyle/>
            <a:p>
              <a:pPr algn="ctr"/>
              <a:r>
                <a:rPr lang="pt-BR" sz="4000" dirty="0">
                  <a:latin typeface="Calibri" panose="020F0502020204030204" pitchFamily="34" charset="0"/>
                  <a:ea typeface="Calibri" panose="020F0502020204030204" pitchFamily="34" charset="0"/>
                  <a:cs typeface="Calibri" panose="020F0502020204030204" pitchFamily="34" charset="0"/>
                </a:rPr>
                <a:t>Qua bài đọc, em </a:t>
              </a:r>
              <a:r>
                <a:rPr lang="vi-VN" sz="4000" dirty="0">
                  <a:latin typeface="Calibri" panose="020F0502020204030204" pitchFamily="34" charset="0"/>
                  <a:ea typeface="Calibri" panose="020F0502020204030204" pitchFamily="34" charset="0"/>
                  <a:cs typeface="Calibri" panose="020F0502020204030204" pitchFamily="34" charset="0"/>
                </a:rPr>
                <a:t>ấn tượng nhất điều</a:t>
              </a:r>
              <a:r>
                <a:rPr lang="pt-BR" sz="4000" dirty="0">
                  <a:latin typeface="Calibri" panose="020F0502020204030204" pitchFamily="34" charset="0"/>
                  <a:ea typeface="Calibri" panose="020F0502020204030204" pitchFamily="34" charset="0"/>
                  <a:cs typeface="Calibri" panose="020F0502020204030204" pitchFamily="34" charset="0"/>
                </a:rPr>
                <a:t> gì?</a:t>
              </a:r>
              <a:endParaRPr lang="en-US" sz="4000" dirty="0">
                <a:latin typeface="Calibri" panose="020F0502020204030204" pitchFamily="34" charset="0"/>
                <a:ea typeface="Calibri" panose="020F0502020204030204" pitchFamily="34" charset="0"/>
                <a:cs typeface="Calibri" panose="020F0502020204030204" pitchFamily="34" charset="0"/>
              </a:endParaRPr>
            </a:p>
            <a:p>
              <a:pPr algn="ctr"/>
              <a:r>
                <a:rPr lang="pt-BR" sz="4000" dirty="0">
                  <a:latin typeface="Calibri" panose="020F0502020204030204" pitchFamily="34" charset="0"/>
                  <a:ea typeface="Calibri" panose="020F0502020204030204" pitchFamily="34" charset="0"/>
                  <a:cs typeface="Calibri" panose="020F0502020204030204" pitchFamily="34" charset="0"/>
                </a:rPr>
                <a:t>Hãy nói về việc một tốt của em đã giúp đỡ mọi người: học tập, từ thiện, cứu người bị nạn,...</a:t>
              </a:r>
              <a:endParaRPr kumimoji="0" lang="en-US" sz="19900" b="1" i="0" u="none" strike="noStrike" kern="1200" cap="none" spc="0" normalizeH="0" baseline="0" noProof="0" dirty="0">
                <a:ln>
                  <a:noFill/>
                </a:ln>
                <a:solidFill>
                  <a:srgbClr val="753E2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6965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700403" y="2145681"/>
            <a:ext cx="8791194" cy="2566638"/>
          </a:xfrm>
          <a:prstGeom prst="rect">
            <a:avLst/>
          </a:prstGeom>
        </p:spPr>
      </p:pic>
    </p:spTree>
    <p:extLst>
      <p:ext uri="{BB962C8B-B14F-4D97-AF65-F5344CB8AC3E}">
        <p14:creationId xmlns:p14="http://schemas.microsoft.com/office/powerpoint/2010/main" val="2912302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14" y="0"/>
            <a:ext cx="8271386" cy="573074"/>
          </a:xfrm>
          <a:prstGeom prst="rect">
            <a:avLst/>
          </a:prstGeom>
        </p:spPr>
      </p:pic>
      <p:pic>
        <p:nvPicPr>
          <p:cNvPr id="2" name="Picture 1"/>
          <p:cNvPicPr>
            <a:picLocks noChangeAspect="1"/>
          </p:cNvPicPr>
          <p:nvPr/>
        </p:nvPicPr>
        <p:blipFill>
          <a:blip r:embed="rId4"/>
          <a:stretch>
            <a:fillRect/>
          </a:stretch>
        </p:blipFill>
        <p:spPr>
          <a:xfrm>
            <a:off x="54340" y="136874"/>
            <a:ext cx="12083319" cy="6584251"/>
          </a:xfrm>
          <a:prstGeom prst="rect">
            <a:avLst/>
          </a:prstGeom>
        </p:spPr>
      </p:pic>
    </p:spTree>
    <p:extLst>
      <p:ext uri="{BB962C8B-B14F-4D97-AF65-F5344CB8AC3E}">
        <p14:creationId xmlns:p14="http://schemas.microsoft.com/office/powerpoint/2010/main" val="297660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1"/>
          <p:cNvSpPr/>
          <p:nvPr/>
        </p:nvSpPr>
        <p:spPr>
          <a:xfrm>
            <a:off x="624840" y="1234333"/>
            <a:ext cx="11154334" cy="4996881"/>
          </a:xfrm>
          <a:prstGeom prst="rect">
            <a:avLst/>
          </a:prstGeom>
          <a:solidFill>
            <a:schemeClr val="bg1"/>
          </a:solidFill>
          <a:ln w="57150">
            <a:solidFill>
              <a:schemeClr val="bg1">
                <a:lumMod val="85000"/>
              </a:schemeClr>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lực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đặc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thù</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algn="just"/>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Đọc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đúng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từ</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ngữ</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đoạn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và</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toàn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bộ</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chuyện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Tờ</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báo</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tường</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của</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tôi</a:t>
            </a:r>
            <a:r>
              <a:rPr lang="en-US" sz="2800" i="1" dirty="0">
                <a:latin typeface="Calibri" panose="020F0502020204030204" pitchFamily="34" charset="0"/>
                <a:ea typeface="Calibri" panose="020F0502020204030204" pitchFamily="34"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Nhận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biết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được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đặc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điểm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của</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nhân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vật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hiện</a:t>
            </a:r>
            <a:r>
              <a:rPr lang="en-US" sz="2800" dirty="0">
                <a:latin typeface="Calibri" panose="020F0502020204030204" pitchFamily="34" charset="0"/>
                <a:ea typeface="Calibri" panose="020F0502020204030204" pitchFamily="34" charset="0"/>
                <a:cs typeface="Calibri" panose="020F0502020204030204" pitchFamily="34" charset="0"/>
              </a:rPr>
              <a:t> qua </a:t>
            </a:r>
            <a:r>
              <a:rPr lang="en-US" sz="2800" dirty="0" err="1">
                <a:latin typeface="Calibri" panose="020F0502020204030204" pitchFamily="34" charset="0"/>
                <a:ea typeface="Calibri" panose="020F0502020204030204" pitchFamily="34" charset="0"/>
                <a:cs typeface="Calibri" panose="020F0502020204030204" pitchFamily="34" charset="0"/>
              </a:rPr>
              <a:t>hình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dáng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điệu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bộ</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hành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động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lời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nói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suy</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nghĩ</a:t>
            </a:r>
            <a:r>
              <a:rPr lang="en-US" sz="2800" dirty="0">
                <a:latin typeface="Calibri" panose="020F0502020204030204" pitchFamily="34" charset="0"/>
                <a:ea typeface="Calibri" panose="020F0502020204030204" pitchFamily="34" charset="0"/>
                <a:cs typeface="Calibri" panose="020F0502020204030204" pitchFamily="34" charset="0"/>
              </a:rPr>
              <a:t>,… </a:t>
            </a:r>
          </a:p>
          <a:p>
            <a:pPr algn="just"/>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Hiểu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điều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tác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giả</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muốn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nói</a:t>
            </a:r>
            <a:r>
              <a:rPr lang="en-US" sz="2800" dirty="0">
                <a:latin typeface="Calibri" panose="020F0502020204030204" pitchFamily="34" charset="0"/>
                <a:ea typeface="Calibri" panose="020F0502020204030204" pitchFamily="34" charset="0"/>
                <a:cs typeface="Calibri" panose="020F0502020204030204" pitchFamily="34" charset="0"/>
              </a:rPr>
              <a:t> qua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chuyện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chuyện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hiện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sự</a:t>
            </a:r>
            <a:r>
              <a:rPr lang="en-US" sz="2800" dirty="0">
                <a:latin typeface="Calibri" panose="020F0502020204030204" pitchFamily="34" charset="0"/>
                <a:ea typeface="Calibri" panose="020F0502020204030204" pitchFamily="34" charset="0"/>
                <a:cs typeface="Calibri" panose="020F0502020204030204" pitchFamily="34" charset="0"/>
              </a:rPr>
              <a:t> dung </a:t>
            </a:r>
            <a:r>
              <a:rPr lang="en-US" sz="2800" dirty="0" err="1">
                <a:latin typeface="Calibri" panose="020F0502020204030204" pitchFamily="34" charset="0"/>
                <a:ea typeface="Calibri" panose="020F0502020204030204" pitchFamily="34" charset="0"/>
                <a:cs typeface="Calibri" panose="020F0502020204030204" pitchFamily="34" charset="0"/>
              </a:rPr>
              <a:t>cảm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tấm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lòng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nhân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hậu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của</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cậu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bé</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Cậu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đã</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vượt</a:t>
            </a:r>
            <a:r>
              <a:rPr lang="en-US" sz="2800" dirty="0">
                <a:latin typeface="Calibri" panose="020F0502020204030204" pitchFamily="34" charset="0"/>
                <a:ea typeface="Calibri" panose="020F0502020204030204" pitchFamily="34" charset="0"/>
                <a:cs typeface="Calibri" panose="020F0502020204030204" pitchFamily="34" charset="0"/>
              </a:rPr>
              <a:t> qua </a:t>
            </a:r>
            <a:r>
              <a:rPr lang="en-US" sz="2800" dirty="0" err="1">
                <a:latin typeface="Calibri" panose="020F0502020204030204" pitchFamily="34" charset="0"/>
                <a:ea typeface="Calibri" panose="020F0502020204030204" pitchFamily="34" charset="0"/>
                <a:cs typeface="Calibri" panose="020F0502020204030204" pitchFamily="34" charset="0"/>
              </a:rPr>
              <a:t>nỗi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sợ</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hãi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cùng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với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những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khó</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khăn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khi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một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mình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phải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chạy</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trên</a:t>
            </a:r>
            <a:r>
              <a:rPr lang="en-US" sz="2800" dirty="0">
                <a:latin typeface="Calibri" panose="020F0502020204030204" pitchFamily="34" charset="0"/>
                <a:ea typeface="Calibri" panose="020F0502020204030204" pitchFamily="34" charset="0"/>
                <a:cs typeface="Calibri" panose="020F0502020204030204" pitchFamily="34" charset="0"/>
              </a:rPr>
              <a:t> con </a:t>
            </a:r>
            <a:r>
              <a:rPr lang="en-US" sz="2800" dirty="0" err="1">
                <a:latin typeface="Calibri" panose="020F0502020204030204" pitchFamily="34" charset="0"/>
                <a:ea typeface="Calibri" panose="020F0502020204030204" pitchFamily="34" charset="0"/>
                <a:cs typeface="Calibri" panose="020F0502020204030204" pitchFamily="34" charset="0"/>
              </a:rPr>
              <a:t>đường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rừng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vắng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vẻ</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vào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lúc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chiều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muộn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báo</a:t>
            </a:r>
            <a:r>
              <a:rPr lang="en-US" sz="2800" dirty="0">
                <a:latin typeface="Calibri" panose="020F0502020204030204" pitchFamily="34" charset="0"/>
                <a:ea typeface="Calibri" panose="020F0502020204030204" pitchFamily="34" charset="0"/>
                <a:cs typeface="Calibri" panose="020F0502020204030204" pitchFamily="34" charset="0"/>
              </a:rPr>
              <a:t> tin </a:t>
            </a:r>
            <a:r>
              <a:rPr lang="en-US" sz="2800" dirty="0" err="1">
                <a:latin typeface="Calibri" panose="020F0502020204030204" pitchFamily="34" charset="0"/>
                <a:ea typeface="Calibri" panose="020F0502020204030204" pitchFamily="34" charset="0"/>
                <a:cs typeface="Calibri" panose="020F0502020204030204" pitchFamily="34" charset="0"/>
              </a:rPr>
              <a:t>cho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các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chú</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bộ</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đội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kịp</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thời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cứu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giúp</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người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bị</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nạn</a:t>
            </a:r>
            <a:r>
              <a:rPr lang="en-US" sz="2800" dirty="0">
                <a:latin typeface="Calibri" panose="020F0502020204030204" pitchFamily="34" charset="0"/>
                <a:ea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lực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lực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ngôn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giao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tiếp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hợp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Phẩm</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Chăm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4" name="Picture 3"/>
          <p:cNvPicPr>
            <a:picLocks noChangeAspect="1"/>
          </p:cNvPicPr>
          <p:nvPr/>
        </p:nvPicPr>
        <p:blipFill>
          <a:blip r:embed="rId6">
            <a:biLevel thresh="50000"/>
          </a:blip>
          <a:stretch>
            <a:fillRect/>
          </a:stretch>
        </p:blipFill>
        <p:spPr>
          <a:xfrm>
            <a:off x="3014492" y="200962"/>
            <a:ext cx="6565961" cy="1286367"/>
          </a:xfrm>
          <a:prstGeom prst="rect">
            <a:avLst/>
          </a:prstGeom>
        </p:spPr>
      </p:pic>
    </p:spTree>
    <p:extLst>
      <p:ext uri="{BB962C8B-B14F-4D97-AF65-F5344CB8AC3E}">
        <p14:creationId xmlns:p14="http://schemas.microsoft.com/office/powerpoint/2010/main" val="3534161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778015" y="-266514"/>
            <a:ext cx="11467570" cy="6858594"/>
          </a:xfrm>
          <a:prstGeom prst="rect">
            <a:avLst/>
          </a:prstGeom>
        </p:spPr>
      </p:pic>
    </p:spTree>
    <p:extLst>
      <p:ext uri="{BB962C8B-B14F-4D97-AF65-F5344CB8AC3E}">
        <p14:creationId xmlns:p14="http://schemas.microsoft.com/office/powerpoint/2010/main" val="2765736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2" name="Rounded Rectangle 1"/>
          <p:cNvSpPr/>
          <p:nvPr/>
        </p:nvSpPr>
        <p:spPr>
          <a:xfrm>
            <a:off x="306513" y="585096"/>
            <a:ext cx="11632557" cy="583602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Bác đợi cháu nhé!</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Có việc gì thế cháu?</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10" name="Picture 9">
            <a:extLst>
              <a:ext uri="{FF2B5EF4-FFF2-40B4-BE49-F238E27FC236}">
                <a16:creationId xmlns:a16="http://schemas.microsoft.com/office/drawing/2014/main" id="{E8FA0475-C738-47AE-5522-19243E78034A}"/>
              </a:ext>
            </a:extLst>
          </p:cNvPr>
          <p:cNvPicPr>
            <a:picLocks noChangeAspect="1"/>
          </p:cNvPicPr>
          <p:nvPr/>
        </p:nvPicPr>
        <p:blipFill>
          <a:blip r:embed="rId6"/>
          <a:stretch>
            <a:fillRect/>
          </a:stretch>
        </p:blipFill>
        <p:spPr>
          <a:xfrm>
            <a:off x="-24210" y="179211"/>
            <a:ext cx="1592170" cy="1001292"/>
          </a:xfrm>
          <a:prstGeom prst="rect">
            <a:avLst/>
          </a:prstGeom>
        </p:spPr>
      </p:pic>
    </p:spTree>
    <p:extLst>
      <p:ext uri="{BB962C8B-B14F-4D97-AF65-F5344CB8AC3E}">
        <p14:creationId xmlns:p14="http://schemas.microsoft.com/office/powerpoint/2010/main" val="393826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2" name="Rounded Rectangle 1"/>
          <p:cNvSpPr/>
          <p:nvPr/>
        </p:nvSpPr>
        <p:spPr>
          <a:xfrm>
            <a:off x="670560" y="1056640"/>
            <a:ext cx="10915574" cy="4663440"/>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Ngày hôm sau, chuyện tôi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các chú bộ đội biên phòng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đến</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cứu người bị nạn lan đi khắp nơi. Tôi thấy rất vui. Tôi còn vui hơn khi tìm được nhan đề “Trăng Rằm yêu thương” cho tờ báo 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(Nguyễn Luân)</a:t>
            </a:r>
          </a:p>
        </p:txBody>
      </p:sp>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2025425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044F42B5-D089-AE1A-F829-E397702EBE27}"/>
              </a:ext>
            </a:extLst>
          </p:cNvPr>
          <p:cNvPicPr>
            <a:picLocks noChangeAspect="1"/>
          </p:cNvPicPr>
          <p:nvPr/>
        </p:nvPicPr>
        <p:blipFill>
          <a:blip r:embed="rId6"/>
          <a:stretch>
            <a:fillRect/>
          </a:stretch>
        </p:blipFill>
        <p:spPr>
          <a:xfrm>
            <a:off x="1295055" y="1499299"/>
            <a:ext cx="1394064" cy="1351301"/>
          </a:xfrm>
          <a:prstGeom prst="rect">
            <a:avLst/>
          </a:prstGeom>
        </p:spPr>
      </p:pic>
      <p:pic>
        <p:nvPicPr>
          <p:cNvPr id="15" name="Picture 14">
            <a:extLst>
              <a:ext uri="{FF2B5EF4-FFF2-40B4-BE49-F238E27FC236}">
                <a16:creationId xmlns:a16="http://schemas.microsoft.com/office/drawing/2014/main" id="{B41D7F35-05A4-5D99-B6BD-15E1C928C2D3}"/>
              </a:ext>
            </a:extLst>
          </p:cNvPr>
          <p:cNvPicPr>
            <a:picLocks noChangeAspect="1"/>
          </p:cNvPicPr>
          <p:nvPr/>
        </p:nvPicPr>
        <p:blipFill>
          <a:blip r:embed="rId7"/>
          <a:stretch>
            <a:fillRect/>
          </a:stretch>
        </p:blipFill>
        <p:spPr>
          <a:xfrm>
            <a:off x="1243568" y="2656166"/>
            <a:ext cx="1461807" cy="1416966"/>
          </a:xfrm>
          <a:prstGeom prst="rect">
            <a:avLst/>
          </a:prstGeom>
        </p:spPr>
      </p:pic>
      <p:pic>
        <p:nvPicPr>
          <p:cNvPr id="19" name="Picture 18">
            <a:extLst>
              <a:ext uri="{FF2B5EF4-FFF2-40B4-BE49-F238E27FC236}">
                <a16:creationId xmlns:a16="http://schemas.microsoft.com/office/drawing/2014/main" id="{0977F735-5E76-3462-9FD9-86751EF30E3D}"/>
              </a:ext>
            </a:extLst>
          </p:cNvPr>
          <p:cNvPicPr>
            <a:picLocks noChangeAspect="1"/>
          </p:cNvPicPr>
          <p:nvPr/>
        </p:nvPicPr>
        <p:blipFill>
          <a:blip r:embed="rId8"/>
          <a:stretch>
            <a:fillRect/>
          </a:stretch>
        </p:blipFill>
        <p:spPr>
          <a:xfrm>
            <a:off x="1094274" y="3779683"/>
            <a:ext cx="1461525" cy="1416966"/>
          </a:xfrm>
          <a:prstGeom prst="rect">
            <a:avLst/>
          </a:prstGeom>
        </p:spPr>
      </p:pic>
      <p:pic>
        <p:nvPicPr>
          <p:cNvPr id="20" name="Picture 19">
            <a:extLst>
              <a:ext uri="{FF2B5EF4-FFF2-40B4-BE49-F238E27FC236}">
                <a16:creationId xmlns:a16="http://schemas.microsoft.com/office/drawing/2014/main" id="{1E6AF0DA-67CD-BB18-355A-DE5190A66C11}"/>
              </a:ext>
            </a:extLst>
          </p:cNvPr>
          <p:cNvPicPr>
            <a:picLocks noChangeAspect="1"/>
          </p:cNvPicPr>
          <p:nvPr/>
        </p:nvPicPr>
        <p:blipFill>
          <a:blip r:embed="rId9"/>
          <a:stretch>
            <a:fillRect/>
          </a:stretch>
        </p:blipFill>
        <p:spPr>
          <a:xfrm>
            <a:off x="962406" y="4861919"/>
            <a:ext cx="1504104" cy="1458247"/>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2794665" y="176401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1929807" cy="523204"/>
            </a:xfrm>
            <a:prstGeom prst="rect">
              <a:avLst/>
            </a:prstGeom>
            <a:noFill/>
          </p:spPr>
          <p:txBody>
            <a:bodyPr wrap="none" rtlCol="0">
              <a:spAutoFit/>
            </a:bodyPr>
            <a:lstStyle/>
            <a:p>
              <a:r>
                <a:rPr lang="en-US" sz="3200" i="1" dirty="0" err="1">
                  <a:latin typeface="Calibri" panose="020F0502020204030204" pitchFamily="34" charset="0"/>
                  <a:ea typeface="Calibri" panose="020F0502020204030204" pitchFamily="34" charset="0"/>
                  <a:cs typeface="Calibri" panose="020F0502020204030204" pitchFamily="34" charset="0"/>
                </a:rPr>
                <a:t>Từ</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đầu</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bao</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hàng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en-US" sz="32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789879" y="2891395"/>
            <a:ext cx="8047467" cy="997675"/>
            <a:chOff x="2360277" y="2671670"/>
            <a:chExt cx="308935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6"/>
              <a:ext cx="2845640" cy="523204"/>
            </a:xfrm>
            <a:prstGeom prst="rect">
              <a:avLst/>
            </a:prstGeom>
            <a:noFill/>
          </p:spPr>
          <p:txBody>
            <a:bodyPr wrap="none" rtlCol="0">
              <a:spAutoFit/>
            </a:bodyPr>
            <a:lstStyle/>
            <a:p>
              <a:pPr lvl="0">
                <a:defRPr/>
              </a:pPr>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đồn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biên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phòng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cũng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hiện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ra.</a:t>
              </a:r>
              <a:endParaRPr kumimoji="0" lang="zh-CN" altLang="en-US" sz="4800" b="1"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687667" y="4018776"/>
            <a:ext cx="8047467" cy="997675"/>
            <a:chOff x="2360277" y="2671670"/>
            <a:chExt cx="3089358" cy="892629"/>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149645" cy="523204"/>
            </a:xfrm>
            <a:prstGeom prst="rect">
              <a:avLst/>
            </a:prstGeom>
            <a:noFill/>
          </p:spPr>
          <p:txBody>
            <a:bodyPr wrap="none" rtlCol="0">
              <a:spAutoFit/>
            </a:bodyPr>
            <a:lstStyle/>
            <a:p>
              <a:pPr lvl="0"/>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được</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cứu</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kịp</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thời</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711311" y="5114462"/>
            <a:ext cx="8047467" cy="997675"/>
            <a:chOff x="2360277" y="2671670"/>
            <a:chExt cx="3089358" cy="892629"/>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1" u="none" strike="noStrike" kern="1200" cap="none" spc="0" normalizeH="0" baseline="0" noProof="0" dirty="0">
                  <a:ln>
                    <a:noFill/>
                  </a:ln>
                  <a:solidFill>
                    <a:schemeClr val="tx1"/>
                  </a:solidFill>
                  <a:effectLst/>
                  <a:uLnTx/>
                  <a:uFillTx/>
                  <a:latin typeface="Calibri" panose="020F0502020204030204" pitchFamily="34" charset="0"/>
                  <a:ea typeface="思源黑体 CN"/>
                  <a:cs typeface="Calibri" panose="020F0502020204030204" pitchFamily="34" charset="0"/>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561965"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Còn</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lại</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zh-CN" altLang="en-US" sz="3200" i="1" u="none" strike="noStrike" kern="1200" cap="none" spc="0" normalizeH="0" baseline="0" noProof="0" dirty="0">
                <a:ln>
                  <a:noFill/>
                </a:ln>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10"/>
          <a:stretch>
            <a:fillRect/>
          </a:stretch>
        </p:blipFill>
        <p:spPr>
          <a:xfrm>
            <a:off x="3941794" y="353631"/>
            <a:ext cx="4694327" cy="1694835"/>
          </a:xfrm>
          <a:prstGeom prst="rect">
            <a:avLst/>
          </a:prstGeom>
        </p:spPr>
      </p:pic>
    </p:spTree>
    <p:extLst>
      <p:ext uri="{BB962C8B-B14F-4D97-AF65-F5344CB8AC3E}">
        <p14:creationId xmlns:p14="http://schemas.microsoft.com/office/powerpoint/2010/main" val="3780574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left)">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pic>
        <p:nvPicPr>
          <p:cNvPr id="7" name="Picture 6">
            <a:extLst>
              <a:ext uri="{FF2B5EF4-FFF2-40B4-BE49-F238E27FC236}">
                <a16:creationId xmlns:a16="http://schemas.microsoft.com/office/drawing/2014/main" id="{4CBE1368-8242-676D-E97F-66158F8380B6}"/>
              </a:ext>
            </a:extLst>
          </p:cNvPr>
          <p:cNvPicPr>
            <a:picLocks noChangeAspect="1"/>
          </p:cNvPicPr>
          <p:nvPr/>
        </p:nvPicPr>
        <p:blipFill>
          <a:blip r:embed="rId6"/>
          <a:stretch>
            <a:fillRect/>
          </a:stretch>
        </p:blipFill>
        <p:spPr>
          <a:xfrm>
            <a:off x="-135686" y="-1"/>
            <a:ext cx="2224891" cy="1253178"/>
          </a:xfrm>
          <a:prstGeom prst="rect">
            <a:avLst/>
          </a:prstGeom>
        </p:spPr>
      </p:pic>
      <p:sp>
        <p:nvSpPr>
          <p:cNvPr id="8" name="Rectangle: Rounded Corners 2">
            <a:extLst>
              <a:ext uri="{FF2B5EF4-FFF2-40B4-BE49-F238E27FC236}">
                <a16:creationId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Bác đợi cháu nhé!</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Có việc gì thế cháu?</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1057348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4" name="arrow.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4" name="arrow.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4" name="arrow.wav"/>
                                        </p:tgtEl>
                                      </p:cMediaNode>
                                    </p:audio>
                                  </p:sub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4" name="arrow.wav"/>
                                        </p:tgtEl>
                                      </p:cMediaNode>
                                    </p:audio>
                                  </p:sub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4" name="arrow.wav"/>
                                        </p:tgtEl>
                                      </p:cMediaNode>
                                    </p:audio>
                                  </p:subTnLst>
                                </p:cTn>
                              </p:par>
                              <p:par>
                                <p:cTn id="30" presetID="22" presetClass="entr" presetSubtype="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2551</Words>
  <Application>Microsoft Office PowerPoint</Application>
  <PresentationFormat>Widescreen</PresentationFormat>
  <Paragraphs>138</Paragraphs>
  <Slides>29</Slides>
  <Notes>28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29</vt:i4>
      </vt:variant>
    </vt:vector>
  </HeadingPairs>
  <TitlesOfParts>
    <vt:vector size="44" baseType="lpstr">
      <vt:lpstr>#9Slide07 Altus</vt:lpstr>
      <vt:lpstr>#9Slide07 HoneyCream</vt:lpstr>
      <vt:lpstr>#9Slide07 SVNStick A Round</vt:lpstr>
      <vt:lpstr>OpenSans</vt:lpstr>
      <vt:lpstr>SVN-Newton</vt:lpstr>
      <vt:lpstr>字魂27号-布丁体</vt:lpstr>
      <vt:lpstr>Arial</vt:lpstr>
      <vt:lpstr>Calibri</vt:lpstr>
      <vt:lpstr>Calibri Light</vt:lpstr>
      <vt:lpstr>Cambria</vt:lpstr>
      <vt:lpstr>Times New Roman</vt:lpstr>
      <vt:lpstr>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Laptop88</cp:lastModifiedBy>
  <cp:revision>16</cp:revision>
  <dcterms:created xsi:type="dcterms:W3CDTF">2023-12-16T13:39:24Z</dcterms:created>
  <dcterms:modified xsi:type="dcterms:W3CDTF">2024-01-16T02:58:14Z</dcterms:modified>
</cp:coreProperties>
</file>