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9" r:id="rId3"/>
    <p:sldId id="260" r:id="rId4"/>
    <p:sldId id="264" r:id="rId5"/>
    <p:sldId id="262" r:id="rId6"/>
    <p:sldId id="261" r:id="rId7"/>
    <p:sldId id="263" r:id="rId8"/>
    <p:sldId id="265" r:id="rId9"/>
    <p:sldId id="266" r:id="rId10"/>
    <p:sldId id="267" r:id="rId11"/>
    <p:sldId id="269" r:id="rId12"/>
    <p:sldId id="268" r:id="rId13"/>
    <p:sldId id="270" r:id="rId14"/>
    <p:sldId id="271" r:id="rId15"/>
    <p:sldId id="272" r:id="rId16"/>
    <p:sldId id="273" r:id="rId17"/>
    <p:sldId id="274" r:id="rId18"/>
    <p:sldId id="275" r:id="rId19"/>
    <p:sldId id="276" r:id="rId20"/>
    <p:sldId id="277" r:id="rId21"/>
    <p:sldId id="258" r:id="rId22"/>
    <p:sldId id="279" r:id="rId23"/>
    <p:sldId id="280" r:id="rId24"/>
    <p:sldId id="281" r:id="rId25"/>
    <p:sldId id="282"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6524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2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84807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251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3107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8" name="Picture 7"/>
          <p:cNvPicPr>
            <a:picLocks noChangeAspect="1"/>
          </p:cNvPicPr>
          <p:nvPr/>
        </p:nvPicPr>
        <p:blipFill>
          <a:blip r:embed="rId7"/>
          <a:stretch>
            <a:fillRect/>
          </a:stretch>
        </p:blipFill>
        <p:spPr>
          <a:xfrm>
            <a:off x="0" y="2023673"/>
            <a:ext cx="11765729" cy="2512988"/>
          </a:xfrm>
          <a:prstGeom prst="rect">
            <a:avLst/>
          </a:prstGeom>
        </p:spPr>
      </p:pic>
    </p:spTree>
    <p:extLst>
      <p:ext uri="{BB962C8B-B14F-4D97-AF65-F5344CB8AC3E}">
        <p14:creationId xmlns:p14="http://schemas.microsoft.com/office/powerpoint/2010/main" val="357062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
        <p:nvSpPr>
          <p:cNvPr id="5" name="TextBox 4">
            <a:extLst>
              <a:ext uri="{FF2B5EF4-FFF2-40B4-BE49-F238E27FC236}">
                <a16:creationId xmlns:a16="http://schemas.microsoft.com/office/drawing/2014/main" id="{C2A9B679-789F-1804-A19A-B7D3090842D6}"/>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0" name="TextBox 9">
            <a:extLst>
              <a:ext uri="{FF2B5EF4-FFF2-40B4-BE49-F238E27FC236}">
                <a16:creationId xmlns:a16="http://schemas.microsoft.com/office/drawing/2014/main" id="{E696B3FD-0840-996D-4FD8-D56DAAB1F702}"/>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2" name="TextBox 11">
            <a:extLst>
              <a:ext uri="{FF2B5EF4-FFF2-40B4-BE49-F238E27FC236}">
                <a16:creationId xmlns:a16="http://schemas.microsoft.com/office/drawing/2014/main" id="{5DF34833-FB57-1728-0987-AAC3346F0292}"/>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3" name="TextBox 12">
            <a:extLst>
              <a:ext uri="{FF2B5EF4-FFF2-40B4-BE49-F238E27FC236}">
                <a16:creationId xmlns:a16="http://schemas.microsoft.com/office/drawing/2014/main" id="{1BE3492C-C93D-3E7E-8E33-AC7C6DC3E7C9}"/>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78843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7" name="Group 6"/>
          <p:cNvGrpSpPr/>
          <p:nvPr/>
        </p:nvGrpSpPr>
        <p:grpSpPr>
          <a:xfrm>
            <a:off x="957543" y="270472"/>
            <a:ext cx="8149389" cy="1421883"/>
            <a:chOff x="3231305" y="325027"/>
            <a:chExt cx="8149389" cy="1421883"/>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10" name="Picture 9"/>
            <p:cNvPicPr>
              <a:picLocks noChangeAspect="1"/>
            </p:cNvPicPr>
            <p:nvPr/>
          </p:nvPicPr>
          <p:blipFill>
            <a:blip r:embed="rId8"/>
            <a:stretch>
              <a:fillRect/>
            </a:stretch>
          </p:blipFill>
          <p:spPr>
            <a:xfrm>
              <a:off x="3776109" y="325027"/>
              <a:ext cx="7059780" cy="1347333"/>
            </a:xfrm>
            <a:prstGeom prst="rect">
              <a:avLst/>
            </a:prstGeom>
          </p:spPr>
        </p:pic>
      </p:grpSp>
      <p:sp>
        <p:nvSpPr>
          <p:cNvPr id="11" name="Google Shape;276;p7">
            <a:extLst>
              <a:ext uri="{FF2B5EF4-FFF2-40B4-BE49-F238E27FC236}">
                <a16:creationId xmlns:a16="http://schemas.microsoft.com/office/drawing/2014/main" id="{D33CB0D1-8FD9-7C5D-268F-E2711EEE24E1}"/>
              </a:ext>
            </a:extLst>
          </p:cNvPr>
          <p:cNvSpPr/>
          <p:nvPr/>
        </p:nvSpPr>
        <p:spPr>
          <a:xfrm>
            <a:off x="1180989" y="2745789"/>
            <a:ext cx="312758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C000"/>
                </a:solidFill>
                <a:latin typeface="UTM Avo" panose="02040603050506020204" pitchFamily="18" charset="0"/>
              </a:rPr>
              <a:t>nhân gian</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5254129" y="452158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chắt chiu</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5142432" y="2820339"/>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đốm lửa tàn</a:t>
            </a:r>
            <a:endParaRPr sz="3600" b="1" dirty="0">
              <a:solidFill>
                <a:srgbClr val="FF0066"/>
              </a:solidFill>
              <a:latin typeface="UTM Avo" panose="0204060305050602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624256" y="4444536"/>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biển sâu</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58377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6" name="Group 5"/>
          <p:cNvGrpSpPr/>
          <p:nvPr/>
        </p:nvGrpSpPr>
        <p:grpSpPr>
          <a:xfrm>
            <a:off x="516304" y="986451"/>
            <a:ext cx="11026121" cy="5384370"/>
            <a:chOff x="516305" y="986450"/>
            <a:chExt cx="10946672" cy="5560831"/>
          </a:xfrm>
        </p:grpSpPr>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3" name="Picture 12"/>
          <p:cNvPicPr>
            <a:picLocks noChangeAspect="1"/>
          </p:cNvPicPr>
          <p:nvPr/>
        </p:nvPicPr>
        <p:blipFill>
          <a:blip r:embed="rId8"/>
          <a:stretch>
            <a:fillRect/>
          </a:stretch>
        </p:blipFill>
        <p:spPr>
          <a:xfrm>
            <a:off x="852727" y="255451"/>
            <a:ext cx="4933177" cy="1461999"/>
          </a:xfrm>
          <a:prstGeom prst="rect">
            <a:avLst/>
          </a:prstGeom>
        </p:spPr>
      </p:pic>
      <p:sp>
        <p:nvSpPr>
          <p:cNvPr id="14" name="Google Shape;276;p7">
            <a:extLst>
              <a:ext uri="{FF2B5EF4-FFF2-40B4-BE49-F238E27FC236}">
                <a16:creationId xmlns:a16="http://schemas.microsoft.com/office/drawing/2014/main" id="{D33CB0D1-8FD9-7C5D-268F-E2711EEE24E1}"/>
              </a:ext>
            </a:extLst>
          </p:cNvPr>
          <p:cNvSpPr/>
          <p:nvPr/>
        </p:nvSpPr>
        <p:spPr>
          <a:xfrm>
            <a:off x="803658" y="1898587"/>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Nhân gian</a:t>
            </a:r>
            <a:endParaRPr sz="3600" b="1" dirty="0">
              <a:solidFill>
                <a:srgbClr val="FF0066"/>
              </a:solidFill>
              <a:latin typeface="UTM Avo" panose="02040603050506020204" pitchFamily="18" charset="0"/>
            </a:endParaRPr>
          </a:p>
        </p:txBody>
      </p:sp>
      <p:sp>
        <p:nvSpPr>
          <p:cNvPr id="15" name="TextBox 14"/>
          <p:cNvSpPr txBox="1"/>
          <p:nvPr/>
        </p:nvSpPr>
        <p:spPr>
          <a:xfrm>
            <a:off x="4146149" y="2138540"/>
            <a:ext cx="5066713"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loài người</a:t>
            </a:r>
          </a:p>
        </p:txBody>
      </p:sp>
      <p:sp>
        <p:nvSpPr>
          <p:cNvPr id="16" name="Google Shape;276;p7">
            <a:extLst>
              <a:ext uri="{FF2B5EF4-FFF2-40B4-BE49-F238E27FC236}">
                <a16:creationId xmlns:a16="http://schemas.microsoft.com/office/drawing/2014/main" id="{D33CB0D1-8FD9-7C5D-268F-E2711EEE24E1}"/>
              </a:ext>
            </a:extLst>
          </p:cNvPr>
          <p:cNvSpPr/>
          <p:nvPr/>
        </p:nvSpPr>
        <p:spPr>
          <a:xfrm>
            <a:off x="803658" y="3547706"/>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C00000"/>
                </a:solidFill>
                <a:latin typeface="UTM Avo" panose="02040603050506020204" pitchFamily="18" charset="0"/>
              </a:rPr>
              <a:t>Bồi</a:t>
            </a:r>
            <a:endParaRPr sz="3600" b="1" dirty="0">
              <a:solidFill>
                <a:srgbClr val="C00000"/>
              </a:solidFill>
              <a:latin typeface="UTM Avo" panose="02040603050506020204" pitchFamily="18" charset="0"/>
            </a:endParaRPr>
          </a:p>
        </p:txBody>
      </p:sp>
      <p:sp>
        <p:nvSpPr>
          <p:cNvPr id="17" name="TextBox 16"/>
          <p:cNvSpPr txBox="1"/>
          <p:nvPr/>
        </p:nvSpPr>
        <p:spPr>
          <a:xfrm>
            <a:off x="4146149" y="3787659"/>
            <a:ext cx="6451897"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thêm vào, đắp nên.</a:t>
            </a:r>
          </a:p>
        </p:txBody>
      </p:sp>
    </p:spTree>
    <p:extLst>
      <p:ext uri="{BB962C8B-B14F-4D97-AF65-F5344CB8AC3E}">
        <p14:creationId xmlns:p14="http://schemas.microsoft.com/office/powerpoint/2010/main" val="158201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a:extLst>
              <a:ext uri="{FF2B5EF4-FFF2-40B4-BE49-F238E27FC236}">
                <a16:creationId xmlns:a16="http://schemas.microsoft.com/office/drawing/2014/main" id="{CEAA3EAE-9A31-9165-F0BC-00EC536FEB59}"/>
              </a:ext>
            </a:extLst>
          </p:cNvPr>
          <p:cNvPicPr>
            <a:picLocks noChangeAspect="1"/>
          </p:cNvPicPr>
          <p:nvPr/>
        </p:nvPicPr>
        <p:blipFill>
          <a:blip r:embed="rId5"/>
          <a:stretch>
            <a:fillRect/>
          </a:stretch>
        </p:blipFill>
        <p:spPr>
          <a:xfrm>
            <a:off x="3524316" y="1914210"/>
            <a:ext cx="8667684" cy="4943790"/>
          </a:xfrm>
          <a:prstGeom prst="rect">
            <a:avLst/>
          </a:prstGeom>
        </p:spPr>
      </p:pic>
      <p:pic>
        <p:nvPicPr>
          <p:cNvPr id="12" name="Picture 11">
            <a:extLst>
              <a:ext uri="{FF2B5EF4-FFF2-40B4-BE49-F238E27FC236}">
                <a16:creationId xmlns:a16="http://schemas.microsoft.com/office/drawing/2014/main" id="{CEAA3EAE-9A31-9165-F0BC-00EC536FEB59}"/>
              </a:ext>
            </a:extLst>
          </p:cNvPr>
          <p:cNvPicPr>
            <a:picLocks noChangeAspect="1"/>
          </p:cNvPicPr>
          <p:nvPr/>
        </p:nvPicPr>
        <p:blipFill>
          <a:blip r:embed="rId5"/>
          <a:stretch>
            <a:fillRect/>
          </a:stretch>
        </p:blipFill>
        <p:spPr>
          <a:xfrm>
            <a:off x="6820915" y="3839527"/>
            <a:ext cx="5128415" cy="2925096"/>
          </a:xfrm>
          <a:prstGeom prst="rect">
            <a:avLst/>
          </a:prstGeom>
        </p:spPr>
      </p:pic>
      <p:sp>
        <p:nvSpPr>
          <p:cNvPr id="5" name="TextBox 4">
            <a:extLst>
              <a:ext uri="{FF2B5EF4-FFF2-40B4-BE49-F238E27FC236}">
                <a16:creationId xmlns:a16="http://schemas.microsoft.com/office/drawing/2014/main" id="{2B0A35B4-8EFE-1A95-5E80-6320F6FF1EF2}"/>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1" name="TextBox 10">
            <a:extLst>
              <a:ext uri="{FF2B5EF4-FFF2-40B4-BE49-F238E27FC236}">
                <a16:creationId xmlns:a16="http://schemas.microsoft.com/office/drawing/2014/main" id="{3557B8C7-E88D-CA92-3728-E26E4C2B2E28}"/>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3" name="TextBox 12">
            <a:extLst>
              <a:ext uri="{FF2B5EF4-FFF2-40B4-BE49-F238E27FC236}">
                <a16:creationId xmlns:a16="http://schemas.microsoft.com/office/drawing/2014/main" id="{80C000CC-B684-7B49-6AA4-FF4DDDF60A63}"/>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4" name="TextBox 13">
            <a:extLst>
              <a:ext uri="{FF2B5EF4-FFF2-40B4-BE49-F238E27FC236}">
                <a16:creationId xmlns:a16="http://schemas.microsoft.com/office/drawing/2014/main" id="{BFDBF664-5EB2-4B3C-500A-AD3A0C33CA7A}"/>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685128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0"/>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0"/>
                                        </p:tgtEl>
                                      </p:cBhvr>
                                      <p:by x="25000" y="25000"/>
                                    </p:animScale>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534562" y="1783830"/>
            <a:ext cx="9233147" cy="2616325"/>
          </a:xfrm>
          <a:prstGeom prst="rect">
            <a:avLst/>
          </a:prstGeom>
        </p:spPr>
      </p:pic>
    </p:spTree>
    <p:extLst>
      <p:ext uri="{BB962C8B-B14F-4D97-AF65-F5344CB8AC3E}">
        <p14:creationId xmlns:p14="http://schemas.microsoft.com/office/powerpoint/2010/main" val="42718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Bài thơ là lời của ai, nói với ai? </a:t>
              </a:r>
              <a:endParaRPr lang="en-US" sz="4000" b="1" dirty="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Từ 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Từ 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5642" y="2337416"/>
            <a:ext cx="10455789"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Cần phải sống chan hoà với thiên nhiên.</a:t>
              </a:r>
              <a:endParaRPr lang="en-US" sz="4000" b="1">
                <a:latin typeface="Cambria" panose="02040503050406030204" pitchFamily="18" charset="0"/>
                <a:ea typeface="Cambria" panose="02040503050406030204" pitchFamily="18" charset="0"/>
              </a:endParaRPr>
            </a:p>
          </p:txBody>
        </p:sp>
      </p:grpSp>
      <p:grpSp>
        <p:nvGrpSpPr>
          <p:cNvPr id="21" name="Group 20"/>
          <p:cNvGrpSpPr/>
          <p:nvPr/>
        </p:nvGrpSpPr>
        <p:grpSpPr>
          <a:xfrm>
            <a:off x="585643" y="3418901"/>
            <a:ext cx="10711399" cy="904470"/>
            <a:chOff x="2024693" y="4120263"/>
            <a:chExt cx="11393565" cy="904470"/>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 Cần phải biết bảo vệ môi trường sống của mình.</a:t>
              </a:r>
              <a:endParaRPr lang="en-US" sz="4400" b="1">
                <a:latin typeface="Cambria" panose="02040503050406030204" pitchFamily="18" charset="0"/>
                <a:ea typeface="Cambria" panose="02040503050406030204" pitchFamily="18" charset="0"/>
              </a:endParaRPr>
            </a:p>
          </p:txBody>
        </p:sp>
      </p:grpSp>
      <p:grpSp>
        <p:nvGrpSpPr>
          <p:cNvPr id="25" name="Group 24"/>
          <p:cNvGrpSpPr/>
          <p:nvPr/>
        </p:nvGrpSpPr>
        <p:grpSpPr>
          <a:xfrm>
            <a:off x="606950" y="4605706"/>
            <a:ext cx="10448871"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biết yêu thương các loài vật.</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585642" y="5642096"/>
            <a:ext cx="10448871" cy="1119922"/>
            <a:chOff x="2046001" y="5252383"/>
            <a:chExt cx="11114317" cy="11199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gắn bó với cộng đồng, yêu thương mọi người.</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đêm</a:t>
            </a: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6" name="Picture 5"/>
          <p:cNvPicPr>
            <a:picLocks noChangeAspect="1"/>
          </p:cNvPicPr>
          <p:nvPr/>
        </p:nvPicPr>
        <p:blipFill>
          <a:blip r:embed="rId7"/>
          <a:stretch>
            <a:fillRect/>
          </a:stretch>
        </p:blipFill>
        <p:spPr>
          <a:xfrm>
            <a:off x="602696" y="2050869"/>
            <a:ext cx="7952380" cy="2614667"/>
          </a:xfrm>
          <a:prstGeom prst="rect">
            <a:avLst/>
          </a:prstGeom>
        </p:spPr>
      </p:pic>
    </p:spTree>
    <p:extLst>
      <p:ext uri="{BB962C8B-B14F-4D97-AF65-F5344CB8AC3E}">
        <p14:creationId xmlns:p14="http://schemas.microsoft.com/office/powerpoint/2010/main" val="884023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sp>
        <p:nvSpPr>
          <p:cNvPr id="22" name="圆角矩形 1">
            <a:extLst>
              <a:ext uri="{FF2B5EF4-FFF2-40B4-BE49-F238E27FC236}">
                <a16:creationId xmlns:a16="http://schemas.microsoft.com/office/drawing/2014/main" id="{88C76DCA-B0BE-9D4D-AE74-9B1582ED390D}"/>
              </a:ext>
            </a:extLst>
          </p:cNvPr>
          <p:cNvSpPr/>
          <p:nvPr/>
        </p:nvSpPr>
        <p:spPr>
          <a:xfrm>
            <a:off x="1818323" y="1640215"/>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id="{D22807AB-AB9F-314B-8025-A79CD730A7BC}"/>
              </a:ext>
            </a:extLst>
          </p:cNvPr>
          <p:cNvSpPr/>
          <p:nvPr/>
        </p:nvSpPr>
        <p:spPr>
          <a:xfrm>
            <a:off x="1981775" y="1805975"/>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4" name="图片 64">
            <a:extLst>
              <a:ext uri="{FF2B5EF4-FFF2-40B4-BE49-F238E27FC236}">
                <a16:creationId xmlns:a16="http://schemas.microsoft.com/office/drawing/2014/main" id="{1C474A4B-66C5-6246-8015-F7CCBC6C9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4774">
            <a:off x="440094" y="313558"/>
            <a:ext cx="2682483" cy="3515170"/>
          </a:xfrm>
          <a:prstGeom prst="rect">
            <a:avLst/>
          </a:prstGeom>
        </p:spPr>
      </p:pic>
      <p:pic>
        <p:nvPicPr>
          <p:cNvPr id="25" name="图片 16">
            <a:extLst>
              <a:ext uri="{FF2B5EF4-FFF2-40B4-BE49-F238E27FC236}">
                <a16:creationId xmlns:a16="http://schemas.microsoft.com/office/drawing/2014/main" id="{E712629F-2109-A741-A017-34236DF0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725926" y="1281210"/>
            <a:ext cx="1210756" cy="1210756"/>
          </a:xfrm>
          <a:prstGeom prst="rect">
            <a:avLst/>
          </a:prstGeom>
        </p:spPr>
      </p:pic>
      <p:pic>
        <p:nvPicPr>
          <p:cNvPr id="26" name="Picture 25"/>
          <p:cNvPicPr>
            <a:picLocks noChangeAspect="1"/>
          </p:cNvPicPr>
          <p:nvPr/>
        </p:nvPicPr>
        <p:blipFill>
          <a:blip r:embed="rId10"/>
          <a:stretch>
            <a:fillRect/>
          </a:stretch>
        </p:blipFill>
        <p:spPr>
          <a:xfrm>
            <a:off x="3282394" y="603228"/>
            <a:ext cx="6581740" cy="1659694"/>
          </a:xfrm>
          <a:prstGeom prst="rect">
            <a:avLst/>
          </a:prstGeom>
        </p:spPr>
      </p:pic>
      <p:sp>
        <p:nvSpPr>
          <p:cNvPr id="27" name="TextBox 26"/>
          <p:cNvSpPr txBox="1"/>
          <p:nvPr/>
        </p:nvSpPr>
        <p:spPr>
          <a:xfrm>
            <a:off x="2504667" y="2574846"/>
            <a:ext cx="8782926" cy="2308324"/>
          </a:xfrm>
          <a:prstGeom prst="rect">
            <a:avLst/>
          </a:prstGeom>
          <a:noFill/>
        </p:spPr>
        <p:txBody>
          <a:bodyPr wrap="square" rtlCol="0">
            <a:spAutoFit/>
          </a:bodyPr>
          <a:lstStyle/>
          <a:p>
            <a:pPr algn="just"/>
            <a:r>
              <a:rPr lang="en-US" sz="4800" b="1">
                <a:solidFill>
                  <a:schemeClr val="accent2">
                    <a:lumMod val="75000"/>
                  </a:schemeClr>
                </a:solidFill>
                <a:latin typeface="Cambria" panose="02040503050406030204" pitchFamily="18" charset="0"/>
                <a:ea typeface="Cambria" panose="02040503050406030204" pitchFamily="18" charset="0"/>
              </a:rPr>
              <a:t>Con người sống giữa cộng đồng phải yêu thương anh em, bạn bè, đồng chí.</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12" name="Picture 11"/>
          <p:cNvPicPr>
            <a:picLocks noChangeAspect="1"/>
          </p:cNvPicPr>
          <p:nvPr/>
        </p:nvPicPr>
        <p:blipFill>
          <a:blip r:embed="rId8"/>
          <a:stretch>
            <a:fillRect/>
          </a:stretch>
        </p:blipFill>
        <p:spPr>
          <a:xfrm>
            <a:off x="1601047" y="1034321"/>
            <a:ext cx="9489107" cy="4278570"/>
          </a:xfrm>
          <a:prstGeom prst="rect">
            <a:avLst/>
          </a:prstGeom>
        </p:spPr>
      </p:pic>
    </p:spTree>
    <p:extLst>
      <p:ext uri="{BB962C8B-B14F-4D97-AF65-F5344CB8AC3E}">
        <p14:creationId xmlns:p14="http://schemas.microsoft.com/office/powerpoint/2010/main" val="2776323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337052"/>
              <a:ext cx="1065414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1. Tìm tính từ có trong khổ thơ thứ ba.  </a:t>
              </a:r>
              <a:endParaRPr lang="en-US" sz="6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853764" y="1796805"/>
            <a:ext cx="10654147" cy="3569673"/>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3" name="TextBox 12"/>
            <p:cNvSpPr txBox="1"/>
            <p:nvPr/>
          </p:nvSpPr>
          <p:spPr>
            <a:xfrm>
              <a:off x="331523" y="2674886"/>
              <a:ext cx="7054271" cy="2151725"/>
            </a:xfrm>
            <a:prstGeom prst="rect">
              <a:avLst/>
            </a:prstGeom>
            <a:noFill/>
          </p:spPr>
          <p:txBody>
            <a:bodyPr wrap="square" rtlCol="0">
              <a:spAutoFit/>
            </a:bodyPr>
            <a:lstStyle/>
            <a:p>
              <a:pPr algn="ctr"/>
              <a:r>
                <a:rPr lang="vi-VN" sz="4400" b="1">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4400" b="1">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4400" b="1">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4400" b="1">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cxnSp>
        <p:nvCxnSpPr>
          <p:cNvPr id="16" name="Straight Connector 15"/>
          <p:cNvCxnSpPr/>
          <p:nvPr/>
        </p:nvCxnSpPr>
        <p:spPr>
          <a:xfrm>
            <a:off x="4362138" y="2833141"/>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4301" y="3506075"/>
            <a:ext cx="118872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6715" y="4184754"/>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9371" y="4863987"/>
            <a:ext cx="100584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01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202142"/>
              <a:ext cx="10654148" cy="120032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lang="en-US" sz="115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39257" y="2814637"/>
            <a:ext cx="11313485" cy="3569673"/>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2" name="Group 1"/>
          <p:cNvGrpSpPr/>
          <p:nvPr/>
        </p:nvGrpSpPr>
        <p:grpSpPr>
          <a:xfrm>
            <a:off x="817994" y="1699368"/>
            <a:ext cx="1933732" cy="1289153"/>
            <a:chOff x="554192" y="1708881"/>
            <a:chExt cx="1933732" cy="1289153"/>
          </a:xfrm>
        </p:grpSpPr>
        <p:sp>
          <p:nvSpPr>
            <p:cNvPr id="20" name="Cloud 1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cao</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3692798" y="1675710"/>
            <a:ext cx="1933732" cy="1289153"/>
            <a:chOff x="554192" y="1708881"/>
            <a:chExt cx="1933732" cy="1289153"/>
          </a:xfrm>
        </p:grpSpPr>
        <p:sp>
          <p:nvSpPr>
            <p:cNvPr id="24" name="Cloud 23"/>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thấp</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428417" y="1645405"/>
            <a:ext cx="1933732" cy="1289153"/>
            <a:chOff x="554192" y="1708881"/>
            <a:chExt cx="1933732" cy="1289153"/>
          </a:xfrm>
        </p:grpSpPr>
        <p:sp>
          <p:nvSpPr>
            <p:cNvPr id="27" name="Cloud 26"/>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sâu</a:t>
              </a:r>
            </a:p>
          </p:txBody>
        </p:sp>
      </p:grpSp>
      <p:grpSp>
        <p:nvGrpSpPr>
          <p:cNvPr id="29" name="Group 28"/>
          <p:cNvGrpSpPr/>
          <p:nvPr/>
        </p:nvGrpSpPr>
        <p:grpSpPr>
          <a:xfrm>
            <a:off x="9340091" y="1584236"/>
            <a:ext cx="1933732" cy="1289153"/>
            <a:chOff x="554192" y="1708881"/>
            <a:chExt cx="1933732" cy="1289153"/>
          </a:xfrm>
        </p:grpSpPr>
        <p:sp>
          <p:nvSpPr>
            <p:cNvPr id="30" name="Cloud 2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nhỏ</a:t>
              </a:r>
            </a:p>
          </p:txBody>
        </p:sp>
      </p:grpSp>
      <p:sp>
        <p:nvSpPr>
          <p:cNvPr id="32" name="TextBox 31"/>
          <p:cNvSpPr txBox="1"/>
          <p:nvPr/>
        </p:nvSpPr>
        <p:spPr>
          <a:xfrm>
            <a:off x="653215" y="3193118"/>
            <a:ext cx="10885570" cy="646331"/>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Vận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động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viên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bóng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rổ</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cao</a:t>
            </a:r>
            <a:r>
              <a:rPr lang="en-US" sz="3600" b="1" dirty="0">
                <a:solidFill>
                  <a:srgbClr val="0070C0"/>
                </a:solidFill>
                <a:latin typeface="Cambria" panose="02040503050406030204" pitchFamily="18" charset="0"/>
                <a:ea typeface="Cambria" panose="02040503050406030204" pitchFamily="18" charset="0"/>
              </a:rPr>
              <a:t>.</a:t>
            </a:r>
          </a:p>
        </p:txBody>
      </p:sp>
      <p:cxnSp>
        <p:nvCxnSpPr>
          <p:cNvPr id="12" name="Straight Connector 11"/>
          <p:cNvCxnSpPr/>
          <p:nvPr/>
        </p:nvCxnSpPr>
        <p:spPr>
          <a:xfrm flipH="1">
            <a:off x="5681272" y="3311058"/>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58140" y="372150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4" name="TextBox 33"/>
          <p:cNvSpPr txBox="1"/>
          <p:nvPr/>
        </p:nvSpPr>
        <p:spPr>
          <a:xfrm>
            <a:off x="5921100" y="3684979"/>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
        <p:nvSpPr>
          <p:cNvPr id="35" name="TextBox 34"/>
          <p:cNvSpPr txBox="1"/>
          <p:nvPr/>
        </p:nvSpPr>
        <p:spPr>
          <a:xfrm>
            <a:off x="585764" y="4437251"/>
            <a:ext cx="10885570" cy="646331"/>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Dòng sông này khá sâu.</a:t>
            </a:r>
          </a:p>
        </p:txBody>
      </p:sp>
      <p:cxnSp>
        <p:nvCxnSpPr>
          <p:cNvPr id="36" name="Straight Connector 35"/>
          <p:cNvCxnSpPr/>
          <p:nvPr/>
        </p:nvCxnSpPr>
        <p:spPr>
          <a:xfrm flipH="1">
            <a:off x="3949913" y="4555191"/>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36297" y="4919841"/>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8" name="TextBox 37"/>
          <p:cNvSpPr txBox="1"/>
          <p:nvPr/>
        </p:nvSpPr>
        <p:spPr>
          <a:xfrm>
            <a:off x="4418058" y="486635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2304749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0-#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20" name="Picture 19"/>
          <p:cNvPicPr>
            <a:picLocks noChangeAspect="1"/>
          </p:cNvPicPr>
          <p:nvPr/>
        </p:nvPicPr>
        <p:blipFill>
          <a:blip r:embed="rId6"/>
          <a:stretch>
            <a:fillRect/>
          </a:stretch>
        </p:blipFill>
        <p:spPr>
          <a:xfrm>
            <a:off x="0" y="483531"/>
            <a:ext cx="5676769" cy="3039158"/>
          </a:xfrm>
          <a:prstGeom prst="rect">
            <a:avLst/>
          </a:prstGeom>
        </p:spPr>
      </p:pic>
      <p:grpSp>
        <p:nvGrpSpPr>
          <p:cNvPr id="21" name="Group 20"/>
          <p:cNvGrpSpPr/>
          <p:nvPr/>
        </p:nvGrpSpPr>
        <p:grpSpPr>
          <a:xfrm>
            <a:off x="3792511" y="2855380"/>
            <a:ext cx="7210269" cy="2995764"/>
            <a:chOff x="197374" y="173694"/>
            <a:chExt cx="11163353" cy="1588468"/>
          </a:xfrm>
        </p:grpSpPr>
        <p:sp>
          <p:nvSpPr>
            <p:cNvPr id="22" name="Rounded Rectangle 21"/>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3343" y="277089"/>
              <a:ext cx="10654148" cy="148507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Học thuộc lòng 3 khổ thơ đầu.</a:t>
              </a:r>
            </a:p>
            <a:p>
              <a:pPr algn="just"/>
              <a:r>
                <a:rPr lang="en-US" sz="4400" b="1">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66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21" name="Picture 20"/>
          <p:cNvPicPr>
            <a:picLocks noChangeAspect="1"/>
          </p:cNvPicPr>
          <p:nvPr/>
        </p:nvPicPr>
        <p:blipFill>
          <a:blip r:embed="rId11"/>
          <a:stretch>
            <a:fillRect/>
          </a:stretch>
        </p:blipFill>
        <p:spPr>
          <a:xfrm>
            <a:off x="683512" y="1658770"/>
            <a:ext cx="10219224" cy="3916523"/>
          </a:xfrm>
          <a:prstGeom prst="rect">
            <a:avLst/>
          </a:prstGeom>
        </p:spPr>
      </p:pic>
    </p:spTree>
    <p:extLst>
      <p:ext uri="{BB962C8B-B14F-4D97-AF65-F5344CB8AC3E}">
        <p14:creationId xmlns:p14="http://schemas.microsoft.com/office/powerpoint/2010/main" val="23754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1" name="图片 4">
            <a:extLst>
              <a:ext uri="{FF2B5EF4-FFF2-40B4-BE49-F238E27FC236}">
                <a16:creationId xmlns:a16="http://schemas.microsoft.com/office/drawing/2014/main" id="{678BA657-4647-D440-85D5-F929B815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3" name="图片 60">
            <a:extLst>
              <a:ext uri="{FF2B5EF4-FFF2-40B4-BE49-F238E27FC236}">
                <a16:creationId xmlns:a16="http://schemas.microsoft.com/office/drawing/2014/main" id="{BA96528F-BAEB-6746-B30C-F924B377D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14" name="图片 61">
            <a:extLst>
              <a:ext uri="{FF2B5EF4-FFF2-40B4-BE49-F238E27FC236}">
                <a16:creationId xmlns:a16="http://schemas.microsoft.com/office/drawing/2014/main" id="{034315AF-CBF1-9648-B904-B8DD19B05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15" name="图片 62">
            <a:extLst>
              <a:ext uri="{FF2B5EF4-FFF2-40B4-BE49-F238E27FC236}">
                <a16:creationId xmlns:a16="http://schemas.microsoft.com/office/drawing/2014/main" id="{319F1256-A90D-3946-9003-CA8C85193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16" name="图片 63">
            <a:extLst>
              <a:ext uri="{FF2B5EF4-FFF2-40B4-BE49-F238E27FC236}">
                <a16:creationId xmlns:a16="http://schemas.microsoft.com/office/drawing/2014/main" id="{16DA7A44-1CF9-5442-98B2-7D594AD4F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382814" y="83853"/>
            <a:ext cx="1895218" cy="2483525"/>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756270" y="890440"/>
            <a:ext cx="1497969" cy="1497969"/>
          </a:xfrm>
          <a:prstGeom prst="rect">
            <a:avLst/>
          </a:prstGeom>
        </p:spPr>
      </p:pic>
      <p:sp>
        <p:nvSpPr>
          <p:cNvPr id="20" name="TextBox 19"/>
          <p:cNvSpPr txBox="1"/>
          <p:nvPr/>
        </p:nvSpPr>
        <p:spPr>
          <a:xfrm>
            <a:off x="1715259" y="2403505"/>
            <a:ext cx="8908895"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C</a:t>
            </a:r>
            <a:r>
              <a:rPr lang="vi-VN" sz="4400" b="1">
                <a:solidFill>
                  <a:srgbClr val="0070C0"/>
                </a:solidFill>
                <a:latin typeface="Cambria" panose="02040503050406030204" pitchFamily="18" charset="0"/>
                <a:ea typeface="Cambria" panose="02040503050406030204" pitchFamily="18" charset="0"/>
              </a:rPr>
              <a:t>hia sẻ một bài học cuộc sống mà em nhận được từ người thân. </a:t>
            </a:r>
            <a:endParaRPr lang="en-US" sz="85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0" y="3550857"/>
            <a:ext cx="4526772" cy="3525420"/>
          </a:xfrm>
          <a:prstGeom prst="rect">
            <a:avLst/>
          </a:prstGeom>
        </p:spPr>
      </p:pic>
    </p:spTree>
    <p:extLst>
      <p:ext uri="{BB962C8B-B14F-4D97-AF65-F5344CB8AC3E}">
        <p14:creationId xmlns:p14="http://schemas.microsoft.com/office/powerpoint/2010/main" val="1318414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grpSp>
        <p:nvGrpSpPr>
          <p:cNvPr id="4" name="Group 3"/>
          <p:cNvGrpSpPr/>
          <p:nvPr/>
        </p:nvGrpSpPr>
        <p:grpSpPr>
          <a:xfrm>
            <a:off x="824459" y="569626"/>
            <a:ext cx="10807908" cy="5054426"/>
            <a:chOff x="1248697" y="1445342"/>
            <a:chExt cx="9842090" cy="4178710"/>
          </a:xfrm>
        </p:grpSpPr>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523617" y="-134494"/>
            <a:ext cx="1497969" cy="1497969"/>
          </a:xfrm>
          <a:prstGeom prst="rect">
            <a:avLst/>
          </a:prstGeom>
        </p:spPr>
      </p:pic>
      <p:sp>
        <p:nvSpPr>
          <p:cNvPr id="20" name="TextBox 19"/>
          <p:cNvSpPr txBox="1"/>
          <p:nvPr/>
        </p:nvSpPr>
        <p:spPr>
          <a:xfrm>
            <a:off x="1139251" y="848707"/>
            <a:ext cx="10133351" cy="452431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Bài học cuộc sống mà em nhận được từ người thân: Thuở bé, em thích nhất khi được trở về khu vườn của bà, nơi đầy ắp những trái cây ngon nhưng bà chẳng bao giờ bán mà thường để dành khi chín sẽ chia cho mọi người quanh nhà. Em thắc mắc tại sao bà không bán lấy tiền, bà đã dạy em một bài học mà em sẽ không bao giờ quên: “Chia sẻ với người khác là nhân thêm niềm vui cho mình. Trong cuộc sống, ai cũng có những lúc khó khăn, hàng xóm tối lửa tắt đèn có nhau.”</a:t>
            </a:r>
            <a:endParaRPr lang="en-US" sz="177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207404" y="5077304"/>
            <a:ext cx="2560860" cy="1994381"/>
          </a:xfrm>
          <a:prstGeom prst="rect">
            <a:avLst/>
          </a:prstGeom>
        </p:spPr>
      </p:pic>
    </p:spTree>
    <p:extLst>
      <p:ext uri="{BB962C8B-B14F-4D97-AF65-F5344CB8AC3E}">
        <p14:creationId xmlns:p14="http://schemas.microsoft.com/office/powerpoint/2010/main" val="910301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94"/>
            <a:ext cx="12193057" cy="6858594"/>
          </a:xfrm>
          <a:prstGeom prst="rect">
            <a:avLst/>
          </a:prstGeom>
        </p:spPr>
      </p:pic>
      <p:pic>
        <p:nvPicPr>
          <p:cNvPr id="1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 y="3877203"/>
            <a:ext cx="3027790" cy="3027790"/>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5154" y="-594"/>
            <a:ext cx="1523956" cy="1508868"/>
          </a:xfrm>
          <a:prstGeom prst="rect">
            <a:avLst/>
          </a:prstGeom>
        </p:spPr>
      </p:pic>
      <p:pic>
        <p:nvPicPr>
          <p:cNvPr id="1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27" name="Group 26"/>
          <p:cNvGrpSpPr/>
          <p:nvPr/>
        </p:nvGrpSpPr>
        <p:grpSpPr>
          <a:xfrm>
            <a:off x="0" y="810597"/>
            <a:ext cx="10142247" cy="5925516"/>
            <a:chOff x="0" y="810597"/>
            <a:chExt cx="10142247" cy="5925516"/>
          </a:xfrm>
        </p:grpSpPr>
        <p:pic>
          <p:nvPicPr>
            <p:cNvPr id="12" name="Picture 11"/>
            <p:cNvPicPr>
              <a:picLocks noChangeAspect="1"/>
            </p:cNvPicPr>
            <p:nvPr/>
          </p:nvPicPr>
          <p:blipFill rotWithShape="1">
            <a:blip r:embed="rId6"/>
            <a:srcRect l="16949" t="20749" r="26517" b="28944"/>
            <a:stretch/>
          </p:blipFill>
          <p:spPr>
            <a:xfrm>
              <a:off x="3897444" y="810597"/>
              <a:ext cx="2475848" cy="1748816"/>
            </a:xfrm>
            <a:prstGeom prst="rect">
              <a:avLst/>
            </a:prstGeom>
          </p:spPr>
        </p:pic>
        <p:pic>
          <p:nvPicPr>
            <p:cNvPr id="18" name="Picture 17"/>
            <p:cNvPicPr>
              <a:picLocks noChangeAspect="1"/>
            </p:cNvPicPr>
            <p:nvPr/>
          </p:nvPicPr>
          <p:blipFill>
            <a:blip r:embed="rId7"/>
            <a:stretch>
              <a:fillRect/>
            </a:stretch>
          </p:blipFill>
          <p:spPr>
            <a:xfrm>
              <a:off x="0" y="1876413"/>
              <a:ext cx="9839797" cy="4560203"/>
            </a:xfrm>
            <a:prstGeom prst="rect">
              <a:avLst/>
            </a:prstGeom>
          </p:spPr>
        </p:pic>
        <p:pic>
          <p:nvPicPr>
            <p:cNvPr id="22" name="Picture 21"/>
            <p:cNvPicPr>
              <a:picLocks noChangeAspect="1"/>
            </p:cNvPicPr>
            <p:nvPr/>
          </p:nvPicPr>
          <p:blipFill>
            <a:blip r:embed="rId8"/>
            <a:stretch>
              <a:fillRect/>
            </a:stretch>
          </p:blipFill>
          <p:spPr>
            <a:xfrm>
              <a:off x="6636743" y="5010795"/>
              <a:ext cx="3505504" cy="1725318"/>
            </a:xfrm>
            <a:prstGeom prst="rect">
              <a:avLst/>
            </a:prstGeom>
          </p:spPr>
        </p:pic>
      </p:grpSp>
    </p:spTree>
    <p:extLst>
      <p:ext uri="{BB962C8B-B14F-4D97-AF65-F5344CB8AC3E}">
        <p14:creationId xmlns:p14="http://schemas.microsoft.com/office/powerpoint/2010/main" val="238267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1" name="Picture 10">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95883" y="0"/>
            <a:ext cx="7206214" cy="1508443"/>
          </a:xfrm>
          <a:prstGeom prst="rect">
            <a:avLst/>
          </a:prstGeom>
        </p:spPr>
      </p:pic>
      <p:sp>
        <p:nvSpPr>
          <p:cNvPr id="12" name="TextBox 11"/>
          <p:cNvSpPr txBox="1"/>
          <p:nvPr/>
        </p:nvSpPr>
        <p:spPr>
          <a:xfrm>
            <a:off x="824459" y="1268984"/>
            <a:ext cx="10325010" cy="483209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 Năng lực đặc thù:</a:t>
            </a:r>
          </a:p>
          <a:p>
            <a:pPr algn="just"/>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Đọc đúng và diễn cảm bài thơ Tiếng ru, biết nhấn giọng vào những từ ngữ cần thiết để thể hiện rời khuyên nhủ, mong ước của cha mẹ dành cho con cái.</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Nhận biết được hình ảnh thơ trong việc biểu đạt nội dung của mỗi khổ thơ. Hiểu điều tác giả muốn nói qua bài thơ.</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Sử dụng được một tính từ trong bài thơ để viết câu. Xác định được chủ ngữ, vị ngữ của câu đã viết.</a:t>
            </a:r>
            <a:endParaRPr lang="en-US" sz="2800">
              <a:solidFill>
                <a:srgbClr val="002060"/>
              </a:solidFill>
              <a:latin typeface="Cambria" panose="02040503050406030204" pitchFamily="18" charset="0"/>
              <a:ea typeface="Cambria" panose="02040503050406030204" pitchFamily="18" charset="0"/>
            </a:endParaRPr>
          </a:p>
          <a:p>
            <a:pPr algn="just"/>
            <a:r>
              <a:rPr lang="en-US" sz="2800" b="1">
                <a:solidFill>
                  <a:srgbClr val="002060"/>
                </a:solidFill>
                <a:latin typeface="Cambria" panose="02040503050406030204" pitchFamily="18" charset="0"/>
                <a:ea typeface="Cambria" panose="02040503050406030204" pitchFamily="18" charset="0"/>
              </a:rPr>
              <a:t>* Năng lực chung: </a:t>
            </a:r>
            <a:r>
              <a:rPr lang="en-US" sz="2800">
                <a:solidFill>
                  <a:srgbClr val="002060"/>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800" b="1">
                <a:solidFill>
                  <a:srgbClr val="002060"/>
                </a:solidFill>
                <a:latin typeface="Cambria" panose="02040503050406030204" pitchFamily="18" charset="0"/>
                <a:ea typeface="Cambria" panose="02040503050406030204" pitchFamily="18" charset="0"/>
              </a:rPr>
              <a:t>* Phẩm chất: </a:t>
            </a:r>
            <a:r>
              <a:rPr lang="en-US" sz="2800">
                <a:solidFill>
                  <a:srgbClr val="002060"/>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1565595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
        <p:nvSpPr>
          <p:cNvPr id="10" name="TextBox 9">
            <a:extLst>
              <a:ext uri="{FF2B5EF4-FFF2-40B4-BE49-F238E27FC236}">
                <a16:creationId xmlns:a16="http://schemas.microsoft.com/office/drawing/2014/main" id="{E0412602-506B-A9B6-20BE-99398A8C21CA}"/>
              </a:ext>
            </a:extLst>
          </p:cNvPr>
          <p:cNvSpPr txBox="1"/>
          <p:nvPr/>
        </p:nvSpPr>
        <p:spPr>
          <a:xfrm>
            <a:off x="886815" y="320350"/>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5" name="TextBox 14">
            <a:extLst>
              <a:ext uri="{FF2B5EF4-FFF2-40B4-BE49-F238E27FC236}">
                <a16:creationId xmlns:a16="http://schemas.microsoft.com/office/drawing/2014/main" id="{F8D22B37-4AB1-1F03-B085-9ECF8C1D23F0}"/>
              </a:ext>
            </a:extLst>
          </p:cNvPr>
          <p:cNvSpPr txBox="1"/>
          <p:nvPr/>
        </p:nvSpPr>
        <p:spPr>
          <a:xfrm>
            <a:off x="886815" y="1919055"/>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6" name="TextBox 15">
            <a:extLst>
              <a:ext uri="{FF2B5EF4-FFF2-40B4-BE49-F238E27FC236}">
                <a16:creationId xmlns:a16="http://schemas.microsoft.com/office/drawing/2014/main" id="{01E02DA4-69F8-CBCC-3204-3BB1F1F2D1EE}"/>
              </a:ext>
            </a:extLst>
          </p:cNvPr>
          <p:cNvSpPr txBox="1"/>
          <p:nvPr/>
        </p:nvSpPr>
        <p:spPr>
          <a:xfrm>
            <a:off x="886815" y="3496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7" name="TextBox 16">
            <a:extLst>
              <a:ext uri="{FF2B5EF4-FFF2-40B4-BE49-F238E27FC236}">
                <a16:creationId xmlns:a16="http://schemas.microsoft.com/office/drawing/2014/main" id="{0CF20254-DBAB-D792-852D-EE6CE679A65B}"/>
              </a:ext>
            </a:extLst>
          </p:cNvPr>
          <p:cNvSpPr txBox="1"/>
          <p:nvPr/>
        </p:nvSpPr>
        <p:spPr>
          <a:xfrm>
            <a:off x="886815" y="5077442"/>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p:bldP spid="15" grpId="0"/>
      <p:bldP spid="16" grpId="0"/>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1321</Words>
  <Application>Microsoft Office PowerPoint</Application>
  <PresentationFormat>Widescreen</PresentationFormat>
  <Paragraphs>135</Paragraphs>
  <Slides>26</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#9Slide07 HoneyCream</vt:lpstr>
      <vt:lpstr>DengXian</vt:lpstr>
      <vt:lpstr>SVN-Newton</vt:lpstr>
      <vt:lpstr>UTM Futura Extra</vt:lpstr>
      <vt:lpstr>UTM Wedding K&amp;T</vt:lpstr>
      <vt:lpstr>阿里巴巴普惠体</vt:lpstr>
      <vt:lpstr>Arial</vt:lpstr>
      <vt:lpstr>Calibri</vt:lpstr>
      <vt:lpstr>Cambria</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Laptop88</cp:lastModifiedBy>
  <cp:revision>35</cp:revision>
  <dcterms:created xsi:type="dcterms:W3CDTF">2023-12-11T15:54:47Z</dcterms:created>
  <dcterms:modified xsi:type="dcterms:W3CDTF">2024-01-16T03:12:57Z</dcterms:modified>
</cp:coreProperties>
</file>