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428" r:id="rId3"/>
    <p:sldId id="426" r:id="rId4"/>
    <p:sldId id="427" r:id="rId5"/>
    <p:sldId id="421" r:id="rId6"/>
    <p:sldId id="432" r:id="rId7"/>
    <p:sldId id="433" r:id="rId8"/>
    <p:sldId id="434" r:id="rId9"/>
    <p:sldId id="435" r:id="rId10"/>
    <p:sldId id="436" r:id="rId11"/>
    <p:sldId id="437" r:id="rId12"/>
    <p:sldId id="439" r:id="rId13"/>
    <p:sldId id="443" r:id="rId14"/>
    <p:sldId id="444" r:id="rId15"/>
    <p:sldId id="445" r:id="rId16"/>
    <p:sldId id="446" r:id="rId17"/>
    <p:sldId id="447" r:id="rId18"/>
    <p:sldId id="448" r:id="rId19"/>
    <p:sldId id="422" r:id="rId20"/>
    <p:sldId id="449" r:id="rId21"/>
    <p:sldId id="423" r:id="rId22"/>
  </p:sldIdLst>
  <p:sldSz cx="12192000" cy="6858000"/>
  <p:notesSz cx="6858000" cy="9144000"/>
  <p:embeddedFontLst>
    <p:embeddedFont>
      <p:font typeface="Calibri Light" panose="020F0302020204030204" pitchFamily="34" charset="0"/>
      <p:regular r:id="rId23"/>
      <p: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Vogue-ExtraBold" panose="020B0500000000000000" charset="0"/>
      <p:regular r:id="rId33"/>
    </p:embeddedFont>
    <p:embeddedFont>
      <p:font typeface="微软雅黑" panose="020B0503020204020204" pitchFamily="34" charset="-122"/>
      <p:regular r:id="rId34"/>
      <p:bold r:id="rId35"/>
    </p:embeddedFont>
    <p:embeddedFont>
      <p:font typeface="Adobe Arabic" panose="02040503050201020203" charset="-78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B179"/>
    <a:srgbClr val="AEDDE4"/>
    <a:srgbClr val="DF5668"/>
    <a:srgbClr val="2790D9"/>
    <a:srgbClr val="E1F7FB"/>
    <a:srgbClr val="99E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660"/>
  </p:normalViewPr>
  <p:slideViewPr>
    <p:cSldViewPr snapToGrid="0">
      <p:cViewPr varScale="1">
        <p:scale>
          <a:sx n="63" d="100"/>
          <a:sy n="63" d="100"/>
        </p:scale>
        <p:origin x="9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3FFBF-CCA3-D065-2F24-0A1D40F40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E522D-52AF-B390-44F4-9F6767BC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639FD-161D-1D39-FEDF-E36CE8EF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FC299-497F-D285-1CA3-AD163A3B9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1867D-B7A4-CE0B-63CA-87E6C5CC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35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B24F7-E2D3-E7C8-1B24-8F77C0C3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FCAC6-EBFC-A114-B1D5-7412CDD6A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30EE-3D6F-D5A0-68E9-8376DBD1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3B3C0-BF71-0497-3051-13941E3AF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5F2AC-FFF6-4238-D236-A61B8AF3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284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46BDB7-6E62-6A96-8A21-679B63B0A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6B181-1C46-9BC8-9C7B-49D28BA01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1562-E76C-2931-36ED-B0C99204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B85C7-5061-E1E2-C224-A6C634222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516B0-3541-7A6A-A55C-67EEFB51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34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90853-7BB9-0252-6DC2-AE680EAF6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6AC19A-7508-E821-FB4C-079AF278B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06853-CC9B-DD1D-E7AF-86805F4DF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DC9152-3D18-BA32-B6C9-07BC1820DA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228D6-FD63-1EB8-141E-0CF1D555D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2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83CA-F106-40F9-8E36-E4CC9737B0A3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596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B31-17F3-79B5-7F31-3408B4A4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1CA08-46FA-E27D-0B96-4327D91F9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E714-84A0-BC89-DBF0-6FDD46A1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3535-D525-5B35-844B-33A0E8695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AD58A-285D-A4A1-E1E9-BBBCDF4D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28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38586-9124-46C5-ABC6-6EA51DB7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80837-0011-E09F-BB76-93887ECAA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A88A5-88D6-BE26-FCFE-FAF708FAB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873F0-AC7F-12A4-51C5-6C5656AF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E2D7C-C20F-A0F7-75FB-0FA41DD74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34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35C5-E2C6-1CA6-AE35-7AA23253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E5715-268B-B198-3630-9DA9F6089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4E4B2-283B-9D04-FFFA-4012C2843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7822E-8B76-FD82-5693-CA1ABFD62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D5EBF-9BEB-060E-86AA-B9FE1DBC6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89023-775C-81BC-7672-3CC82C8F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264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B8A5B-484B-B23D-58AC-1A2604CA0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8182C-1BAB-B579-2D65-D240D9F81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4340A-B7A1-DBA4-7940-7ABF355D5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96D67-D362-746F-1BE6-E6E8EC85A1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A7CFB-2A4B-69A4-BD24-92F435F0E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28C1-8609-58A0-72D3-C939BF8B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FAC527-8D30-D273-168A-E5C658F8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8BEA9-D895-E9E7-7AC3-ECA52AA9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794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BB840-5A28-1BFD-43A7-A9857DA9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B9E3C-631F-FF37-7B5F-86371F52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6B4ED-8B10-E8A1-97CF-BD43933B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DE23F-289C-3E29-4EA8-564934C1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329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32D888-DB75-291F-CDAA-B82FBC9B8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748AE-83FA-34BD-9766-993D1DC0D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63396-3719-5072-BFA4-289FCD92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48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32D72-8F4F-6C51-FB32-35A7447B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0316D-11A6-1142-C339-7E3E38285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37151-FBCF-88AF-BEBC-6E81612CC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130CD-6535-0FAE-3E11-5D6C45C57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31354-1572-2A68-5F71-B5D3519E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87FE9-7342-83D0-DFFF-4E2E00886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87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3EDCB-AD1B-89DE-C3DD-511CDB8A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810958-92ED-E3A1-477C-581F666A1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2BF1E-4F07-20C8-60AD-14A346483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905E0-14AD-AAEB-30CE-78617BB6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CF8FD-880F-3099-1BF9-D7AF4845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F34F0-67C6-0549-BB69-7D9CBACD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71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321F86-9CFC-8D93-B481-D321617C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217DF-D1E3-25A7-1EA4-E136A8821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62EC3-DB25-75C9-FB47-6710CBA675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38408-AD4C-4D0E-9D55-1B9F7ED5C30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8E621-ACCF-0594-CB9F-9B1A91DFF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DB8E1-8A14-4231-308D-150E2FA0E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7595F3-20AC-ADEC-E00E-9A671A5393B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FB57E-E599-A082-C7E7-A90B04F528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4E8F9-F1B3-76DC-1EFF-A497BE2AD4E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0CDA8B-FC22-7B0E-7AFE-7312F40621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383CA-F106-40F9-8E36-E4CC9737B0A3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404207-D2ED-5746-4AA3-FCF4BE16A1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A9EDD0-AB5F-604F-3C45-DFF5A848A9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FFC44F-C303-DAFB-527F-832AB418E0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7B3E6-B84C-8CC0-E668-74A6E66FE6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95E8AB-5A63-074A-A137-64DC69080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" y="1700193"/>
            <a:ext cx="9997440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670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90" y="984292"/>
            <a:ext cx="11028620" cy="4889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325" y="3572132"/>
            <a:ext cx="5663675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25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1D7A19F-D95B-D26B-5AFD-98BACA6FDE56}"/>
              </a:ext>
            </a:extLst>
          </p:cNvPr>
          <p:cNvGrpSpPr/>
          <p:nvPr/>
        </p:nvGrpSpPr>
        <p:grpSpPr>
          <a:xfrm>
            <a:off x="2150225" y="568388"/>
            <a:ext cx="8523317" cy="921065"/>
            <a:chOff x="1086196" y="468636"/>
            <a:chExt cx="8523317" cy="921065"/>
          </a:xfrm>
        </p:grpSpPr>
        <p:sp>
          <p:nvSpPr>
            <p:cNvPr id="5" name="Speech Bubble: Rectangle with Corners Rounded 2">
              <a:extLst>
                <a:ext uri="{FF2B5EF4-FFF2-40B4-BE49-F238E27FC236}">
                  <a16:creationId xmlns:a16="http://schemas.microsoft.com/office/drawing/2014/main" id="{BD387DE1-B3FA-87BB-6736-400A8DDF1AE8}"/>
                </a:ext>
              </a:extLst>
            </p:cNvPr>
            <p:cNvSpPr/>
            <p:nvPr/>
          </p:nvSpPr>
          <p:spPr>
            <a:xfrm>
              <a:off x="1799704" y="468636"/>
              <a:ext cx="7096299" cy="92106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2309813-CD4D-EE35-688F-0C80F9378FEB}"/>
                </a:ext>
              </a:extLst>
            </p:cNvPr>
            <p:cNvSpPr txBox="1"/>
            <p:nvPr/>
          </p:nvSpPr>
          <p:spPr>
            <a:xfrm>
              <a:off x="1086196" y="575226"/>
              <a:ext cx="85233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2. Thực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hành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nhiệm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số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6AECEC0-979C-66BA-F871-2B36677ADFE8}"/>
              </a:ext>
            </a:extLst>
          </p:cNvPr>
          <p:cNvSpPr txBox="1"/>
          <p:nvPr/>
        </p:nvSpPr>
        <p:spPr>
          <a:xfrm>
            <a:off x="403168" y="1596043"/>
            <a:ext cx="852331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Chuẩn bị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</a:t>
            </a:r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cốc, đĩa, nước nóng, găng tay vải.</a:t>
            </a:r>
          </a:p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Tiến hành: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Đeo găng tay.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Rót nước nóng vào cốc (Hình 3a), quan sát và ghi chép hiện tượng xảy ra.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Úp đĩa vào cốc nước nóng khoảng một phút rồi nhấc đĩa lên (Hình 3b). Quan sát và ghi chép hiện tượng xảy ra ở mặt trong của đĩa.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341" y="1758503"/>
            <a:ext cx="2462997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209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967411-54BC-4195-4CAE-123908AB2B59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5" name="Speech Bubble: Rectangle with Corners Rounded 2">
              <a:extLst>
                <a:ext uri="{FF2B5EF4-FFF2-40B4-BE49-F238E27FC236}">
                  <a16:creationId xmlns:a16="http://schemas.microsoft.com/office/drawing/2014/main" id="{693EA630-FCEB-98A2-D0FD-B55A3AA7CCF3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494831-D5CD-0BA1-56FC-D858ADFA3CDF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5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mỗi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960A739-7342-2B5B-2C3C-53D5E42AC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/>
          <a:stretch/>
        </p:blipFill>
        <p:spPr>
          <a:xfrm>
            <a:off x="307003" y="2409371"/>
            <a:ext cx="11577993" cy="292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483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2BBF5B-7377-F683-2A6E-34408483F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" r="73693"/>
          <a:stretch/>
        </p:blipFill>
        <p:spPr>
          <a:xfrm>
            <a:off x="7119678" y="740229"/>
            <a:ext cx="4509407" cy="4368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28287C-C178-44FF-43AB-C15C02AF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2" r="33413"/>
          <a:stretch/>
        </p:blipFill>
        <p:spPr>
          <a:xfrm>
            <a:off x="1137012" y="740229"/>
            <a:ext cx="5982666" cy="40040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CAED03-A655-E320-1DE8-30662F81DE2B}"/>
              </a:ext>
            </a:extLst>
          </p:cNvPr>
          <p:cNvGrpSpPr/>
          <p:nvPr/>
        </p:nvGrpSpPr>
        <p:grpSpPr>
          <a:xfrm>
            <a:off x="2473407" y="5122196"/>
            <a:ext cx="7474857" cy="995575"/>
            <a:chOff x="1269868" y="468636"/>
            <a:chExt cx="7474857" cy="9955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232C784-6AFD-3BE3-F4EE-2FDD452A5C99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D0AAE7-A983-4719-23E0-85A06E7CD34C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chảy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7749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CA8BEF-ED52-211C-48A2-A27AB7D01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73" b="10264"/>
          <a:stretch/>
        </p:blipFill>
        <p:spPr>
          <a:xfrm>
            <a:off x="428743" y="754741"/>
            <a:ext cx="4564171" cy="5058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3ECE9-ECF1-46D2-E28C-E22DC26C5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4" t="4780" r="51143" b="4407"/>
          <a:stretch/>
        </p:blipFill>
        <p:spPr>
          <a:xfrm>
            <a:off x="5034451" y="564419"/>
            <a:ext cx="4909370" cy="50580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8ED9155-F396-FE12-1DDD-C265BA0DEE94}"/>
              </a:ext>
            </a:extLst>
          </p:cNvPr>
          <p:cNvGrpSpPr/>
          <p:nvPr/>
        </p:nvGrpSpPr>
        <p:grpSpPr>
          <a:xfrm>
            <a:off x="10125506" y="1108300"/>
            <a:ext cx="1875311" cy="4042835"/>
            <a:chOff x="1269868" y="468636"/>
            <a:chExt cx="7474857" cy="995575"/>
          </a:xfrm>
        </p:grpSpPr>
        <p:sp>
          <p:nvSpPr>
            <p:cNvPr id="7" name="Speech Bubble: Rectangle with Corners Rounded 12">
              <a:extLst>
                <a:ext uri="{FF2B5EF4-FFF2-40B4-BE49-F238E27FC236}">
                  <a16:creationId xmlns:a16="http://schemas.microsoft.com/office/drawing/2014/main" id="{AB411474-5DF9-D74A-DB97-2289DCD4968A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10618"/>
                <a:gd name="adj2" fmla="val 47575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E2305E-071F-043E-9BA7-00922ED219C4}"/>
                </a:ext>
              </a:extLst>
            </p:cNvPr>
            <p:cNvSpPr txBox="1"/>
            <p:nvPr/>
          </p:nvSpPr>
          <p:spPr>
            <a:xfrm>
              <a:off x="1435432" y="468636"/>
              <a:ext cx="7299456" cy="977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tương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đông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đặc</a:t>
              </a:r>
              <a:endPara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112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C55E86-3971-2235-33DD-8D336E99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71" y="797159"/>
            <a:ext cx="6033883" cy="4021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9EE2A9-2108-6EA0-66E7-8A71445F0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2" t="4962" r="25930" b="5403"/>
          <a:stretch/>
        </p:blipFill>
        <p:spPr>
          <a:xfrm>
            <a:off x="6995886" y="797159"/>
            <a:ext cx="4484914" cy="42394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2CCC393-2F78-2DA6-09D7-6F0A036992F0}"/>
              </a:ext>
            </a:extLst>
          </p:cNvPr>
          <p:cNvGrpSpPr/>
          <p:nvPr/>
        </p:nvGrpSpPr>
        <p:grpSpPr>
          <a:xfrm>
            <a:off x="2473407" y="5122196"/>
            <a:ext cx="7936685" cy="1374950"/>
            <a:chOff x="1269868" y="468636"/>
            <a:chExt cx="7474857" cy="1374950"/>
          </a:xfrm>
        </p:grpSpPr>
        <p:sp>
          <p:nvSpPr>
            <p:cNvPr id="7" name="Speech Bubble: Rectangle with Corners Rounded 5">
              <a:extLst>
                <a:ext uri="{FF2B5EF4-FFF2-40B4-BE49-F238E27FC236}">
                  <a16:creationId xmlns:a16="http://schemas.microsoft.com/office/drawing/2014/main" id="{C7DD6E07-FB77-80F9-15E7-BC105FB585F5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A2CEF4-EAD1-B328-0EFF-EA3965185CF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Sương</a:t>
              </a:r>
              <a:r>
                <a:rPr lang="en-US" sz="36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đọng</a:t>
              </a:r>
              <a:r>
                <a:rPr lang="en-US" sz="36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ngưng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tụ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8454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1F1EAC-6F55-1AAD-1B7A-CF2D743AE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14" y="870858"/>
            <a:ext cx="6021305" cy="401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926E2-8A41-8825-FC9F-47679E5CC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8" t="4962" b="4932"/>
          <a:stretch/>
        </p:blipFill>
        <p:spPr>
          <a:xfrm>
            <a:off x="6908800" y="870858"/>
            <a:ext cx="4680328" cy="423974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4D03E60-3E8E-2928-2335-91B4EDF57C1F}"/>
              </a:ext>
            </a:extLst>
          </p:cNvPr>
          <p:cNvGrpSpPr/>
          <p:nvPr/>
        </p:nvGrpSpPr>
        <p:grpSpPr>
          <a:xfrm>
            <a:off x="2648191" y="5310881"/>
            <a:ext cx="7387158" cy="995575"/>
            <a:chOff x="1357567" y="468636"/>
            <a:chExt cx="7387158" cy="995575"/>
          </a:xfrm>
        </p:grpSpPr>
        <p:sp>
          <p:nvSpPr>
            <p:cNvPr id="7" name="Speech Bubble: Rectangle with Corners Rounded 5">
              <a:extLst>
                <a:ext uri="{FF2B5EF4-FFF2-40B4-BE49-F238E27FC236}">
                  <a16:creationId xmlns:a16="http://schemas.microsoft.com/office/drawing/2014/main" id="{86491DA5-0271-871D-FD5E-B79426C6B936}"/>
                </a:ext>
              </a:extLst>
            </p:cNvPr>
            <p:cNvSpPr/>
            <p:nvPr/>
          </p:nvSpPr>
          <p:spPr>
            <a:xfrm>
              <a:off x="1357567" y="468636"/>
              <a:ext cx="7387158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B77329-EBD1-6B8F-DAAB-5D38F35A0D8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Phơi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áo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bay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hơi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7469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3">
            <a:extLst>
              <a:ext uri="{FF2B5EF4-FFF2-40B4-BE49-F238E27FC236}">
                <a16:creationId xmlns:a16="http://schemas.microsoft.com/office/drawing/2014/main" id="{FF6024D7-54A8-0935-0E31-935975D6B24F}"/>
              </a:ext>
            </a:extLst>
          </p:cNvPr>
          <p:cNvGrpSpPr/>
          <p:nvPr/>
        </p:nvGrpSpPr>
        <p:grpSpPr>
          <a:xfrm>
            <a:off x="2268385" y="686077"/>
            <a:ext cx="7098010" cy="1124244"/>
            <a:chOff x="6489" y="2646"/>
            <a:chExt cx="5278" cy="1635"/>
          </a:xfrm>
        </p:grpSpPr>
        <p:sp>
          <p:nvSpPr>
            <p:cNvPr id="5" name="圆角矩形 7">
              <a:extLst>
                <a:ext uri="{FF2B5EF4-FFF2-40B4-BE49-F238E27FC236}">
                  <a16:creationId xmlns:a16="http://schemas.microsoft.com/office/drawing/2014/main" id="{D536D507-0D48-6466-681C-1E0EA526AB57}"/>
                </a:ext>
              </a:extLst>
            </p:cNvPr>
            <p:cNvSpPr/>
            <p:nvPr/>
          </p:nvSpPr>
          <p:spPr>
            <a:xfrm>
              <a:off x="6820" y="2646"/>
              <a:ext cx="4862" cy="1635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6" name="文本框 8">
              <a:extLst>
                <a:ext uri="{FF2B5EF4-FFF2-40B4-BE49-F238E27FC236}">
                  <a16:creationId xmlns:a16="http://schemas.microsoft.com/office/drawing/2014/main" id="{6DDA4E0E-6921-572C-A4E3-C325146BC1F1}"/>
                </a:ext>
              </a:extLst>
            </p:cNvPr>
            <p:cNvSpPr txBox="1"/>
            <p:nvPr/>
          </p:nvSpPr>
          <p:spPr>
            <a:xfrm>
              <a:off x="6489" y="2866"/>
              <a:ext cx="5278" cy="12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CÁC THỂ CỦA NƯỚC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71262B5-9ACF-E553-5889-ACA75F93814C}"/>
              </a:ext>
            </a:extLst>
          </p:cNvPr>
          <p:cNvGrpSpPr/>
          <p:nvPr/>
        </p:nvGrpSpPr>
        <p:grpSpPr>
          <a:xfrm>
            <a:off x="199283" y="2294313"/>
            <a:ext cx="2596442" cy="2044928"/>
            <a:chOff x="741865" y="1994841"/>
            <a:chExt cx="3010189" cy="2380557"/>
          </a:xfrm>
        </p:grpSpPr>
        <p:sp>
          <p:nvSpPr>
            <p:cNvPr id="8" name="卷形: 垂直 2">
              <a:extLst>
                <a:ext uri="{FF2B5EF4-FFF2-40B4-BE49-F238E27FC236}">
                  <a16:creationId xmlns:a16="http://schemas.microsoft.com/office/drawing/2014/main" id="{551506F1-8429-FC43-97BB-CB8764366D34}"/>
                </a:ext>
              </a:extLst>
            </p:cNvPr>
            <p:cNvSpPr/>
            <p:nvPr/>
          </p:nvSpPr>
          <p:spPr>
            <a:xfrm>
              <a:off x="741865" y="1994841"/>
              <a:ext cx="3010189" cy="2380557"/>
            </a:xfrm>
            <a:prstGeom prst="hexagon">
              <a:avLst/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9" name="矩形 12">
              <a:extLst>
                <a:ext uri="{FF2B5EF4-FFF2-40B4-BE49-F238E27FC236}">
                  <a16:creationId xmlns:a16="http://schemas.microsoft.com/office/drawing/2014/main" id="{24DAF3C4-169E-2119-07FF-803166AF6C5E}"/>
                </a:ext>
              </a:extLst>
            </p:cNvPr>
            <p:cNvSpPr/>
            <p:nvPr/>
          </p:nvSpPr>
          <p:spPr>
            <a:xfrm>
              <a:off x="1252297" y="2604389"/>
              <a:ext cx="2152111" cy="1161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RẮN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309446-6A1D-F93E-A32C-04DA50934C80}"/>
              </a:ext>
            </a:extLst>
          </p:cNvPr>
          <p:cNvGrpSpPr/>
          <p:nvPr/>
        </p:nvGrpSpPr>
        <p:grpSpPr>
          <a:xfrm>
            <a:off x="4714413" y="2294315"/>
            <a:ext cx="2596442" cy="2044928"/>
            <a:chOff x="4714412" y="1958686"/>
            <a:chExt cx="3010189" cy="2380557"/>
          </a:xfrm>
        </p:grpSpPr>
        <p:sp>
          <p:nvSpPr>
            <p:cNvPr id="11" name="卷形: 垂直 15">
              <a:extLst>
                <a:ext uri="{FF2B5EF4-FFF2-40B4-BE49-F238E27FC236}">
                  <a16:creationId xmlns:a16="http://schemas.microsoft.com/office/drawing/2014/main" id="{DF939CE2-3FB7-A9B6-A732-EFA60E11BE36}"/>
                </a:ext>
              </a:extLst>
            </p:cNvPr>
            <p:cNvSpPr/>
            <p:nvPr/>
          </p:nvSpPr>
          <p:spPr>
            <a:xfrm>
              <a:off x="4714412" y="1958686"/>
              <a:ext cx="3010189" cy="2380557"/>
            </a:xfrm>
            <a:prstGeom prst="hexagon">
              <a:avLst/>
            </a:prstGeom>
            <a:solidFill>
              <a:srgbClr val="FE7142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D3887330-697F-D8E8-9198-E544118DF7EF}"/>
                </a:ext>
              </a:extLst>
            </p:cNvPr>
            <p:cNvSpPr/>
            <p:nvPr/>
          </p:nvSpPr>
          <p:spPr>
            <a:xfrm>
              <a:off x="5086141" y="2577800"/>
              <a:ext cx="2406305" cy="1161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LỎNG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083F03-FAD6-BC8D-99AC-2B982A401E03}"/>
              </a:ext>
            </a:extLst>
          </p:cNvPr>
          <p:cNvGrpSpPr/>
          <p:nvPr/>
        </p:nvGrpSpPr>
        <p:grpSpPr>
          <a:xfrm>
            <a:off x="9328184" y="2317423"/>
            <a:ext cx="2596442" cy="2044928"/>
            <a:chOff x="9007975" y="2294313"/>
            <a:chExt cx="2596442" cy="2044928"/>
          </a:xfrm>
        </p:grpSpPr>
        <p:sp>
          <p:nvSpPr>
            <p:cNvPr id="14" name="卷形: 垂直 17">
              <a:extLst>
                <a:ext uri="{FF2B5EF4-FFF2-40B4-BE49-F238E27FC236}">
                  <a16:creationId xmlns:a16="http://schemas.microsoft.com/office/drawing/2014/main" id="{89C676E0-89BB-3C0F-630E-A076DA5FD4DC}"/>
                </a:ext>
              </a:extLst>
            </p:cNvPr>
            <p:cNvSpPr/>
            <p:nvPr/>
          </p:nvSpPr>
          <p:spPr>
            <a:xfrm>
              <a:off x="9007975" y="2294313"/>
              <a:ext cx="2596442" cy="2044928"/>
            </a:xfrm>
            <a:prstGeom prst="hexagon">
              <a:avLst/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5" name="矩形 18">
              <a:extLst>
                <a:ext uri="{FF2B5EF4-FFF2-40B4-BE49-F238E27FC236}">
                  <a16:creationId xmlns:a16="http://schemas.microsoft.com/office/drawing/2014/main" id="{D7842215-88BA-A3C2-AB0E-61EB8F586C73}"/>
                </a:ext>
              </a:extLst>
            </p:cNvPr>
            <p:cNvSpPr/>
            <p:nvPr/>
          </p:nvSpPr>
          <p:spPr>
            <a:xfrm>
              <a:off x="9381433" y="2826138"/>
              <a:ext cx="1632939" cy="9977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KHÍ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sp>
        <p:nvSpPr>
          <p:cNvPr id="16" name="Arrow: Right 12">
            <a:extLst>
              <a:ext uri="{FF2B5EF4-FFF2-40B4-BE49-F238E27FC236}">
                <a16:creationId xmlns:a16="http://schemas.microsoft.com/office/drawing/2014/main" id="{E8E1E43D-5438-461D-8A35-F5A7ACCBAAFD}"/>
              </a:ext>
            </a:extLst>
          </p:cNvPr>
          <p:cNvSpPr/>
          <p:nvPr/>
        </p:nvSpPr>
        <p:spPr>
          <a:xfrm>
            <a:off x="2830762" y="2903169"/>
            <a:ext cx="1805414" cy="399011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3">
            <a:extLst>
              <a:ext uri="{FF2B5EF4-FFF2-40B4-BE49-F238E27FC236}">
                <a16:creationId xmlns:a16="http://schemas.microsoft.com/office/drawing/2014/main" id="{38A6C7C6-A1B7-546F-D93F-69CEF3E7F1D1}"/>
              </a:ext>
            </a:extLst>
          </p:cNvPr>
          <p:cNvSpPr/>
          <p:nvPr/>
        </p:nvSpPr>
        <p:spPr>
          <a:xfrm>
            <a:off x="7310854" y="3125487"/>
            <a:ext cx="1918689" cy="303514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文本框 8">
            <a:extLst>
              <a:ext uri="{FF2B5EF4-FFF2-40B4-BE49-F238E27FC236}">
                <a16:creationId xmlns:a16="http://schemas.microsoft.com/office/drawing/2014/main" id="{1976D670-5C80-5D44-97ED-370AA56500A6}"/>
              </a:ext>
            </a:extLst>
          </p:cNvPr>
          <p:cNvSpPr txBox="1"/>
          <p:nvPr/>
        </p:nvSpPr>
        <p:spPr>
          <a:xfrm>
            <a:off x="1992020" y="216734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Nóng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chảy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19" name="文本框 8">
            <a:extLst>
              <a:ext uri="{FF2B5EF4-FFF2-40B4-BE49-F238E27FC236}">
                <a16:creationId xmlns:a16="http://schemas.microsoft.com/office/drawing/2014/main" id="{79264CC7-244D-1DB5-6CD2-0854B5ED56DC}"/>
              </a:ext>
            </a:extLst>
          </p:cNvPr>
          <p:cNvSpPr txBox="1"/>
          <p:nvPr/>
        </p:nvSpPr>
        <p:spPr>
          <a:xfrm>
            <a:off x="6525365" y="2354117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Bay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hơi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20" name="Arrow: Right 17">
            <a:extLst>
              <a:ext uri="{FF2B5EF4-FFF2-40B4-BE49-F238E27FC236}">
                <a16:creationId xmlns:a16="http://schemas.microsoft.com/office/drawing/2014/main" id="{C4F9ED86-E3A1-D034-BDC9-DA5F1B5FB2B7}"/>
              </a:ext>
            </a:extLst>
          </p:cNvPr>
          <p:cNvSpPr/>
          <p:nvPr/>
        </p:nvSpPr>
        <p:spPr>
          <a:xfrm flipH="1">
            <a:off x="2785798" y="3603002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F5765CB9-9528-12CF-8A3D-8ED61221CB86}"/>
              </a:ext>
            </a:extLst>
          </p:cNvPr>
          <p:cNvSpPr txBox="1"/>
          <p:nvPr/>
        </p:nvSpPr>
        <p:spPr>
          <a:xfrm>
            <a:off x="1931246" y="4029950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Đông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đặc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22" name="Arrow: Right 19">
            <a:extLst>
              <a:ext uri="{FF2B5EF4-FFF2-40B4-BE49-F238E27FC236}">
                <a16:creationId xmlns:a16="http://schemas.microsoft.com/office/drawing/2014/main" id="{7CB84277-031C-B565-510D-FA39B237201F}"/>
              </a:ext>
            </a:extLst>
          </p:cNvPr>
          <p:cNvSpPr/>
          <p:nvPr/>
        </p:nvSpPr>
        <p:spPr>
          <a:xfrm flipH="1">
            <a:off x="7437780" y="3722648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文本框 8">
            <a:extLst>
              <a:ext uri="{FF2B5EF4-FFF2-40B4-BE49-F238E27FC236}">
                <a16:creationId xmlns:a16="http://schemas.microsoft.com/office/drawing/2014/main" id="{C105A026-29D7-C9C6-CABE-785A954E23FA}"/>
              </a:ext>
            </a:extLst>
          </p:cNvPr>
          <p:cNvSpPr txBox="1"/>
          <p:nvPr/>
        </p:nvSpPr>
        <p:spPr>
          <a:xfrm>
            <a:off x="6583228" y="414959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Ngưng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tụ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0989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89560" y="2061029"/>
            <a:ext cx="10967085" cy="3610276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 smtClean="0">
                <a:solidFill>
                  <a:srgbClr val="FF0000"/>
                </a:solidFill>
              </a:rPr>
              <a:t>- </a:t>
            </a:r>
            <a:r>
              <a:rPr lang="vi-VN" sz="3200" dirty="0">
                <a:solidFill>
                  <a:srgbClr val="FF0000"/>
                </a:solidFill>
              </a:rPr>
              <a:t>Nước có thể tồn tại ở thể rắn, thể lỏng, thể khí.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vi-VN" sz="3200" dirty="0">
                <a:solidFill>
                  <a:srgbClr val="FF0000"/>
                </a:solidFill>
              </a:rPr>
              <a:t>- Nước có thể chuyển từ thể này sang thể khác thông qua các hiện tượng: bay hơi, ngưng tụ, đông đặc, nóng chảy.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dobe Arabic"/>
              <a:ea typeface="微软雅黑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55086" y="999177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Kết</a:t>
              </a:r>
              <a:r>
                <a:rPr kumimoji="0" lang="en-US" altLang="zh-CN" sz="36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luận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045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678A9F-9E45-228B-474C-8C29DBECF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635232"/>
            <a:ext cx="10106858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81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5BCB191-7E2A-32DB-938F-7C943C47A6C2}"/>
              </a:ext>
            </a:extLst>
          </p:cNvPr>
          <p:cNvGrpSpPr/>
          <p:nvPr/>
        </p:nvGrpSpPr>
        <p:grpSpPr>
          <a:xfrm>
            <a:off x="440478" y="1115727"/>
            <a:ext cx="3812375" cy="4428730"/>
            <a:chOff x="1147156" y="466543"/>
            <a:chExt cx="10324406" cy="1595013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6E99FB16-CB5D-F80B-2F7A-6B7AB12417C9}"/>
                </a:ext>
              </a:extLst>
            </p:cNvPr>
            <p:cNvSpPr/>
            <p:nvPr/>
          </p:nvSpPr>
          <p:spPr>
            <a:xfrm>
              <a:off x="1147156" y="466543"/>
              <a:ext cx="10324406" cy="1595013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C8611E-C653-5D14-5A8A-A9E7D70669E3}"/>
                </a:ext>
              </a:extLst>
            </p:cNvPr>
            <p:cNvSpPr txBox="1"/>
            <p:nvPr/>
          </p:nvSpPr>
          <p:spPr>
            <a:xfrm>
              <a:off x="1147156" y="602329"/>
              <a:ext cx="10324406" cy="1363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Khi lau bảng bằng khăn ẩm</a:t>
              </a:r>
              <a:r>
                <a:rPr lang="en-US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vi-VN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chỉ một lát sau bảng khô. Vậy nước ở bảng đã đi đâu?</a:t>
              </a:r>
              <a:endParaRPr lang="en-US" sz="40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881318F-6718-A74D-EA0F-5C612AC4CC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36" y="901899"/>
            <a:ext cx="7372586" cy="485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83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807720" y="2061029"/>
            <a:ext cx="10448925" cy="3610276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4800" b="1" dirty="0" smtClean="0">
                <a:solidFill>
                  <a:srgbClr val="62B179"/>
                </a:solidFill>
              </a:rPr>
              <a:t>- Nêu </a:t>
            </a:r>
            <a:r>
              <a:rPr lang="nl-NL" sz="4800" b="1" dirty="0">
                <a:solidFill>
                  <a:srgbClr val="62B179"/>
                </a:solidFill>
              </a:rPr>
              <a:t>ví dụ trong cuộc sống về sự chuyển thể của nước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62B179"/>
              </a:solidFill>
              <a:effectLst/>
              <a:uLnTx/>
              <a:uFillTx/>
              <a:latin typeface="Adobe Arabic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4976044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18" y="365494"/>
            <a:ext cx="11302964" cy="6127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CAF25B-B957-7439-FBCC-94DF622F73E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4" y="365494"/>
            <a:ext cx="5646217" cy="371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455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841472" y="1054569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606336" y="843736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2E1C8-BC4A-68C2-85D3-24888140C3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112" b="42162"/>
          <a:stretch/>
        </p:blipFill>
        <p:spPr>
          <a:xfrm>
            <a:off x="789709" y="1929698"/>
            <a:ext cx="10643764" cy="36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25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66" y="438653"/>
            <a:ext cx="11296867" cy="59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521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62" y="402196"/>
            <a:ext cx="10754276" cy="3218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822" y="3621163"/>
            <a:ext cx="4291956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302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82" y="310756"/>
            <a:ext cx="10754276" cy="3218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416" y="3529723"/>
            <a:ext cx="6450127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032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62" y="213229"/>
            <a:ext cx="10754276" cy="3017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446" y="3069196"/>
            <a:ext cx="6693988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28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42" y="185800"/>
            <a:ext cx="10754276" cy="2950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675" y="3136520"/>
            <a:ext cx="8413209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357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自定义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69083"/>
      </a:hlink>
      <a:folHlink>
        <a:srgbClr val="954F72"/>
      </a:folHlink>
    </a:clrScheme>
    <a:fontScheme name="y4d0rfts">
      <a:majorFont>
        <a:latin typeface="Adobe Arabic"/>
        <a:ea typeface="微软雅黑"/>
        <a:cs typeface=""/>
      </a:majorFont>
      <a:minorFont>
        <a:latin typeface="Adobe Arab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173</Words>
  <Application>Microsoft Office PowerPoint</Application>
  <PresentationFormat>Widescreen</PresentationFormat>
  <Paragraphs>25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字魂179号-正酷波波体</vt:lpstr>
      <vt:lpstr>Calibri Light</vt:lpstr>
      <vt:lpstr>Cambria</vt:lpstr>
      <vt:lpstr>Calibri</vt:lpstr>
      <vt:lpstr>Vogue-ExtraBold</vt:lpstr>
      <vt:lpstr>微软雅黑</vt:lpstr>
      <vt:lpstr>Adobe Arabic</vt:lpstr>
      <vt:lpstr>思源黑体 CN Light</vt:lpstr>
      <vt:lpstr>Arial</vt:lpstr>
      <vt:lpstr>Office Theme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</dc:creator>
  <cp:keywords>MNT;MANGNONTEAM</cp:keywords>
  <cp:lastModifiedBy>WINDOWS</cp:lastModifiedBy>
  <cp:revision>24</cp:revision>
  <dcterms:created xsi:type="dcterms:W3CDTF">2023-06-19T10:13:40Z</dcterms:created>
  <dcterms:modified xsi:type="dcterms:W3CDTF">2024-09-20T02:51:26Z</dcterms:modified>
  <cp:version>MNT37</cp:version>
</cp:coreProperties>
</file>