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0" r:id="rId3"/>
    <p:sldId id="259" r:id="rId4"/>
    <p:sldId id="260" r:id="rId5"/>
    <p:sldId id="261" r:id="rId6"/>
    <p:sldId id="288" r:id="rId7"/>
    <p:sldId id="265" r:id="rId8"/>
    <p:sldId id="266" r:id="rId9"/>
    <p:sldId id="293" r:id="rId10"/>
    <p:sldId id="289" r:id="rId11"/>
    <p:sldId id="268" r:id="rId12"/>
    <p:sldId id="273" r:id="rId13"/>
    <p:sldId id="275" r:id="rId14"/>
    <p:sldId id="276" r:id="rId15"/>
    <p:sldId id="277" r:id="rId16"/>
    <p:sldId id="278" r:id="rId17"/>
    <p:sldId id="283" r:id="rId18"/>
    <p:sldId id="282"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3" autoAdjust="0"/>
    <p:restoredTop sz="94660"/>
  </p:normalViewPr>
  <p:slideViewPr>
    <p:cSldViewPr snapToGrid="0">
      <p:cViewPr varScale="1">
        <p:scale>
          <a:sx n="48" d="100"/>
          <a:sy n="48" d="100"/>
        </p:scale>
        <p:origin x="3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5EF1-1458-E6AB-D149-6BA0E14CA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9B9E1-E271-6D79-92D7-59D553380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7410FA-5583-8263-C82F-723D80D8A136}"/>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85631721-BC3A-82EA-89FF-D82B4544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BF6E2-F281-FCE0-C031-639C61701D1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05802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0CEE-B290-841B-836D-EFE2C751E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85CA3-2EB3-9292-0D4E-40206FBB8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72704-6B55-2E00-23D8-720F1410AA9F}"/>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200DF117-3380-A707-C1D1-003E651FD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55321-09CD-F654-2925-BB407EAC1C80}"/>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782842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972E4-4426-0B95-97F5-48E6C07D1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01CAF-9006-978F-8FF4-80F3C1577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7DB8A-940E-494C-D596-0C76D2A06647}"/>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83DBFC77-6995-921F-5118-9DAB9F23F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F9290-4C57-3CE9-407C-B80F150D10DC}"/>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191985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182C-25AC-0F7F-82FC-71DA7D1A7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DDA3A-5866-23BA-FC80-2980A8CC5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4BB61-BE6F-1A9A-ABA2-6693F078F683}"/>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06C7E6C5-EB76-4668-B338-660ACF4FA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386E7-C310-E074-EC0F-478F4A3CF713}"/>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218156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DA21-3ED8-26C5-CDB5-3082AC2B3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5C213B-73E6-C6D4-D609-1A5B32646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BB928A-6126-EFEA-693D-99D517799FEF}"/>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BB3F0A65-2F62-99C6-7413-C76E531DD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85C00-D74A-CCA8-6E03-5003F312C888}"/>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188031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1C03-10F8-EB9E-C479-D52857D43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D80C6-38E5-1305-B672-0A89687F59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F5B9A-B504-883C-F03D-CBD128980A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EDE66-811E-B2BE-B0F2-E48D60C6E3DE}"/>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6" name="Footer Placeholder 5">
            <a:extLst>
              <a:ext uri="{FF2B5EF4-FFF2-40B4-BE49-F238E27FC236}">
                <a16:creationId xmlns:a16="http://schemas.microsoft.com/office/drawing/2014/main" id="{827225F4-9E54-9E0B-D231-5A27F26EA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03DE3-2C82-7B03-F8C1-FB815EA118BA}"/>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60235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3F3D-B481-865A-EF3B-00B1ECF99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44BBD-6DCE-12A9-45CC-3FEB24C81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2090F-9189-D3E9-4652-E45BD2FCE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6EAA53-7504-8686-C5AC-AED8159F1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33A6F-584F-E3E5-1019-CC1FBE140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2C6EB1-9207-4A53-4AF8-C0D1746853FE}"/>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8" name="Footer Placeholder 7">
            <a:extLst>
              <a:ext uri="{FF2B5EF4-FFF2-40B4-BE49-F238E27FC236}">
                <a16:creationId xmlns:a16="http://schemas.microsoft.com/office/drawing/2014/main" id="{DBBA8BE6-9D24-1725-5543-8F59CE1EE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2E8BE-0C18-B4C7-A284-B13A1355B0B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230529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4A11-C9EA-9C7A-8AD4-A4B0192581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E37EC-9604-70AA-107E-7498EA8716F8}"/>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4" name="Footer Placeholder 3">
            <a:extLst>
              <a:ext uri="{FF2B5EF4-FFF2-40B4-BE49-F238E27FC236}">
                <a16:creationId xmlns:a16="http://schemas.microsoft.com/office/drawing/2014/main" id="{B09401DA-0093-3FF8-8F4E-0EEB0A344A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6973C-7CFD-A2FA-E6A8-DD6D9F7B11DB}"/>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00820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04F2C-5236-EA48-F4AE-6AC935D45EC6}"/>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3" name="Footer Placeholder 2">
            <a:extLst>
              <a:ext uri="{FF2B5EF4-FFF2-40B4-BE49-F238E27FC236}">
                <a16:creationId xmlns:a16="http://schemas.microsoft.com/office/drawing/2014/main" id="{76516AB8-BA48-6010-52F9-4BC62CE8E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0D17EB-EAFC-4E02-4DB4-47B81731E629}"/>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45060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E937-1580-B3B5-0E10-C0E416C9E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65CEC8-7EC0-035F-EAE2-0F941CEBA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5A2131-5FD2-15B3-CA84-E171B54D3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4251D-D085-7316-3491-8221E741BFD2}"/>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6" name="Footer Placeholder 5">
            <a:extLst>
              <a:ext uri="{FF2B5EF4-FFF2-40B4-BE49-F238E27FC236}">
                <a16:creationId xmlns:a16="http://schemas.microsoft.com/office/drawing/2014/main" id="{2520F486-33B8-BFD8-8FC8-898F797DD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0C0AB-0EB9-4808-4B0E-479B0D0729B8}"/>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21615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479E-CDBF-B23D-9CDC-8CB02E73E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A41E06-43AF-1E45-C308-B5D2106C9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D22EAC-1C12-D776-BBFA-5028E4523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231C2-2E3F-FEEB-D006-532E220CDC81}"/>
              </a:ext>
            </a:extLst>
          </p:cNvPr>
          <p:cNvSpPr>
            <a:spLocks noGrp="1"/>
          </p:cNvSpPr>
          <p:nvPr>
            <p:ph type="dt" sz="half" idx="10"/>
          </p:nvPr>
        </p:nvSpPr>
        <p:spPr/>
        <p:txBody>
          <a:bodyPr/>
          <a:lstStyle/>
          <a:p>
            <a:fld id="{F979DCD2-1CFD-4F07-93EB-43A8B8A6AC6F}" type="datetimeFigureOut">
              <a:rPr lang="en-US" smtClean="0"/>
              <a:t>9/13/2024</a:t>
            </a:fld>
            <a:endParaRPr lang="en-US"/>
          </a:p>
        </p:txBody>
      </p:sp>
      <p:sp>
        <p:nvSpPr>
          <p:cNvPr id="6" name="Footer Placeholder 5">
            <a:extLst>
              <a:ext uri="{FF2B5EF4-FFF2-40B4-BE49-F238E27FC236}">
                <a16:creationId xmlns:a16="http://schemas.microsoft.com/office/drawing/2014/main" id="{98F04EEE-BF6D-EC75-7E73-3AF89F24A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8E492-758E-821B-4377-3F53A42909AD}"/>
              </a:ext>
            </a:extLst>
          </p:cNvPr>
          <p:cNvSpPr>
            <a:spLocks noGrp="1"/>
          </p:cNvSpPr>
          <p:nvPr>
            <p:ph type="sldNum" sz="quarter" idx="12"/>
          </p:nvPr>
        </p:nvSpPr>
        <p:spPr/>
        <p:txBody>
          <a:bodyPr/>
          <a:lstStyle/>
          <a:p>
            <a:fld id="{9EA1DD8D-89F1-4FC1-A874-A4089F2426B2}" type="slidenum">
              <a:rPr lang="en-US" smtClean="0"/>
              <a:t>‹#›</a:t>
            </a:fld>
            <a:endParaRPr lang="en-US"/>
          </a:p>
        </p:txBody>
      </p:sp>
    </p:spTree>
    <p:extLst>
      <p:ext uri="{BB962C8B-B14F-4D97-AF65-F5344CB8AC3E}">
        <p14:creationId xmlns:p14="http://schemas.microsoft.com/office/powerpoint/2010/main" val="394882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48100-2107-90A2-01BC-C69BD0B27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3D8857-A7F1-1B77-D4B8-FE8DA62C1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4F06B-E3D6-4FCB-7FD1-B4631C7EC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DCD2-1CFD-4F07-93EB-43A8B8A6AC6F}" type="datetimeFigureOut">
              <a:rPr lang="en-US" smtClean="0"/>
              <a:t>9/13/2024</a:t>
            </a:fld>
            <a:endParaRPr lang="en-US"/>
          </a:p>
        </p:txBody>
      </p:sp>
      <p:sp>
        <p:nvSpPr>
          <p:cNvPr id="5" name="Footer Placeholder 4">
            <a:extLst>
              <a:ext uri="{FF2B5EF4-FFF2-40B4-BE49-F238E27FC236}">
                <a16:creationId xmlns:a16="http://schemas.microsoft.com/office/drawing/2014/main" id="{F0A7A90E-0EA9-50BB-4543-2DBC624EA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A2E574-7B7C-601D-4031-E542113CD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1DD8D-89F1-4FC1-A874-A4089F2426B2}" type="slidenum">
              <a:rPr lang="en-US" smtClean="0"/>
              <a:t>‹#›</a:t>
            </a:fld>
            <a:endParaRPr lang="en-US"/>
          </a:p>
        </p:txBody>
      </p:sp>
    </p:spTree>
    <p:extLst>
      <p:ext uri="{BB962C8B-B14F-4D97-AF65-F5344CB8AC3E}">
        <p14:creationId xmlns:p14="http://schemas.microsoft.com/office/powerpoint/2010/main" val="1955797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3.png"/><Relationship Id="rId7"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7DD14A-29AE-4039-AA95-C070BB72FF9B}"/>
              </a:ext>
            </a:extLst>
          </p:cNvPr>
          <p:cNvGrpSpPr/>
          <p:nvPr/>
        </p:nvGrpSpPr>
        <p:grpSpPr>
          <a:xfrm>
            <a:off x="0" y="-1067190"/>
            <a:ext cx="13997670" cy="8992379"/>
            <a:chOff x="2574785" y="506"/>
            <a:chExt cx="15040136" cy="8992379"/>
          </a:xfrm>
        </p:grpSpPr>
        <p:pic>
          <p:nvPicPr>
            <p:cNvPr id="20" name="Picture 19"/>
            <p:cNvPicPr>
              <a:picLocks noChangeAspect="1"/>
            </p:cNvPicPr>
            <p:nvPr/>
          </p:nvPicPr>
          <p:blipFill>
            <a:blip r:embed="rId2"/>
            <a:stretch>
              <a:fillRect/>
            </a:stretch>
          </p:blipFill>
          <p:spPr>
            <a:xfrm>
              <a:off x="2574785" y="506"/>
              <a:ext cx="15040136" cy="8992379"/>
            </a:xfrm>
            <a:prstGeom prst="rect">
              <a:avLst/>
            </a:prstGeom>
          </p:spPr>
        </p:pic>
        <p:sp>
          <p:nvSpPr>
            <p:cNvPr id="2" name="Rectangle 1">
              <a:extLst>
                <a:ext uri="{FF2B5EF4-FFF2-40B4-BE49-F238E27FC236}">
                  <a16:creationId xmlns:a16="http://schemas.microsoft.com/office/drawing/2014/main" id="{1A48DDF9-EF90-48D4-BC44-46D649F9C975}"/>
                </a:ext>
              </a:extLst>
            </p:cNvPr>
            <p:cNvSpPr/>
            <p:nvPr/>
          </p:nvSpPr>
          <p:spPr>
            <a:xfrm>
              <a:off x="11398146" y="5935531"/>
              <a:ext cx="398033" cy="74227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9Slide07 HoneyCream" panose="020B0604020202020204" charset="0"/>
                </a:rPr>
                <a:t>2</a:t>
              </a:r>
            </a:p>
          </p:txBody>
        </p:sp>
      </p:grpSp>
      <p:sp>
        <p:nvSpPr>
          <p:cNvPr id="4" name="Rectangle: Rounded Corners 3">
            <a:extLst>
              <a:ext uri="{FF2B5EF4-FFF2-40B4-BE49-F238E27FC236}">
                <a16:creationId xmlns:a16="http://schemas.microsoft.com/office/drawing/2014/main" id="{055BB471-1CD4-4877-8E3B-ECEA99095E1A}"/>
              </a:ext>
            </a:extLst>
          </p:cNvPr>
          <p:cNvSpPr/>
          <p:nvPr/>
        </p:nvSpPr>
        <p:spPr>
          <a:xfrm>
            <a:off x="10804849" y="5238974"/>
            <a:ext cx="1231641" cy="1199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6984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736" y="185166"/>
            <a:ext cx="14156736"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288944" y="2288950"/>
            <a:ext cx="10290875" cy="1938992"/>
          </a:xfrm>
          <a:prstGeom prst="rect">
            <a:avLst/>
          </a:prstGeom>
          <a:noFill/>
        </p:spPr>
        <p:txBody>
          <a:bodyPr wrap="square" rtlCol="0">
            <a:spAutoFit/>
          </a:bodyPr>
          <a:lstStyle/>
          <a:p>
            <a:pPr lvl="0" algn="ctr" fontAlgn="base">
              <a:spcBef>
                <a:spcPct val="0"/>
              </a:spcBef>
              <a:spcAft>
                <a:spcPct val="0"/>
              </a:spcAft>
              <a:defRPr/>
            </a:pPr>
            <a:r>
              <a:rPr lang="vi-VN" altLang="en-US" sz="6000" b="1" dirty="0">
                <a:solidFill>
                  <a:srgbClr val="6B8909"/>
                </a:solidFill>
                <a:latin typeface="SVN-Hole Hearted" panose="020B0A06020104020203" pitchFamily="34" charset="0"/>
                <a:cs typeface="Arial" panose="020B0604020202020204" pitchFamily="34" charset="0"/>
              </a:rPr>
              <a:t>Vai trò của nước trong đời sống, sản xuất và sinh hoạt</a:t>
            </a:r>
            <a:endParaRPr lang="en-US" altLang="en-US" sz="6000" b="1" dirty="0">
              <a:solidFill>
                <a:srgbClr val="6B8909"/>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87055" y="236322"/>
            <a:ext cx="5117862"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5204917" y="-297549"/>
            <a:ext cx="2401333" cy="2401333"/>
          </a:xfrm>
          <a:prstGeom prst="rect">
            <a:avLst/>
          </a:prstGeom>
        </p:spPr>
      </p:pic>
      <p:sp>
        <p:nvSpPr>
          <p:cNvPr id="4" name="Rectangle 3">
            <a:extLst>
              <a:ext uri="{FF2B5EF4-FFF2-40B4-BE49-F238E27FC236}">
                <a16:creationId xmlns:a16="http://schemas.microsoft.com/office/drawing/2014/main" id="{80E86A57-01A7-887F-AB3C-DF9336E17257}"/>
              </a:ext>
            </a:extLst>
          </p:cNvPr>
          <p:cNvSpPr/>
          <p:nvPr/>
        </p:nvSpPr>
        <p:spPr>
          <a:xfrm>
            <a:off x="-2286000" y="0"/>
            <a:ext cx="2286000" cy="24013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6988807" y="1603342"/>
            <a:ext cx="5147241" cy="2800767"/>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6" name="矩形: 圆角 12">
            <a:extLst>
              <a:ext uri="{FF2B5EF4-FFF2-40B4-BE49-F238E27FC236}">
                <a16:creationId xmlns:a16="http://schemas.microsoft.com/office/drawing/2014/main" id="{8954B49A-3A9D-4CD4-A153-0BADAB8DF30D}"/>
              </a:ext>
            </a:extLst>
          </p:cNvPr>
          <p:cNvSpPr/>
          <p:nvPr/>
        </p:nvSpPr>
        <p:spPr>
          <a:xfrm>
            <a:off x="602417" y="72725"/>
            <a:ext cx="9633784" cy="1336975"/>
          </a:xfrm>
          <a:prstGeom prst="roundRect">
            <a:avLst>
              <a:gd name="adj" fmla="val 1676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Rectangle 2"/>
          <p:cNvSpPr/>
          <p:nvPr/>
        </p:nvSpPr>
        <p:spPr>
          <a:xfrm>
            <a:off x="7086975" y="1844952"/>
            <a:ext cx="5049073" cy="2246769"/>
          </a:xfrm>
          <a:prstGeom prst="rect">
            <a:avLst/>
          </a:prstGeom>
          <a:ln>
            <a:noFill/>
          </a:ln>
        </p:spPr>
        <p:txBody>
          <a:bodyPr wrap="square">
            <a:spAutoFit/>
          </a:bodyPr>
          <a:lstStyle/>
          <a:p>
            <a:pPr lvl="0">
              <a:defRPr/>
            </a:pPr>
            <a:r>
              <a:rPr lang="vi-VN" sz="2800" dirty="0">
                <a:latin typeface="Arial" panose="020B0604020202020204" pitchFamily="34" charset="0"/>
                <a:cs typeface="Arial" panose="020B0604020202020204" pitchFamily="34" charset="0"/>
              </a:rPr>
              <a:t>Hình a, b: Nước hòa tan nhiều chất, giúp cơ thể sinh vật (người, trâu, ...) hấp thụ được các chất dinh dưỡng và thải ra các chất độc hại.</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 name="Rectangle 3"/>
          <p:cNvSpPr/>
          <p:nvPr/>
        </p:nvSpPr>
        <p:spPr>
          <a:xfrm>
            <a:off x="761890" y="156436"/>
            <a:ext cx="9314838" cy="1169551"/>
          </a:xfrm>
          <a:prstGeom prst="rect">
            <a:avLst/>
          </a:prstGeom>
        </p:spPr>
        <p:txBody>
          <a:bodyPr wrap="square">
            <a:spAutoFit/>
          </a:bodyPr>
          <a:lstStyle/>
          <a:p>
            <a:pPr algn="ctr"/>
            <a:r>
              <a:rPr lang="vi-VN" sz="3500" b="1" dirty="0">
                <a:solidFill>
                  <a:srgbClr val="002060"/>
                </a:solidFill>
                <a:latin typeface="Arial" panose="020B0604020202020204" pitchFamily="34" charset="0"/>
                <a:ea typeface="Times New Roman" panose="02020603050405020304" pitchFamily="18" charset="0"/>
                <a:cs typeface="Arial" panose="020B0604020202020204" pitchFamily="34" charset="0"/>
              </a:rPr>
              <a:t>1. Quan sát hình 6 và cho biết vai trò của nước với con người, động vật và thực vật.</a:t>
            </a:r>
            <a:endParaRPr lang="en-US" sz="3500" b="1" dirty="0"/>
          </a:p>
        </p:txBody>
      </p:sp>
      <p:sp>
        <p:nvSpPr>
          <p:cNvPr id="10" name="文本框 5"/>
          <p:cNvSpPr txBox="1"/>
          <p:nvPr/>
        </p:nvSpPr>
        <p:spPr>
          <a:xfrm>
            <a:off x="6988808" y="4505164"/>
            <a:ext cx="5147241" cy="2092881"/>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12" name="Rectangle 11"/>
          <p:cNvSpPr/>
          <p:nvPr/>
        </p:nvSpPr>
        <p:spPr>
          <a:xfrm>
            <a:off x="7142927" y="4707274"/>
            <a:ext cx="5049073" cy="1477328"/>
          </a:xfrm>
          <a:prstGeom prst="rect">
            <a:avLst/>
          </a:prstGeom>
          <a:ln>
            <a:solidFill>
              <a:schemeClr val="bg1"/>
            </a:solidFill>
          </a:ln>
        </p:spPr>
        <p:txBody>
          <a:bodyPr wrap="square">
            <a:spAutoFit/>
          </a:bodyPr>
          <a:lstStyle/>
          <a:p>
            <a:pPr lvl="0">
              <a:defRPr/>
            </a:pPr>
            <a:r>
              <a:rPr lang="vi-VN" sz="3000" dirty="0">
                <a:latin typeface="Arial" panose="020B0604020202020204" pitchFamily="34" charset="0"/>
                <a:cs typeface="Arial" panose="020B0604020202020204" pitchFamily="34" charset="0"/>
              </a:rPr>
              <a:t>Hình c: Nước là môi trường sống của sinh vật (con cá, cây sen, ...)</a:t>
            </a:r>
            <a:endPar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36621" y="1817466"/>
            <a:ext cx="6347290" cy="4548509"/>
          </a:xfrm>
          <a:prstGeom prst="rect">
            <a:avLst/>
          </a:prstGeom>
        </p:spPr>
      </p:pic>
    </p:spTree>
    <p:extLst>
      <p:ext uri="{BB962C8B-B14F-4D97-AF65-F5344CB8AC3E}">
        <p14:creationId xmlns:p14="http://schemas.microsoft.com/office/powerpoint/2010/main" val="8176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45B4D"/>
                </a:solidFill>
                <a:effectLst/>
                <a:uLnTx/>
                <a:uFillTx/>
                <a:latin typeface="UTM Colossalis" panose="02040603050506020204" pitchFamily="18" charset="0"/>
                <a:cs typeface="+mn-cs"/>
              </a:rPr>
              <a:t>Em</a:t>
            </a:r>
            <a:r>
              <a:rPr kumimoji="0" lang="en-US" sz="2400" b="0" i="0" u="none" strike="noStrike" kern="1200" cap="none" spc="0" normalizeH="0" noProof="0" dirty="0">
                <a:ln>
                  <a:noFill/>
                </a:ln>
                <a:solidFill>
                  <a:srgbClr val="F45B4D"/>
                </a:solidFill>
                <a:effectLst/>
                <a:uLnTx/>
                <a:uFillTx/>
                <a:latin typeface="UTM Colossalis" panose="02040603050506020204" pitchFamily="18" charset="0"/>
                <a:cs typeface="+mn-cs"/>
              </a:rPr>
              <a:t> </a:t>
            </a:r>
            <a:r>
              <a:rPr kumimoji="0" lang="vi-VN" sz="2400" b="0" i="0" u="none" strike="noStrike" kern="1200" cap="none" spc="0" normalizeH="0" noProof="0" dirty="0">
                <a:ln>
                  <a:noFill/>
                </a:ln>
                <a:solidFill>
                  <a:srgbClr val="F45B4D"/>
                </a:solidFill>
                <a:effectLst/>
                <a:uLnTx/>
                <a:uFillTx/>
                <a:latin typeface="UTM Colossalis" panose="02040603050506020204" pitchFamily="18" charset="0"/>
                <a:cs typeface="+mn-cs"/>
              </a:rPr>
              <a:t>có biết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738723" y="2333113"/>
                <a:ext cx="8707382" cy="3549370"/>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cs typeface="Arial" panose="020B0604020202020204" pitchFamily="34" charset="0"/>
                  </a:rPr>
                  <a:t>  Nước chiếm phần lớn trong cơ thể người, động vật, thực vật. Sinh vật sẽ chết nếu mất từ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10</m:t>
                        </m:r>
                      </m:den>
                    </m:f>
                  </m:oMath>
                </a14:m>
                <a:r>
                  <a:rPr lang="vi-VN" sz="3500" dirty="0">
                    <a:latin typeface="Cambria" panose="02040503050406030204" pitchFamily="18" charset="0"/>
                    <a:ea typeface="Cambria" panose="02040503050406030204" pitchFamily="18" charset="0"/>
                    <a:cs typeface="Arial" panose="020B0604020202020204" pitchFamily="34" charset="0"/>
                  </a:rPr>
                  <a:t> đến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5</m:t>
                        </m:r>
                      </m:den>
                    </m:f>
                  </m:oMath>
                </a14:m>
                <a:r>
                  <a:rPr lang="vi-VN" sz="3500" dirty="0">
                    <a:latin typeface="Cambria" panose="02040503050406030204" pitchFamily="18" charset="0"/>
                    <a:ea typeface="Cambria" panose="02040503050406030204" pitchFamily="18" charset="0"/>
                    <a:cs typeface="Arial" panose="020B0604020202020204" pitchFamily="34" charset="0"/>
                  </a:rPr>
                  <a:t> lượng nước trong cơ thể.</a:t>
                </a:r>
              </a:p>
              <a:p>
                <a:r>
                  <a:rPr lang="vi-VN" sz="3500" dirty="0">
                    <a:latin typeface="Cambria" panose="02040503050406030204" pitchFamily="18" charset="0"/>
                    <a:ea typeface="Cambria" panose="02040503050406030204" pitchFamily="18" charset="0"/>
                    <a:cs typeface="Arial" panose="020B0604020202020204" pitchFamily="34" charset="0"/>
                  </a:rPr>
                  <a:t>Nước hòa tan nhiều chất, giúp cơ thể hấp thụ được các chất dinh dưỡng và thải ra các chất độc hại.</a:t>
                </a:r>
                <a:endParaRPr lang="en-US" sz="3500" dirty="0">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38723" y="2333113"/>
                <a:ext cx="8707382" cy="3549370"/>
              </a:xfrm>
              <a:prstGeom prst="rect">
                <a:avLst/>
              </a:prstGeom>
              <a:blipFill>
                <a:blip r:embed="rId2"/>
                <a:stretch>
                  <a:fillRect l="-2029" t="-2577" r="-2659" b="-5498"/>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794589" y="3687642"/>
            <a:ext cx="1100761" cy="1100761"/>
          </a:xfrm>
          <a:prstGeom prst="rect">
            <a:avLst/>
          </a:prstGeom>
        </p:spPr>
      </p:pic>
      <p:pic>
        <p:nvPicPr>
          <p:cNvPr id="12" name="Picture 1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05502">
            <a:off x="9493333" y="353879"/>
            <a:ext cx="2576060" cy="2198238"/>
          </a:xfrm>
          <a:prstGeom prst="rect">
            <a:avLst/>
          </a:prstGeom>
        </p:spPr>
      </p:pic>
      <p:pic>
        <p:nvPicPr>
          <p:cNvPr id="13" name="Picture 1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06009" y="3852204"/>
            <a:ext cx="3544732" cy="3109026"/>
          </a:xfrm>
          <a:prstGeom prst="rect">
            <a:avLst/>
          </a:prstGeom>
        </p:spPr>
      </p:pic>
    </p:spTree>
    <p:extLst>
      <p:ext uri="{BB962C8B-B14F-4D97-AF65-F5344CB8AC3E}">
        <p14:creationId xmlns:p14="http://schemas.microsoft.com/office/powerpoint/2010/main" val="23955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513277" y="240766"/>
            <a:ext cx="11165446" cy="1169551"/>
          </a:xfrm>
          <a:prstGeom prst="rect">
            <a:avLst/>
          </a:prstGeom>
          <a:solidFill>
            <a:schemeClr val="bg1"/>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3500" b="1" dirty="0">
                <a:solidFill>
                  <a:srgbClr val="333333"/>
                </a:solidFill>
                <a:latin typeface="Cambria" panose="02040503050406030204" pitchFamily="18" charset="0"/>
                <a:ea typeface="Cambria" panose="02040503050406030204" pitchFamily="18" charset="0"/>
              </a:rPr>
              <a:t>2. Quan sát hình 7 và cho biết nước được sử dụng vào các hoạt động gì và tác dụng của các hoạt động đó.</a:t>
            </a:r>
            <a:endParaRPr lang="en-US" sz="35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165498" y="1577094"/>
            <a:ext cx="7861004" cy="5064649"/>
          </a:xfrm>
          <a:prstGeom prst="rect">
            <a:avLst/>
          </a:prstGeom>
        </p:spPr>
      </p:pic>
    </p:spTree>
    <p:extLst>
      <p:ext uri="{BB962C8B-B14F-4D97-AF65-F5344CB8AC3E}">
        <p14:creationId xmlns:p14="http://schemas.microsoft.com/office/powerpoint/2010/main" val="362620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Rectangle 4"/>
          <p:cNvSpPr/>
          <p:nvPr/>
        </p:nvSpPr>
        <p:spPr>
          <a:xfrm rot="21387501">
            <a:off x="5396721" y="4630428"/>
            <a:ext cx="6748964" cy="1708160"/>
          </a:xfrm>
          <a:prstGeom prst="rect">
            <a:avLst/>
          </a:prstGeom>
          <a:solidFill>
            <a:schemeClr val="accent1">
              <a:lumMod val="40000"/>
              <a:lumOff val="60000"/>
            </a:schemeClr>
          </a:solidFill>
          <a:ln w="38100">
            <a:solidFill>
              <a:schemeClr val="tx1"/>
            </a:solidFill>
          </a:ln>
        </p:spPr>
        <p:txBody>
          <a:bodyPr wrap="square">
            <a:spAutoFit/>
          </a:bodyPr>
          <a:lstStyle/>
          <a:p>
            <a:pPr lvl="0" algn="ctr"/>
            <a:r>
              <a:rPr lang="vi-VN" sz="3500" dirty="0">
                <a:solidFill>
                  <a:srgbClr val="333333"/>
                </a:solidFill>
                <a:latin typeface="Cambria" panose="02040503050406030204" pitchFamily="18" charset="0"/>
                <a:ea typeface="Cambria" panose="02040503050406030204" pitchFamily="18" charset="0"/>
              </a:rPr>
              <a:t>Nước dùng nấu chín thức ăn, giúp cơ thể hấp thu các chất dinh dưỡng</a:t>
            </a:r>
            <a:endPar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TextBox 26"/>
          <p:cNvSpPr txBox="1"/>
          <p:nvPr/>
        </p:nvSpPr>
        <p:spPr>
          <a:xfrm rot="303055">
            <a:off x="20032" y="3679918"/>
            <a:ext cx="5731264" cy="70788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4000" dirty="0">
                <a:solidFill>
                  <a:srgbClr val="333333"/>
                </a:solidFill>
                <a:latin typeface="Cambria" panose="02040503050406030204" pitchFamily="18" charset="0"/>
                <a:ea typeface="Cambria" panose="02040503050406030204" pitchFamily="18" charset="0"/>
              </a:rPr>
              <a:t>Tắm để làm sạch cơ thể.</a:t>
            </a:r>
          </a:p>
        </p:txBody>
      </p:sp>
      <p:pic>
        <p:nvPicPr>
          <p:cNvPr id="3" name="Picture 2"/>
          <p:cNvPicPr>
            <a:picLocks noChangeAspect="1"/>
          </p:cNvPicPr>
          <p:nvPr/>
        </p:nvPicPr>
        <p:blipFill rotWithShape="1">
          <a:blip r:embed="rId3"/>
          <a:srcRect l="1096" t="670" r="50717" b="54820"/>
          <a:stretch/>
        </p:blipFill>
        <p:spPr>
          <a:xfrm rot="358175">
            <a:off x="1082281" y="996083"/>
            <a:ext cx="4124494" cy="2558713"/>
          </a:xfrm>
          <a:prstGeom prst="rect">
            <a:avLst/>
          </a:prstGeom>
        </p:spPr>
      </p:pic>
      <p:pic>
        <p:nvPicPr>
          <p:cNvPr id="4" name="Picture 3"/>
          <p:cNvPicPr>
            <a:picLocks noChangeAspect="1"/>
          </p:cNvPicPr>
          <p:nvPr/>
        </p:nvPicPr>
        <p:blipFill rotWithShape="1">
          <a:blip r:embed="rId3"/>
          <a:srcRect l="49900" b="53777"/>
          <a:stretch/>
        </p:blipFill>
        <p:spPr>
          <a:xfrm rot="21389249">
            <a:off x="6289056" y="1394706"/>
            <a:ext cx="4773168" cy="2957776"/>
          </a:xfrm>
          <a:prstGeom prst="rect">
            <a:avLst/>
          </a:prstGeom>
        </p:spPr>
      </p:pic>
    </p:spTree>
    <p:extLst>
      <p:ext uri="{BB962C8B-B14F-4D97-AF65-F5344CB8AC3E}">
        <p14:creationId xmlns:p14="http://schemas.microsoft.com/office/powerpoint/2010/main" val="40132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208" t="-2653" r="480"/>
          <a:stretch/>
        </p:blipFill>
        <p:spPr>
          <a:xfrm flipH="1" flipV="1">
            <a:off x="0" y="-62342"/>
            <a:ext cx="3224361" cy="1577094"/>
          </a:xfrm>
          <a:prstGeom prst="rect">
            <a:avLst/>
          </a:prstGeom>
        </p:spPr>
      </p:pic>
      <p:sp>
        <p:nvSpPr>
          <p:cNvPr id="5" name="Rectangle 4"/>
          <p:cNvSpPr/>
          <p:nvPr/>
        </p:nvSpPr>
        <p:spPr>
          <a:xfrm rot="21387501">
            <a:off x="6227002" y="4574452"/>
            <a:ext cx="5908316" cy="1239063"/>
          </a:xfrm>
          <a:prstGeom prst="rect">
            <a:avLst/>
          </a:prstGeom>
          <a:solidFill>
            <a:schemeClr val="accent1">
              <a:lumMod val="40000"/>
              <a:lumOff val="60000"/>
            </a:schemeClr>
          </a:solidFill>
          <a:ln w="38100">
            <a:solidFill>
              <a:schemeClr val="tx1"/>
            </a:solidFill>
          </a:ln>
        </p:spPr>
        <p:txBody>
          <a:bodyPr wrap="square">
            <a:spAutoFit/>
          </a:bodyPr>
          <a:lstStyle/>
          <a:p>
            <a:pPr algn="ctr"/>
            <a:r>
              <a:rPr lang="vi-VN" sz="3600" dirty="0">
                <a:solidFill>
                  <a:srgbClr val="333333"/>
                </a:solidFill>
                <a:latin typeface="Cambria" panose="02040503050406030204" pitchFamily="18" charset="0"/>
                <a:ea typeface="Cambria" panose="02040503050406030204" pitchFamily="18" charset="0"/>
              </a:rPr>
              <a:t>Lợi dụng sức nước tạo ra điện phục vụ đời sống.</a:t>
            </a:r>
          </a:p>
        </p:txBody>
      </p:sp>
      <p:sp>
        <p:nvSpPr>
          <p:cNvPr id="27" name="TextBox 26"/>
          <p:cNvSpPr txBox="1"/>
          <p:nvPr/>
        </p:nvSpPr>
        <p:spPr>
          <a:xfrm rot="303055">
            <a:off x="285088" y="4301187"/>
            <a:ext cx="5731264" cy="2062103"/>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3200" dirty="0">
                <a:solidFill>
                  <a:srgbClr val="333333"/>
                </a:solidFill>
                <a:latin typeface="Cambria" panose="02040503050406030204" pitchFamily="18" charset="0"/>
                <a:ea typeface="Cambria" panose="02040503050406030204" pitchFamily="18" charset="0"/>
              </a:rPr>
              <a:t>Nước dùng trong nông nghiệp  giúp hòa tan các chất dinh dưỡng trong đất giúp rễ cây dễ dàng hấp thụ.</a:t>
            </a:r>
          </a:p>
        </p:txBody>
      </p:sp>
      <p:pic>
        <p:nvPicPr>
          <p:cNvPr id="14" name="Picture 13"/>
          <p:cNvPicPr>
            <a:picLocks noChangeAspect="1"/>
          </p:cNvPicPr>
          <p:nvPr/>
        </p:nvPicPr>
        <p:blipFill rotWithShape="1">
          <a:blip r:embed="rId3"/>
          <a:srcRect l="-1" t="46094" r="51293" b="5158"/>
          <a:stretch/>
        </p:blipFill>
        <p:spPr>
          <a:xfrm rot="593975">
            <a:off x="1192264" y="1179499"/>
            <a:ext cx="4426744" cy="2854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3"/>
          <a:srcRect l="50922" t="46495" r="370" b="4757"/>
          <a:stretch/>
        </p:blipFill>
        <p:spPr>
          <a:xfrm rot="21051255">
            <a:off x="6609659" y="1345614"/>
            <a:ext cx="4517383" cy="291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48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p:nvPr/>
        </p:nvSpPr>
        <p:spPr>
          <a:xfrm>
            <a:off x="4214847" y="1735384"/>
            <a:ext cx="7594531" cy="2439183"/>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675979"/>
            <a:ext cx="4214847" cy="4167430"/>
          </a:xfrm>
          <a:prstGeom prst="rect">
            <a:avLst/>
          </a:prstGeom>
        </p:spPr>
      </p:pic>
      <p:sp>
        <p:nvSpPr>
          <p:cNvPr id="5" name="TextBox 4"/>
          <p:cNvSpPr txBox="1"/>
          <p:nvPr/>
        </p:nvSpPr>
        <p:spPr>
          <a:xfrm>
            <a:off x="4292668" y="1678387"/>
            <a:ext cx="7633442" cy="255454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1. Hãy cho biết con người, động vật và thực vật sẽ như thế nào nếu thiếu nước hoặc không có nước.</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文本框 5"/>
          <p:cNvSpPr txBox="1"/>
          <p:nvPr/>
        </p:nvSpPr>
        <p:spPr>
          <a:xfrm>
            <a:off x="4214847" y="4339516"/>
            <a:ext cx="7720286" cy="2293689"/>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8" name="TextBox 7"/>
          <p:cNvSpPr txBox="1"/>
          <p:nvPr/>
        </p:nvSpPr>
        <p:spPr>
          <a:xfrm>
            <a:off x="4292669" y="4339516"/>
            <a:ext cx="7516710" cy="2985433"/>
          </a:xfrm>
          <a:prstGeom prst="rect">
            <a:avLst/>
          </a:prstGeom>
          <a:noFill/>
        </p:spPr>
        <p:txBody>
          <a:bodyPr wrap="square" rtlCol="0">
            <a:spAutoFit/>
          </a:bodyPr>
          <a:lstStyle/>
          <a:p>
            <a:r>
              <a:rPr lang="vi-VN" sz="3800" b="1" dirty="0">
                <a:solidFill>
                  <a:srgbClr val="002060"/>
                </a:solidFill>
                <a:latin typeface="Cambria" panose="02040503050406030204" pitchFamily="18" charset="0"/>
                <a:ea typeface="Cambria" panose="02040503050406030204" pitchFamily="18" charset="0"/>
              </a:rPr>
              <a:t>2. Hãy kể các hoạt động khác trong đời sống, sản xuất và sinh hoạt cần đến nước ở gia đình và địa phương em.</a:t>
            </a:r>
            <a:endParaRPr lang="en-US" sz="3800" b="1" dirty="0">
              <a:solidFill>
                <a:srgbClr val="002060"/>
              </a:solidFill>
              <a:latin typeface="Cambria" panose="02040503050406030204" pitchFamily="18" charset="0"/>
              <a:ea typeface="Cambria" panose="02040503050406030204" pitchFamily="18" charset="0"/>
            </a:endParaRPr>
          </a:p>
          <a:p>
            <a:endParaRPr lang="en-US" sz="3600" b="1"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329398" y="107823"/>
            <a:ext cx="9010669" cy="1871634"/>
          </a:xfrm>
          <a:prstGeom prst="rect">
            <a:avLst/>
          </a:prstGeom>
        </p:spPr>
      </p:pic>
    </p:spTree>
    <p:extLst>
      <p:ext uri="{BB962C8B-B14F-4D97-AF65-F5344CB8AC3E}">
        <p14:creationId xmlns:p14="http://schemas.microsoft.com/office/powerpoint/2010/main" val="26438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0245056" y="3668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475380" y="0"/>
            <a:ext cx="4179895"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2183017" y="1567559"/>
            <a:ext cx="8183880" cy="369331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rPr>
              <a:t>Nhờ hiểu biết tính chất của nước, con người đã vận dụng những tính chất đó vào trong đời sống và sản xuất.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vi-VN" sz="3000" dirty="0">
                <a:solidFill>
                  <a:srgbClr val="002060"/>
                </a:solidFill>
                <a:latin typeface="Arial" panose="020B0604020202020204" pitchFamily="34" charset="0"/>
                <a:ea typeface="思源黑体 CN"/>
                <a:cs typeface="Arial" panose="020B0604020202020204" pitchFamily="34" charset="0"/>
              </a:rPr>
              <a:t>Con người, động vật và thực vật sẽ chết nếu không có nước. Nước không thể thiếu trong đời sống, sản xuất và sinh hoạt của chúng ta.</a:t>
            </a:r>
            <a:endParaRPr kumimoji="0" lang="nl-NL" sz="30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42519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5539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45B4D"/>
                </a:solidFill>
                <a:effectLst/>
                <a:uLnTx/>
                <a:uFillTx/>
                <a:latin typeface="UTM Colossalis" panose="02040603050506020204" pitchFamily="18" charset="0"/>
                <a:cs typeface="+mn-cs"/>
              </a:rPr>
              <a:t>Em</a:t>
            </a:r>
            <a:r>
              <a:rPr kumimoji="0" lang="en-US" sz="3000" b="0" i="0" u="none" strike="noStrike" kern="1200" cap="none" spc="0" normalizeH="0" baseline="0" noProof="0" dirty="0">
                <a:ln>
                  <a:noFill/>
                </a:ln>
                <a:solidFill>
                  <a:srgbClr val="F45B4D"/>
                </a:solidFill>
                <a:effectLst/>
                <a:uLnTx/>
                <a:uFillTx/>
                <a:latin typeface="UTM Colossalis" panose="02040603050506020204" pitchFamily="18" charset="0"/>
                <a:cs typeface="+mn-cs"/>
              </a:rPr>
              <a:t> </a:t>
            </a:r>
            <a:r>
              <a:rPr kumimoji="0" lang="vi-VN" sz="3000" b="0" i="0" u="none" strike="noStrike" kern="1200" cap="none" spc="0" normalizeH="0" baseline="0" noProof="0" dirty="0">
                <a:ln>
                  <a:noFill/>
                </a:ln>
                <a:solidFill>
                  <a:srgbClr val="F45B4D"/>
                </a:solidFill>
                <a:effectLst/>
                <a:uLnTx/>
                <a:uFillTx/>
                <a:latin typeface="UTM Colossalis" panose="02040603050506020204" pitchFamily="18" charset="0"/>
                <a:cs typeface="+mn-cs"/>
              </a:rPr>
              <a:t>có biết</a:t>
            </a:r>
            <a:endParaRPr kumimoji="0" lang="en-US" sz="3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606936" y="2498080"/>
                <a:ext cx="8707382" cy="3152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nước ta, ngành Nông nghiệp sử dụng nhiều nước nhất, chiếm khoảng </a:t>
                </a:r>
                <a14:m>
                  <m:oMath xmlns:m="http://schemas.openxmlformats.org/officeDocument/2006/math">
                    <m:f>
                      <m:fPr>
                        <m:ctrlPr>
                          <a:rPr kumimoji="0" lang="vi-VN" sz="45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fPr>
                      <m:num>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2</m:t>
                        </m:r>
                      </m:num>
                      <m:den>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3</m:t>
                        </m:r>
                      </m:den>
                    </m:f>
                  </m:oMath>
                </a14:m>
                <a:r>
                  <a:rPr kumimoji="0" lang="vi-VN"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nhu cầu sử dụng trên phạm vi cả nước.</a:t>
                </a:r>
                <a:endParaRPr kumimoji="0" lang="en-US"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606936" y="2498080"/>
                <a:ext cx="8707382" cy="3152530"/>
              </a:xfrm>
              <a:prstGeom prst="rect">
                <a:avLst/>
              </a:prstGeom>
              <a:blipFill>
                <a:blip r:embed="rId3"/>
                <a:stretch>
                  <a:fillRect l="-2941" t="-4062" r="-2311" b="-8704"/>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2"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05502">
            <a:off x="9493333" y="353879"/>
            <a:ext cx="2576060" cy="2198238"/>
          </a:xfrm>
          <a:prstGeom prst="rect">
            <a:avLst/>
          </a:prstGeom>
        </p:spPr>
      </p:pic>
      <p:pic>
        <p:nvPicPr>
          <p:cNvPr id="14"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33569" y="3092452"/>
            <a:ext cx="2700994" cy="3906471"/>
          </a:xfrm>
          <a:prstGeom prst="rect">
            <a:avLst/>
          </a:prstGeom>
        </p:spPr>
      </p:pic>
    </p:spTree>
    <p:extLst>
      <p:ext uri="{BB962C8B-B14F-4D97-AF65-F5344CB8AC3E}">
        <p14:creationId xmlns:p14="http://schemas.microsoft.com/office/powerpoint/2010/main" val="10133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466926" y="4369957"/>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Định</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hướng</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học</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tập</a:t>
            </a:r>
            <a:endParaRPr kumimoji="0" lang="en-US" altLang="zh-CN" sz="4000" b="0" i="0" u="none" strike="noStrike" kern="1200" cap="none" spc="0" normalizeH="0" baseline="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2810359" y="2316348"/>
            <a:ext cx="6467303" cy="2077492"/>
          </a:xfrm>
          <a:prstGeom prst="rect">
            <a:avLst/>
          </a:prstGeom>
          <a:noFill/>
        </p:spPr>
        <p:txBody>
          <a:bodyPr wrap="square" lIns="0" tIns="0" rIns="0" bIns="0" rtlCol="0">
            <a:spAutoFit/>
          </a:bodyPr>
          <a:lstStyle/>
          <a:p>
            <a:pPr marL="0" marR="0" lvl="0" indent="0" algn="ctr" defTabSz="914400" rtl="0" eaLnBrk="1" fontAlgn="auto" latinLnBrk="0" hangingPunct="0">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rPr>
              <a:t>Tìm hiểu thêm các hoạt động khác ở địa phương em cần đến nước.</a:t>
            </a:r>
            <a:endParaRPr kumimoji="0" lang="en-US" altLang="zh-C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spTree>
    <p:extLst>
      <p:ext uri="{BB962C8B-B14F-4D97-AF65-F5344CB8AC3E}">
        <p14:creationId xmlns:p14="http://schemas.microsoft.com/office/powerpoint/2010/main" val="93175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5A0E7-F208-415A-B5CB-32CF66C3E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325274"/>
            <a:ext cx="13721379" cy="7941688"/>
          </a:xfrm>
          <a:prstGeom prst="rect">
            <a:avLst/>
          </a:prstGeom>
        </p:spPr>
      </p:pic>
      <p:sp>
        <p:nvSpPr>
          <p:cNvPr id="4" name="TextBox 16">
            <a:extLst>
              <a:ext uri="{FF2B5EF4-FFF2-40B4-BE49-F238E27FC236}">
                <a16:creationId xmlns:a16="http://schemas.microsoft.com/office/drawing/2014/main" id="{6B3D9508-77C0-437C-9BA7-C026390AAE7D}"/>
              </a:ext>
            </a:extLst>
          </p:cNvPr>
          <p:cNvSpPr txBox="1">
            <a:spLocks noGrp="1"/>
          </p:cNvSpPr>
          <p:nvPr>
            <p:ph idx="4294967295"/>
          </p:nvPr>
        </p:nvSpPr>
        <p:spPr>
          <a:xfrm>
            <a:off x="1042595" y="3194814"/>
            <a:ext cx="9940962" cy="25648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buFont typeface="+mj-lt"/>
              <a:buAutoNum type="arabicPeriod"/>
            </a:pPr>
            <a:r>
              <a:rPr lang="en-US" sz="3200" dirty="0" err="1">
                <a:latin typeface="Cambria" panose="02040503050406030204" pitchFamily="18" charset="0"/>
              </a:rPr>
              <a:t>Vận</a:t>
            </a:r>
            <a:r>
              <a:rPr lang="en-US" sz="3200" dirty="0">
                <a:latin typeface="Cambria" panose="02040503050406030204" pitchFamily="18" charset="0"/>
              </a:rPr>
              <a:t> </a:t>
            </a:r>
            <a:r>
              <a:rPr lang="en-US" sz="3200" dirty="0" err="1">
                <a:latin typeface="Cambria" panose="02040503050406030204" pitchFamily="18" charset="0"/>
              </a:rPr>
              <a:t>dụng</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tính</a:t>
            </a:r>
            <a:r>
              <a:rPr lang="en-US" sz="3200" dirty="0">
                <a:latin typeface="Cambria" panose="02040503050406030204" pitchFamily="18" charset="0"/>
              </a:rPr>
              <a:t> </a:t>
            </a:r>
            <a:r>
              <a:rPr lang="en-US" sz="3200" dirty="0" err="1">
                <a:latin typeface="Cambria" panose="02040503050406030204" pitchFamily="18" charset="0"/>
              </a:rPr>
              <a:t>chất</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trong</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số</a:t>
            </a:r>
            <a:r>
              <a:rPr lang="en-US" sz="3200" dirty="0">
                <a:latin typeface="Cambria" panose="02040503050406030204" pitchFamily="18" charset="0"/>
              </a:rPr>
              <a:t> </a:t>
            </a:r>
            <a:r>
              <a:rPr lang="en-US" sz="3200" dirty="0" err="1">
                <a:latin typeface="Cambria" panose="02040503050406030204" pitchFamily="18" charset="0"/>
              </a:rPr>
              <a:t>trường</a:t>
            </a:r>
            <a:r>
              <a:rPr lang="en-US" sz="3200" dirty="0">
                <a:latin typeface="Cambria" panose="02040503050406030204" pitchFamily="18" charset="0"/>
              </a:rPr>
              <a:t> </a:t>
            </a:r>
            <a:r>
              <a:rPr lang="en-US" sz="3200" dirty="0" err="1">
                <a:latin typeface="Cambria" panose="02040503050406030204" pitchFamily="18" charset="0"/>
              </a:rPr>
              <a:t>hợp</a:t>
            </a:r>
            <a:r>
              <a:rPr lang="en-US" sz="3200" dirty="0">
                <a:latin typeface="Cambria" panose="02040503050406030204" pitchFamily="18" charset="0"/>
              </a:rPr>
              <a:t> </a:t>
            </a:r>
            <a:r>
              <a:rPr lang="en-US" sz="3200" dirty="0" err="1">
                <a:latin typeface="Cambria" panose="02040503050406030204" pitchFamily="18" charset="0"/>
              </a:rPr>
              <a:t>đơn</a:t>
            </a:r>
            <a:r>
              <a:rPr lang="en-US" sz="3200" dirty="0">
                <a:latin typeface="Cambria" panose="02040503050406030204" pitchFamily="18" charset="0"/>
              </a:rPr>
              <a:t> </a:t>
            </a:r>
            <a:r>
              <a:rPr lang="en-US" sz="3200" dirty="0" err="1">
                <a:latin typeface="Cambria" panose="02040503050406030204" pitchFamily="18" charset="0"/>
              </a:rPr>
              <a:t>giản</a:t>
            </a:r>
            <a:r>
              <a:rPr lang="en-US" sz="3200" dirty="0">
                <a:latin typeface="Cambria" panose="02040503050406030204" pitchFamily="18" charset="0"/>
              </a:rPr>
              <a:t>.</a:t>
            </a:r>
          </a:p>
          <a:p>
            <a:pPr marL="457200" indent="-457200" algn="just">
              <a:buFont typeface="+mj-lt"/>
              <a:buAutoNum type="arabicPeriod"/>
            </a:pP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liên</a:t>
            </a:r>
            <a:r>
              <a:rPr lang="en-US" sz="3200" dirty="0">
                <a:latin typeface="Cambria" panose="02040503050406030204" pitchFamily="18" charset="0"/>
              </a:rPr>
              <a:t> </a:t>
            </a:r>
            <a:r>
              <a:rPr lang="en-US" sz="3200" dirty="0" err="1">
                <a:latin typeface="Cambria" panose="02040503050406030204" pitchFamily="18" charset="0"/>
              </a:rPr>
              <a:t>hệ</a:t>
            </a:r>
            <a:r>
              <a:rPr lang="en-US" sz="3200" dirty="0">
                <a:latin typeface="Cambria" panose="02040503050406030204" pitchFamily="18" charset="0"/>
              </a:rPr>
              <a:t> </a:t>
            </a:r>
            <a:r>
              <a:rPr lang="en-US" sz="3200" dirty="0" err="1">
                <a:latin typeface="Cambria" panose="02040503050406030204" pitchFamily="18" charset="0"/>
              </a:rPr>
              <a:t>thực</a:t>
            </a:r>
            <a:r>
              <a:rPr lang="en-US" sz="3200" dirty="0">
                <a:latin typeface="Cambria" panose="02040503050406030204" pitchFamily="18" charset="0"/>
              </a:rPr>
              <a:t> </a:t>
            </a:r>
            <a:r>
              <a:rPr lang="en-US" sz="3200" dirty="0" err="1">
                <a:latin typeface="Cambria" panose="02040503050406030204" pitchFamily="18" charset="0"/>
              </a:rPr>
              <a:t>tế</a:t>
            </a:r>
            <a:r>
              <a:rPr lang="en-US" sz="3200" dirty="0">
                <a:latin typeface="Cambria" panose="02040503050406030204" pitchFamily="18" charset="0"/>
              </a:rPr>
              <a:t> ở </a:t>
            </a:r>
            <a:r>
              <a:rPr lang="en-US" sz="3200" dirty="0" err="1">
                <a:latin typeface="Cambria" panose="02040503050406030204" pitchFamily="18" charset="0"/>
              </a:rPr>
              <a:t>địa</a:t>
            </a:r>
            <a:r>
              <a:rPr lang="en-US" sz="3200" dirty="0">
                <a:latin typeface="Cambria" panose="02040503050406030204" pitchFamily="18" charset="0"/>
              </a:rPr>
              <a:t> </a:t>
            </a:r>
            <a:r>
              <a:rPr lang="en-US" sz="3200" dirty="0" err="1">
                <a:latin typeface="Cambria" panose="02040503050406030204" pitchFamily="18" charset="0"/>
              </a:rPr>
              <a:t>phương</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vai</a:t>
            </a:r>
            <a:r>
              <a:rPr lang="en-US" sz="3200" dirty="0">
                <a:latin typeface="Cambria" panose="02040503050406030204" pitchFamily="18" charset="0"/>
              </a:rPr>
              <a:t> </a:t>
            </a:r>
            <a:r>
              <a:rPr lang="en-US" sz="3200" dirty="0" err="1">
                <a:latin typeface="Cambria" panose="02040503050406030204" pitchFamily="18" charset="0"/>
              </a:rPr>
              <a:t>trò</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trong</a:t>
            </a:r>
            <a:r>
              <a:rPr lang="en-US" sz="3200" dirty="0">
                <a:latin typeface="Cambria" panose="02040503050406030204" pitchFamily="18" charset="0"/>
              </a:rPr>
              <a:t> </a:t>
            </a:r>
            <a:r>
              <a:rPr lang="en-US" sz="3200" dirty="0" err="1">
                <a:latin typeface="Cambria" panose="02040503050406030204" pitchFamily="18" charset="0"/>
              </a:rPr>
              <a:t>đời</a:t>
            </a:r>
            <a:r>
              <a:rPr lang="en-US" sz="3200" dirty="0">
                <a:latin typeface="Cambria" panose="02040503050406030204" pitchFamily="18" charset="0"/>
              </a:rPr>
              <a:t> </a:t>
            </a:r>
            <a:r>
              <a:rPr lang="en-US" sz="3200" dirty="0" err="1">
                <a:latin typeface="Cambria" panose="02040503050406030204" pitchFamily="18" charset="0"/>
              </a:rPr>
              <a:t>sống</a:t>
            </a:r>
            <a:r>
              <a:rPr lang="en-US" sz="3200" dirty="0">
                <a:latin typeface="Cambria" panose="02040503050406030204" pitchFamily="18" charset="0"/>
              </a:rPr>
              <a:t>, </a:t>
            </a:r>
            <a:r>
              <a:rPr lang="en-US" sz="3200" dirty="0" err="1">
                <a:latin typeface="Cambria" panose="02040503050406030204" pitchFamily="18" charset="0"/>
              </a:rPr>
              <a:t>sản</a:t>
            </a:r>
            <a:r>
              <a:rPr lang="en-US" sz="3200" dirty="0">
                <a:latin typeface="Cambria" panose="02040503050406030204" pitchFamily="18" charset="0"/>
              </a:rPr>
              <a:t> </a:t>
            </a:r>
            <a:r>
              <a:rPr lang="en-US" sz="3200" dirty="0" err="1">
                <a:latin typeface="Cambria" panose="02040503050406030204" pitchFamily="18" charset="0"/>
              </a:rPr>
              <a:t>xuất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sinh</a:t>
            </a:r>
            <a:r>
              <a:rPr lang="en-US" sz="3200" dirty="0">
                <a:latin typeface="Cambria" panose="02040503050406030204" pitchFamily="18" charset="0"/>
              </a:rPr>
              <a:t> </a:t>
            </a:r>
            <a:r>
              <a:rPr lang="en-US" sz="3200" dirty="0" err="1">
                <a:latin typeface="Cambria" panose="02040503050406030204" pitchFamily="18" charset="0"/>
              </a:rPr>
              <a:t>hoạt</a:t>
            </a:r>
            <a:r>
              <a:rPr lang="en-US" sz="3200" dirty="0">
                <a:latin typeface="Cambria" panose="02040503050406030204" pitchFamily="18" charset="0"/>
              </a:rPr>
              <a:t>.</a:t>
            </a:r>
          </a:p>
          <a:p>
            <a:pPr marL="457200" indent="-457200" algn="just">
              <a:buFont typeface="+mj-lt"/>
              <a:buAutoNum type="arabicPeriod"/>
            </a:pP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thiên</a:t>
            </a:r>
            <a:r>
              <a:rPr lang="en-US" sz="3200" dirty="0">
                <a:latin typeface="Cambria" panose="02040503050406030204" pitchFamily="18" charset="0"/>
              </a:rPr>
              <a:t> </a:t>
            </a:r>
            <a:r>
              <a:rPr lang="en-US" sz="3200" dirty="0" err="1">
                <a:latin typeface="Cambria" panose="02040503050406030204" pitchFamily="18" charset="0"/>
              </a:rPr>
              <a:t>nhiên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tiết</a:t>
            </a:r>
            <a:r>
              <a:rPr lang="en-US" sz="3200" dirty="0">
                <a:latin typeface="Cambria" panose="02040503050406030204" pitchFamily="18" charset="0"/>
              </a:rPr>
              <a:t> </a:t>
            </a:r>
            <a:r>
              <a:rPr lang="en-US" sz="3200" dirty="0" err="1">
                <a:latin typeface="Cambria" panose="02040503050406030204" pitchFamily="18" charset="0"/>
              </a:rPr>
              <a:t>kiệm</a:t>
            </a:r>
            <a:r>
              <a:rPr lang="en-US" sz="3200" dirty="0">
                <a:latin typeface="Cambria" panose="02040503050406030204" pitchFamily="18" charset="0"/>
              </a:rPr>
              <a:t>, </a:t>
            </a:r>
            <a:r>
              <a:rPr lang="en-US" sz="3200" dirty="0" err="1">
                <a:latin typeface="Cambria" panose="02040503050406030204" pitchFamily="18" charset="0"/>
              </a:rPr>
              <a:t>sử</a:t>
            </a:r>
            <a:r>
              <a:rPr lang="en-US" sz="3200" dirty="0">
                <a:latin typeface="Cambria" panose="02040503050406030204" pitchFamily="18" charset="0"/>
              </a:rPr>
              <a:t> </a:t>
            </a:r>
            <a:r>
              <a:rPr lang="en-US" sz="3200" dirty="0" err="1">
                <a:latin typeface="Cambria" panose="02040503050406030204" pitchFamily="18" charset="0"/>
              </a:rPr>
              <a:t>dụng</a:t>
            </a:r>
            <a:r>
              <a:rPr lang="en-US" sz="3200" dirty="0">
                <a:latin typeface="Cambria" panose="02040503050406030204" pitchFamily="18" charset="0"/>
              </a:rPr>
              <a:t> </a:t>
            </a:r>
            <a:r>
              <a:rPr lang="en-US" sz="3200" dirty="0" err="1">
                <a:latin typeface="Cambria" panose="02040503050406030204" pitchFamily="18" charset="0"/>
              </a:rPr>
              <a:t>nước</a:t>
            </a:r>
            <a:r>
              <a:rPr lang="en-US" sz="3200" dirty="0">
                <a:latin typeface="Cambria" panose="02040503050406030204" pitchFamily="18" charset="0"/>
              </a:rPr>
              <a:t> </a:t>
            </a:r>
            <a:r>
              <a:rPr lang="en-US" sz="3200" dirty="0" err="1">
                <a:latin typeface="Cambria" panose="02040503050406030204" pitchFamily="18" charset="0"/>
              </a:rPr>
              <a:t>hợp</a:t>
            </a:r>
            <a:r>
              <a:rPr lang="en-US" sz="3200" dirty="0">
                <a:latin typeface="Cambria" panose="02040503050406030204" pitchFamily="18" charset="0"/>
              </a:rPr>
              <a:t> </a:t>
            </a:r>
            <a:r>
              <a:rPr lang="en-US" sz="3200" dirty="0" err="1">
                <a:latin typeface="Cambria" panose="02040503050406030204" pitchFamily="18" charset="0"/>
              </a:rPr>
              <a:t>lý</a:t>
            </a:r>
            <a:r>
              <a:rPr lang="en-US" sz="3200" dirty="0">
                <a:latin typeface="Cambria" panose="02040503050406030204" pitchFamily="18" charset="0"/>
              </a:rPr>
              <a:t>.</a:t>
            </a:r>
          </a:p>
        </p:txBody>
      </p:sp>
      <p:sp>
        <p:nvSpPr>
          <p:cNvPr id="6" name="Rectangle 5">
            <a:extLst>
              <a:ext uri="{FF2B5EF4-FFF2-40B4-BE49-F238E27FC236}">
                <a16:creationId xmlns:a16="http://schemas.microsoft.com/office/drawing/2014/main" id="{3CBE4887-FF9F-45C0-B016-FAB394D5A4AF}"/>
              </a:ext>
            </a:extLst>
          </p:cNvPr>
          <p:cNvSpPr/>
          <p:nvPr/>
        </p:nvSpPr>
        <p:spPr>
          <a:xfrm>
            <a:off x="2646381" y="1784670"/>
            <a:ext cx="904718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9Slide03 Bebas Neue Bold" panose="020B0606020202050201" pitchFamily="34"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sp>
        <p:nvSpPr>
          <p:cNvPr id="2" name="Rectangle 1">
            <a:extLst>
              <a:ext uri="{FF2B5EF4-FFF2-40B4-BE49-F238E27FC236}">
                <a16:creationId xmlns:a16="http://schemas.microsoft.com/office/drawing/2014/main" id="{E22CF580-989C-BEDE-5013-D7CDA4887AE6}"/>
              </a:ext>
            </a:extLst>
          </p:cNvPr>
          <p:cNvSpPr/>
          <p:nvPr/>
        </p:nvSpPr>
        <p:spPr>
          <a:xfrm>
            <a:off x="-1203960" y="-182880"/>
            <a:ext cx="1203960" cy="19675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526"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1673879" y="1760030"/>
            <a:ext cx="8163550" cy="37856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Vận dụng </a:t>
            </a:r>
            <a:endParaRPr kumimoji="0" lang="en-US"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tính chất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của nước</a:t>
            </a:r>
            <a:endParaRPr kumimoji="0" lang="en-US"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102860" y="46204"/>
            <a:ext cx="4918591"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5000" b="1" i="0" u="none" strike="noStrike" kern="1200" cap="none" spc="0" normalizeH="0" baseline="0" noProof="0" dirty="0">
              <a:ln>
                <a:solidFill>
                  <a:schemeClr val="tx1"/>
                </a:solidFill>
              </a:ln>
              <a:solidFill>
                <a:srgbClr val="FF0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8116789" y="1875099"/>
            <a:ext cx="2401333" cy="2401333"/>
          </a:xfrm>
          <a:prstGeom prst="rect">
            <a:avLst/>
          </a:prstGeom>
        </p:spPr>
      </p:pic>
      <p:sp>
        <p:nvSpPr>
          <p:cNvPr id="4" name="Rectangle 3">
            <a:extLst>
              <a:ext uri="{FF2B5EF4-FFF2-40B4-BE49-F238E27FC236}">
                <a16:creationId xmlns:a16="http://schemas.microsoft.com/office/drawing/2014/main" id="{281C0520-AA6D-69D4-4647-541B09B2791F}"/>
              </a:ext>
            </a:extLst>
          </p:cNvPr>
          <p:cNvSpPr/>
          <p:nvPr/>
        </p:nvSpPr>
        <p:spPr>
          <a:xfrm>
            <a:off x="-2057400" y="-106680"/>
            <a:ext cx="2057400" cy="27736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1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Thảo</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luận</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72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rPr>
              <a:t>NHÓM</a:t>
            </a:r>
            <a:endParaRPr kumimoji="0" lang="en-US" sz="54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endParaRPr>
          </a:p>
        </p:txBody>
      </p:sp>
      <p:sp>
        <p:nvSpPr>
          <p:cNvPr id="3" name="TextBox 2"/>
          <p:cNvSpPr txBox="1"/>
          <p:nvPr/>
        </p:nvSpPr>
        <p:spPr>
          <a:xfrm>
            <a:off x="2791120" y="3302305"/>
            <a:ext cx="63591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hình 5 và cho biết ở mỗi hình con người đã vận dụng tính chất nào của nước?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
        <p:nvSpPr>
          <p:cNvPr id="4" name="Rectangle 3">
            <a:extLst>
              <a:ext uri="{FF2B5EF4-FFF2-40B4-BE49-F238E27FC236}">
                <a16:creationId xmlns:a16="http://schemas.microsoft.com/office/drawing/2014/main" id="{2F6B5019-084A-7FFE-7DA7-75B4B7703717}"/>
              </a:ext>
            </a:extLst>
          </p:cNvPr>
          <p:cNvSpPr/>
          <p:nvPr/>
        </p:nvSpPr>
        <p:spPr>
          <a:xfrm>
            <a:off x="-2103120" y="-137160"/>
            <a:ext cx="2103120" cy="30959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2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650" y="6142459"/>
            <a:ext cx="4673243"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Hòa tan một số chất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5751817" y="5411677"/>
            <a:ext cx="5114794"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từ cao xuống thấp</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5557287" y="6129730"/>
            <a:ext cx="5762002"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lan ra khắp mọi phía</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19" name="TextBox 18"/>
          <p:cNvSpPr txBox="1"/>
          <p:nvPr/>
        </p:nvSpPr>
        <p:spPr>
          <a:xfrm>
            <a:off x="1022060" y="5411678"/>
            <a:ext cx="4535227"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C539F036-EB6F-9EB5-46E9-09F0B4A212D8}"/>
              </a:ext>
            </a:extLst>
          </p:cNvPr>
          <p:cNvSpPr/>
          <p:nvPr/>
        </p:nvSpPr>
        <p:spPr>
          <a:xfrm>
            <a:off x="-2042160" y="-167640"/>
            <a:ext cx="2042160" cy="28041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3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944881" y="2119837"/>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4082898" y="487109"/>
            <a:ext cx="4083063" cy="523220"/>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từ cao xuống thấp</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4" name="TextBox 3"/>
          <p:cNvSpPr txBox="1"/>
          <p:nvPr/>
        </p:nvSpPr>
        <p:spPr>
          <a:xfrm>
            <a:off x="7800290" y="2119837"/>
            <a:ext cx="3426510"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Hòa tan một số chất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6124429" y="4495862"/>
            <a:ext cx="4704313"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Chảy lan ra khắp mọi phía</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9" name="TextBox 8"/>
          <p:cNvSpPr txBox="1"/>
          <p:nvPr/>
        </p:nvSpPr>
        <p:spPr>
          <a:xfrm>
            <a:off x="2578589" y="4495862"/>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2" name="Rectangle 1">
            <a:extLst>
              <a:ext uri="{FF2B5EF4-FFF2-40B4-BE49-F238E27FC236}">
                <a16:creationId xmlns:a16="http://schemas.microsoft.com/office/drawing/2014/main" id="{263CF158-0D5D-8F80-C97D-03C721DB3E89}"/>
              </a:ext>
            </a:extLst>
          </p:cNvPr>
          <p:cNvSpPr/>
          <p:nvPr/>
        </p:nvSpPr>
        <p:spPr>
          <a:xfrm>
            <a:off x="-2346960" y="-137160"/>
            <a:ext cx="2346960" cy="2987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4" grpId="0" animBg="1"/>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17364"/>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469121" y="657821"/>
            <a:ext cx="4925983" cy="2169825"/>
          </a:xfrm>
          <a:prstGeom prst="rect">
            <a:avLst/>
          </a:prstGeom>
          <a:solidFill>
            <a:schemeClr val="bg1"/>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Hãy kể thêm ví dụ khác trong đời sống hàng ngày ở gia đình, địa phương em mà con người đã vận dụng tính chất của nước.</a:t>
            </a:r>
            <a:endParaRPr kumimoji="0" lang="en-US" altLang="en-US" sz="27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01" y="3123638"/>
            <a:ext cx="4254112" cy="2837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26745" y="5743612"/>
            <a:ext cx="433242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45B4D"/>
                </a:solidFill>
                <a:effectLst/>
                <a:uLnTx/>
                <a:uFillTx/>
                <a:latin typeface="UTM Colossalis" panose="02040603050506020204" pitchFamily="18" charset="0"/>
                <a:cs typeface="+mn-cs"/>
              </a:rPr>
              <a:t>Xây dựng nhà máy thủy điện</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761" y="235941"/>
            <a:ext cx="4439920" cy="3210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5679404" y="3123638"/>
            <a:ext cx="498863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45B4D"/>
                </a:solidFill>
                <a:effectLst/>
                <a:uLnTx/>
                <a:uFillTx/>
                <a:latin typeface="UTM Colossalis" panose="02040603050506020204" pitchFamily="18" charset="0"/>
                <a:cs typeface="+mn-cs"/>
              </a:rPr>
              <a:t>Mang áo mưa để không bị ướt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067" y="3960151"/>
            <a:ext cx="4360840" cy="2601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6061880" y="6273274"/>
            <a:ext cx="340423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45B4D"/>
                </a:solidFill>
                <a:effectLst/>
                <a:uLnTx/>
                <a:uFillTx/>
                <a:latin typeface="UTM Colossalis" panose="02040603050506020204" pitchFamily="18" charset="0"/>
                <a:cs typeface="+mn-cs"/>
              </a:rPr>
              <a:t>Ruộng bậc thang</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
        <p:nvSpPr>
          <p:cNvPr id="3" name="Rectangle 2">
            <a:extLst>
              <a:ext uri="{FF2B5EF4-FFF2-40B4-BE49-F238E27FC236}">
                <a16:creationId xmlns:a16="http://schemas.microsoft.com/office/drawing/2014/main" id="{46ADDE07-5B98-42DD-C617-C19B918BDF2D}"/>
              </a:ext>
            </a:extLst>
          </p:cNvPr>
          <p:cNvSpPr/>
          <p:nvPr/>
        </p:nvSpPr>
        <p:spPr>
          <a:xfrm>
            <a:off x="-2255520" y="-213360"/>
            <a:ext cx="2165984" cy="3041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1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67" y="287859"/>
            <a:ext cx="5557989" cy="370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12180" y="4256810"/>
            <a:ext cx="271598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45B4D"/>
                </a:solidFill>
                <a:effectLst/>
                <a:uLnTx/>
                <a:uFillTx/>
                <a:latin typeface="UTM Colossalis" panose="02040603050506020204" pitchFamily="18" charset="0"/>
                <a:cs typeface="+mn-cs"/>
              </a:rPr>
              <a:t>Rửa bát</a:t>
            </a:r>
            <a:endParaRPr kumimoji="0" lang="en-US" sz="4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853" y="2707007"/>
            <a:ext cx="5803572" cy="386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7521878" y="1220322"/>
            <a:ext cx="350426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Nước chanh </a:t>
            </a:r>
            <a:r>
              <a:rPr kumimoji="0" lang="en-US"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 </a:t>
            </a:r>
            <a:r>
              <a:rPr kumimoji="0" lang="vi-VN" sz="4000" b="0" i="0" u="none" strike="noStrike" kern="1200" cap="none" spc="0" normalizeH="0" baseline="0" noProof="0" dirty="0">
                <a:ln>
                  <a:noFill/>
                </a:ln>
                <a:solidFill>
                  <a:srgbClr val="F45B4D"/>
                </a:solidFill>
                <a:effectLst/>
                <a:uLnTx/>
                <a:uFillTx/>
                <a:latin typeface="UTM Colossalis" panose="02040603050506020204" pitchFamily="18" charset="0"/>
                <a:cs typeface="+mn-cs"/>
              </a:rPr>
              <a:t>đường</a:t>
            </a:r>
            <a:endParaRPr kumimoji="0" lang="en-US" sz="4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
        <p:nvSpPr>
          <p:cNvPr id="3" name="Rectangle 2">
            <a:extLst>
              <a:ext uri="{FF2B5EF4-FFF2-40B4-BE49-F238E27FC236}">
                <a16:creationId xmlns:a16="http://schemas.microsoft.com/office/drawing/2014/main" id="{EA83EF57-7D06-BBAA-C5EB-5736DF8C4820}"/>
              </a:ext>
            </a:extLst>
          </p:cNvPr>
          <p:cNvSpPr/>
          <p:nvPr/>
        </p:nvSpPr>
        <p:spPr>
          <a:xfrm>
            <a:off x="-2118360" y="-152400"/>
            <a:ext cx="2118360" cy="2859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7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Kết</a:t>
            </a:r>
            <a:r>
              <a:rPr kumimoji="0" lang="en-US" sz="5400" b="0" i="0" u="none" strike="noStrike" kern="1200" cap="none" spc="0" normalizeH="0" noProof="0" dirty="0">
                <a:ln>
                  <a:noFill/>
                </a:ln>
                <a:solidFill>
                  <a:srgbClr val="FFC000"/>
                </a:solidFill>
                <a:effectLst/>
                <a:uLnTx/>
                <a:uFillTx/>
                <a:latin typeface="SVN-Hole Hearted" panose="020B0A06020104020203" pitchFamily="34" charset="0"/>
                <a:ea typeface="+mn-ea"/>
                <a:cs typeface="+mn-cs"/>
              </a:rPr>
              <a:t> </a:t>
            </a:r>
            <a:r>
              <a:rPr kumimoji="0" lang="en-US" sz="5400" b="0" i="0" u="none" strike="noStrike" kern="1200" cap="none" spc="0" normalizeH="0" noProof="0" dirty="0" err="1">
                <a:ln>
                  <a:noFill/>
                </a:ln>
                <a:solidFill>
                  <a:srgbClr val="FFC000"/>
                </a:solidFill>
                <a:effectLst/>
                <a:uLnTx/>
                <a:uFillTx/>
                <a:latin typeface="SVN-Hole Hearted" panose="020B0A06020104020203" pitchFamily="34" charset="0"/>
                <a:ea typeface="+mn-ea"/>
                <a:cs typeface="+mn-cs"/>
              </a:rPr>
              <a:t>luận</a:t>
            </a:r>
            <a:endParaRPr kumimoji="0" lang="en-US" sz="54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endParaRPr>
          </a:p>
        </p:txBody>
      </p:sp>
      <p:sp>
        <p:nvSpPr>
          <p:cNvPr id="3" name="TextBox 2"/>
          <p:cNvSpPr txBox="1"/>
          <p:nvPr/>
        </p:nvSpPr>
        <p:spPr>
          <a:xfrm>
            <a:off x="2633298" y="2129734"/>
            <a:ext cx="7455582" cy="2862322"/>
          </a:xfrm>
          <a:prstGeom prst="rect">
            <a:avLst/>
          </a:prstGeom>
          <a:noFill/>
        </p:spPr>
        <p:txBody>
          <a:bodyPr wrap="square" rtlCol="0">
            <a:spAutoFit/>
          </a:bodyPr>
          <a:lstStyle/>
          <a:p>
            <a:r>
              <a:rPr lang="vi-VN" sz="3600" b="1" dirty="0"/>
              <a:t>Nhờ có những tính chất của nước mà con người ta làm được rất nhiều lợi ích trong đời sống như đi ngoài mưa thì mang áo mưa (vì nước ngấm vào người)</a:t>
            </a:r>
            <a:endParaRPr lang="en-US" sz="3600" dirty="0"/>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Tree>
    <p:extLst>
      <p:ext uri="{BB962C8B-B14F-4D97-AF65-F5344CB8AC3E}">
        <p14:creationId xmlns:p14="http://schemas.microsoft.com/office/powerpoint/2010/main" val="12281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582</Words>
  <Application>Microsoft Office PowerPoint</Application>
  <PresentationFormat>Widescreen</PresentationFormat>
  <Paragraphs>52</Paragraphs>
  <Slides>19</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19</vt:i4>
      </vt:variant>
    </vt:vector>
  </HeadingPairs>
  <TitlesOfParts>
    <vt:vector size="38" baseType="lpstr">
      <vt:lpstr>#9Slide03 Bebas Neue Bold</vt:lpstr>
      <vt:lpstr>#9Slide07 HoneyCream</vt:lpstr>
      <vt:lpstr>Arial</vt:lpstr>
      <vt:lpstr>Calibri</vt:lpstr>
      <vt:lpstr>Calibri Light</vt:lpstr>
      <vt:lpstr>Cambria</vt:lpstr>
      <vt:lpstr>Cambria Math</vt:lpstr>
      <vt:lpstr>等线</vt:lpstr>
      <vt:lpstr>SVN-Hole Hearted</vt:lpstr>
      <vt:lpstr>Times New Roman</vt:lpstr>
      <vt:lpstr>UTM Colossalis</vt:lpstr>
      <vt:lpstr>UTM Flavour</vt:lpstr>
      <vt:lpstr>Wingdings</vt:lpstr>
      <vt:lpstr>字魂105号-简雅黑</vt:lpstr>
      <vt:lpstr>字魂59号-创粗黑</vt:lpstr>
      <vt:lpstr>思源黑体 CN</vt:lpstr>
      <vt:lpstr>思源黑体 CN Bold</vt:lpstr>
      <vt:lpstr>方正字迹-邢体草书繁体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cp:lastModifiedBy>
  <cp:revision>5</cp:revision>
  <dcterms:created xsi:type="dcterms:W3CDTF">2023-09-11T06:18:55Z</dcterms:created>
  <dcterms:modified xsi:type="dcterms:W3CDTF">2024-09-13T10:39:59Z</dcterms:modified>
</cp:coreProperties>
</file>