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386" r:id="rId2"/>
    <p:sldId id="342" r:id="rId3"/>
    <p:sldId id="388" r:id="rId4"/>
    <p:sldId id="394" r:id="rId5"/>
    <p:sldId id="404" r:id="rId6"/>
    <p:sldId id="405" r:id="rId7"/>
    <p:sldId id="406" r:id="rId8"/>
    <p:sldId id="408" r:id="rId9"/>
    <p:sldId id="409" r:id="rId10"/>
    <p:sldId id="407" r:id="rId11"/>
    <p:sldId id="410" r:id="rId12"/>
    <p:sldId id="411" r:id="rId13"/>
    <p:sldId id="395" r:id="rId14"/>
    <p:sldId id="399" r:id="rId15"/>
    <p:sldId id="400" r:id="rId16"/>
    <p:sldId id="401" r:id="rId17"/>
    <p:sldId id="402" r:id="rId18"/>
    <p:sldId id="403" r:id="rId19"/>
    <p:sldId id="398" r:id="rId20"/>
    <p:sldId id="397" r:id="rId21"/>
    <p:sldId id="413" r:id="rId22"/>
    <p:sldId id="414" r:id="rId23"/>
    <p:sldId id="41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5566"/>
    <a:srgbClr val="1D87D1"/>
    <a:srgbClr val="F7D5D9"/>
    <a:srgbClr val="E1F0FB"/>
    <a:srgbClr val="A86837"/>
    <a:srgbClr val="CCE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64" d="100"/>
          <a:sy n="64" d="100"/>
        </p:scale>
        <p:origin x="9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239F80-D348-E0FE-3DDB-38CA810DBE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41051-6B32-12F1-D2D0-192FDF8ED7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98BAD-7A0E-4542-804C-2D9A4D1D17E2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99ECF-72B8-EB1E-CAC0-4118A9965A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E117E-4BE2-35C6-D324-2128599F01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60D2B-17C4-4929-BA2C-E279C4FC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41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C42D-B7C5-7703-B944-5D7D8F6E2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FCB6A-4817-C00B-E588-C82E15D0A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4F75F-94A0-259F-C5B6-0A1D0B70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43DC-498F-E62E-E941-765770A5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3FFC6-F76F-1E7C-C8A7-15204A13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F4C6-0389-BD0A-1F98-A65DD35B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95CDD-767C-E3C6-CE34-3180A2EC8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0D5FB-B042-986B-34DF-5289F787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77EA0-303C-964A-2D11-37935CAE9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8F28C-0F3A-614F-E00F-4881A5770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BA9699-8545-0C1C-5BAF-B7C5584431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E8EF7-C00C-EF14-FB89-2EDDB9DC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C1E06-26F2-8501-288D-60B8DFCCD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9C93-40E7-43C5-F0A3-E9B36405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209DB-C4D3-8F3A-D56F-B278DB9F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F2546-B9B2-3B0B-B4DE-44521A47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5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F47D-A7B9-C465-CBBB-4579A0F5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77EB-7958-8B38-034E-76D7233F2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261D8-CB97-BB22-2096-2310EC5F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D10D-DFC5-3871-905A-BE4389D4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75490-9A4B-B3E9-0F87-3A9B13CE2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272D-AEA1-B2CD-4C73-EE7C21A3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B23BA-027F-5A2B-29E3-8E5459EC1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8570A-B9E5-1432-D5C0-68417B22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D4713-AB04-6748-357B-E88A8F6B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C2826-D28B-52D5-1F4E-B4B54337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4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0D4B-2DEE-1CA0-846E-1FF06D7F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35BC1-5909-CA44-F626-047B936B93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965AD-2AB8-327D-C9C7-D04B74FC0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0AC64-55C9-82EC-AE3E-52487AE7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260F0-7454-FCBE-F62F-2E9839C4A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BFA53-53B9-A92C-7651-64531258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039B-9EB7-0328-87EB-F548BAC9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6E613-929E-8946-82F2-7A9EB970B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30786-B11C-08D4-28EA-87BBC9889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9D69BC-B497-4FF3-95D4-33A118771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BFFF9E-ECFE-EAF3-96A9-1DB8433B8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BDC09E-3C25-ED4A-6087-79CDF698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4CA4E-7D87-6956-64E5-5A4A8584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7E506C-1EDA-9DE8-7C53-925E92E2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6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1E01A-D6B7-E502-1143-E25C9ED7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62FD2-4556-7E91-9D66-2848EC435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23263-6DE4-928D-AF34-36DD6293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EB444-3A4F-FAEB-A608-3D3DBFCE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2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3F262-58D2-EBA6-11EA-A90DE33D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5633F-0DA0-7CB8-A110-7B76AD6B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CE509-4F43-FDFB-2759-3624D6E7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53FD-581A-885C-73F7-8D86B1E5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4552E-BC18-CFD7-AA2E-01E9AD7E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EA5BA-CF3D-98C5-EA66-3A28364B1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F67E2-9FBD-5621-B304-D805E3BD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815C6-9585-274E-FCD4-DD746981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9A7E0-B2EE-DA96-ED38-AA2EF209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740D-A8E1-9B55-30A1-214155CC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014FE-DADB-D7B5-BF76-C4B72B131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550D66-6603-7F31-8600-4A171F853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AFBC8-2B8F-41D2-A4D9-D97BCD6EE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BD0BE-E566-F6BF-DDBB-B3B8296E1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8A1AD-54DD-8F07-2F17-1638BAAE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0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4C7117-68C8-B18F-5781-23E2D7AF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99BB8-F889-1123-B473-7AE6C2D8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EF56A4-E24C-5535-A8B0-4E38F94288F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5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60997" y="965040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-8731" y="0"/>
            <a:ext cx="3877310" cy="3785870"/>
          </a:xfrm>
          <a:prstGeom prst="rect">
            <a:avLst/>
          </a:prstGeom>
        </p:spPr>
      </p:pic>
      <p:pic>
        <p:nvPicPr>
          <p:cNvPr id="2" name="图片 9" descr="微信截图_20220602155409">
            <a:extLst>
              <a:ext uri="{FF2B5EF4-FFF2-40B4-BE49-F238E27FC236}">
                <a16:creationId xmlns:a16="http://schemas.microsoft.com/office/drawing/2014/main" id="{6C61E54C-7E88-C011-F0A2-C56A0362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04" y="3691889"/>
            <a:ext cx="4474203" cy="3338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1683C-749A-D8E6-661F-257366FB5C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98" y="-18415"/>
            <a:ext cx="1952416" cy="1952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409D7-663A-FC95-2C66-40561FB10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165" y="290749"/>
            <a:ext cx="3501569" cy="1230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E3B77-F448-3C83-2DDC-972D66A668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697" y="1183531"/>
            <a:ext cx="9126503" cy="4029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F6F76E-ED7E-1D27-CDAB-541AF0AEA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7744" y="4369569"/>
            <a:ext cx="331651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3090D9-CB53-E616-5A77-240C022B3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671966"/>
            <a:ext cx="7315200" cy="35307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3F0A6E-C9BE-9B53-677A-BEDB71DFB1BB}"/>
              </a:ext>
            </a:extLst>
          </p:cNvPr>
          <p:cNvGrpSpPr/>
          <p:nvPr/>
        </p:nvGrpSpPr>
        <p:grpSpPr>
          <a:xfrm>
            <a:off x="180217" y="4385324"/>
            <a:ext cx="3638493" cy="1413525"/>
            <a:chOff x="180217" y="4385324"/>
            <a:chExt cx="3638493" cy="141352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FDF5909-6428-ABEA-F568-12DAE495539B}"/>
                </a:ext>
              </a:extLst>
            </p:cNvPr>
            <p:cNvSpPr/>
            <p:nvPr/>
          </p:nvSpPr>
          <p:spPr>
            <a:xfrm>
              <a:off x="622935" y="4385324"/>
              <a:ext cx="3195775" cy="14135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bối cảnh xung quanh và suy nghĩ.</a:t>
              </a: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C89BB580-E985-B15F-F66C-5F0754C1AFFD}"/>
                </a:ext>
              </a:extLst>
            </p:cNvPr>
            <p:cNvSpPr/>
            <p:nvPr/>
          </p:nvSpPr>
          <p:spPr>
            <a:xfrm>
              <a:off x="180217" y="4580179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C9AB87-0B19-2BBE-65C8-0A1A1025E845}"/>
              </a:ext>
            </a:extLst>
          </p:cNvPr>
          <p:cNvGrpSpPr/>
          <p:nvPr/>
        </p:nvGrpSpPr>
        <p:grpSpPr>
          <a:xfrm>
            <a:off x="3812467" y="4299600"/>
            <a:ext cx="3679083" cy="1499250"/>
            <a:chOff x="3812467" y="4299600"/>
            <a:chExt cx="3679083" cy="14992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2407428-980D-E60B-2496-323D05CAEF09}"/>
                </a:ext>
              </a:extLst>
            </p:cNvPr>
            <p:cNvSpPr/>
            <p:nvPr/>
          </p:nvSpPr>
          <p:spPr>
            <a:xfrm>
              <a:off x="4295775" y="4299600"/>
              <a:ext cx="3195775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ra.</a:t>
              </a: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2C2086F6-B5CB-B3E8-791C-E4178C0D4C14}"/>
                </a:ext>
              </a:extLst>
            </p:cNvPr>
            <p:cNvSpPr/>
            <p:nvPr/>
          </p:nvSpPr>
          <p:spPr>
            <a:xfrm>
              <a:off x="3812467" y="4567936"/>
              <a:ext cx="670596" cy="96257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DF1A95-CEC2-714B-CB1D-E00FB14CC0C7}"/>
              </a:ext>
            </a:extLst>
          </p:cNvPr>
          <p:cNvGrpSpPr/>
          <p:nvPr/>
        </p:nvGrpSpPr>
        <p:grpSpPr>
          <a:xfrm>
            <a:off x="7581067" y="4299600"/>
            <a:ext cx="4335466" cy="1499250"/>
            <a:chOff x="7581067" y="4299600"/>
            <a:chExt cx="4335466" cy="149925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AB55F7B-74CA-3ECE-C989-4E2147CC0AD5}"/>
                </a:ext>
              </a:extLst>
            </p:cNvPr>
            <p:cNvSpPr/>
            <p:nvPr/>
          </p:nvSpPr>
          <p:spPr>
            <a:xfrm>
              <a:off x="8155903" y="4299600"/>
              <a:ext cx="3760630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Thuyết phục em sau khi phân tích thông tin đã quan sát được.</a:t>
              </a:r>
              <a:endPara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F4A2CA48-BD9D-42DB-5E7A-7F051AB4765E}"/>
                </a:ext>
              </a:extLst>
            </p:cNvPr>
            <p:cNvSpPr/>
            <p:nvPr/>
          </p:nvSpPr>
          <p:spPr>
            <a:xfrm>
              <a:off x="7581067" y="4471049"/>
              <a:ext cx="829357" cy="956031"/>
            </a:xfrm>
            <a:custGeom>
              <a:avLst/>
              <a:gdLst/>
              <a:ahLst/>
              <a:cxnLst/>
              <a:rect l="l" t="t" r="r" b="b"/>
              <a:pathLst>
                <a:path w="1244036" h="1434047">
                  <a:moveTo>
                    <a:pt x="0" y="0"/>
                  </a:moveTo>
                  <a:lnTo>
                    <a:pt x="1244036" y="0"/>
                  </a:lnTo>
                  <a:lnTo>
                    <a:pt x="1244036" y="1434047"/>
                  </a:lnTo>
                  <a:lnTo>
                    <a:pt x="0" y="1434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288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97C82E3-5901-72ED-F1C4-7F4E9CD5FE9D}"/>
              </a:ext>
            </a:extLst>
          </p:cNvPr>
          <p:cNvGrpSpPr/>
          <p:nvPr/>
        </p:nvGrpSpPr>
        <p:grpSpPr>
          <a:xfrm>
            <a:off x="313567" y="1632599"/>
            <a:ext cx="3638493" cy="1413525"/>
            <a:chOff x="180217" y="4385324"/>
            <a:chExt cx="3638493" cy="14135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1C8161A-A530-42BE-084C-C2D74FD74F68}"/>
                </a:ext>
              </a:extLst>
            </p:cNvPr>
            <p:cNvSpPr/>
            <p:nvPr/>
          </p:nvSpPr>
          <p:spPr>
            <a:xfrm>
              <a:off x="622935" y="4385324"/>
              <a:ext cx="3195775" cy="14135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bối cảnh xung quanh và suy nghĩ.</a:t>
              </a: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FD535D29-235F-6975-8725-DC0D9B49373D}"/>
                </a:ext>
              </a:extLst>
            </p:cNvPr>
            <p:cNvSpPr/>
            <p:nvPr/>
          </p:nvSpPr>
          <p:spPr>
            <a:xfrm>
              <a:off x="180217" y="4580179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394163-A6BB-F2CE-D9ED-7FF54406EEEB}"/>
              </a:ext>
            </a:extLst>
          </p:cNvPr>
          <p:cNvGrpSpPr/>
          <p:nvPr/>
        </p:nvGrpSpPr>
        <p:grpSpPr>
          <a:xfrm>
            <a:off x="3945817" y="1546875"/>
            <a:ext cx="3679083" cy="1499250"/>
            <a:chOff x="3812467" y="4299600"/>
            <a:chExt cx="3679083" cy="14992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3CDAC81-1333-F0A2-F617-85FF26EE2D27}"/>
                </a:ext>
              </a:extLst>
            </p:cNvPr>
            <p:cNvSpPr/>
            <p:nvPr/>
          </p:nvSpPr>
          <p:spPr>
            <a:xfrm>
              <a:off x="4295775" y="4299600"/>
              <a:ext cx="3195775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ra.</a:t>
              </a: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2FA09226-C2F7-5CFD-9BD9-0E421F3ACEC8}"/>
                </a:ext>
              </a:extLst>
            </p:cNvPr>
            <p:cNvSpPr/>
            <p:nvPr/>
          </p:nvSpPr>
          <p:spPr>
            <a:xfrm>
              <a:off x="3812467" y="4567936"/>
              <a:ext cx="670596" cy="96257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7056C1-1BD9-62E9-7AB3-E99BF123073D}"/>
              </a:ext>
            </a:extLst>
          </p:cNvPr>
          <p:cNvGrpSpPr/>
          <p:nvPr/>
        </p:nvGrpSpPr>
        <p:grpSpPr>
          <a:xfrm>
            <a:off x="7714417" y="1546875"/>
            <a:ext cx="4335466" cy="1499250"/>
            <a:chOff x="7581067" y="4299600"/>
            <a:chExt cx="4335466" cy="14992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B269028-4C12-CE07-3670-EB47557E380E}"/>
                </a:ext>
              </a:extLst>
            </p:cNvPr>
            <p:cNvSpPr/>
            <p:nvPr/>
          </p:nvSpPr>
          <p:spPr>
            <a:xfrm>
              <a:off x="8155903" y="4299600"/>
              <a:ext cx="3760630" cy="149925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Thuyết phục em sau khi phân tích thông tin đã quan sát được.</a:t>
              </a:r>
              <a:endPara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3504AC2D-4511-533C-9B52-1F91F0253652}"/>
                </a:ext>
              </a:extLst>
            </p:cNvPr>
            <p:cNvSpPr/>
            <p:nvPr/>
          </p:nvSpPr>
          <p:spPr>
            <a:xfrm>
              <a:off x="7581067" y="4471049"/>
              <a:ext cx="829357" cy="956031"/>
            </a:xfrm>
            <a:custGeom>
              <a:avLst/>
              <a:gdLst/>
              <a:ahLst/>
              <a:cxnLst/>
              <a:rect l="l" t="t" r="r" b="b"/>
              <a:pathLst>
                <a:path w="1244036" h="1434047">
                  <a:moveTo>
                    <a:pt x="0" y="0"/>
                  </a:moveTo>
                  <a:lnTo>
                    <a:pt x="1244036" y="0"/>
                  </a:lnTo>
                  <a:lnTo>
                    <a:pt x="1244036" y="1434047"/>
                  </a:lnTo>
                  <a:lnTo>
                    <a:pt x="0" y="1434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2F656-0385-809D-99DE-70CE434578CD}"/>
              </a:ext>
            </a:extLst>
          </p:cNvPr>
          <p:cNvSpPr/>
          <p:nvPr/>
        </p:nvSpPr>
        <p:spPr>
          <a:xfrm>
            <a:off x="633104" y="3240979"/>
            <a:ext cx="3074452" cy="2790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suối dâng cao và chảy xiết; không có người lớn giám sát; không có phao cứu hộ.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99E8D1-B503-5ED3-D193-264C4E3A7119}"/>
              </a:ext>
            </a:extLst>
          </p:cNvPr>
          <p:cNvSpPr/>
          <p:nvPr/>
        </p:nvSpPr>
        <p:spPr>
          <a:xfrm>
            <a:off x="4429125" y="3314461"/>
            <a:ext cx="3074452" cy="2790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có thể bị đuối nước, qua suối không an toàn.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F5371D-78AE-B188-E26F-9A2B0D9A90E9}"/>
              </a:ext>
            </a:extLst>
          </p:cNvPr>
          <p:cNvSpPr/>
          <p:nvPr/>
        </p:nvSpPr>
        <p:spPr>
          <a:xfrm>
            <a:off x="8289253" y="3240979"/>
            <a:ext cx="3581969" cy="30482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thấy không nên lội qua vì nước suối dâng cao và chảy xiết; không có người lớn giám sát; không có phao cứu hộ nên không thể đảm bảo an toàn khi đi </a:t>
            </a:r>
            <a:r>
              <a:rPr lang="vi-VN" sz="2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qua.</a:t>
            </a:r>
            <a:endParaRPr lang="pt-BR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E6FF3F-3DCB-566F-85F2-415A934B7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799" y="120003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2257D-5FDF-AF70-0CBE-378861CD9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4" y="129343"/>
            <a:ext cx="1383912" cy="1603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D8A328-6AD8-AFAB-362C-D15E69717B24}"/>
              </a:ext>
            </a:extLst>
          </p:cNvPr>
          <p:cNvSpPr/>
          <p:nvPr/>
        </p:nvSpPr>
        <p:spPr>
          <a:xfrm>
            <a:off x="2563494" y="322361"/>
            <a:ext cx="9194482" cy="106979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88BC0861-E51F-37FA-3A13-A6FFDA4FF723}"/>
              </a:ext>
            </a:extLst>
          </p:cNvPr>
          <p:cNvSpPr/>
          <p:nvPr/>
        </p:nvSpPr>
        <p:spPr>
          <a:xfrm>
            <a:off x="1748084" y="311198"/>
            <a:ext cx="753064" cy="1080953"/>
          </a:xfrm>
          <a:custGeom>
            <a:avLst/>
            <a:gdLst/>
            <a:ahLst/>
            <a:cxnLst/>
            <a:rect l="l" t="t" r="r" b="b"/>
            <a:pathLst>
              <a:path w="1323915" h="1900356">
                <a:moveTo>
                  <a:pt x="0" y="0"/>
                </a:moveTo>
                <a:lnTo>
                  <a:pt x="1323915" y="0"/>
                </a:lnTo>
                <a:lnTo>
                  <a:pt x="1323915" y="1900356"/>
                </a:lnTo>
                <a:lnTo>
                  <a:pt x="0" y="1900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07573-242E-D6A3-A4EF-DEE139519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769" y="2779624"/>
            <a:ext cx="7315200" cy="3530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31959-6349-9346-3591-3F0C6376CC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58" y="1848050"/>
            <a:ext cx="3425668" cy="430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52ABD-3EA5-4B15-79D4-4DFDB3A46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3741" y="1281146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FD4AD7-A766-47D2-E10E-A66BF55C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795" y="990516"/>
            <a:ext cx="7808595" cy="32668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B5CE76-040B-3DA1-E209-F4DDC0448213}"/>
              </a:ext>
            </a:extLst>
          </p:cNvPr>
          <p:cNvGrpSpPr/>
          <p:nvPr/>
        </p:nvGrpSpPr>
        <p:grpSpPr>
          <a:xfrm>
            <a:off x="1108710" y="4390861"/>
            <a:ext cx="9749790" cy="2120563"/>
            <a:chOff x="777240" y="1468457"/>
            <a:chExt cx="10607040" cy="41093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6908A3-5BD7-3612-B3C3-960A0BFB163D}"/>
                </a:ext>
              </a:extLst>
            </p:cNvPr>
            <p:cNvSpPr txBox="1"/>
            <p:nvPr/>
          </p:nvSpPr>
          <p:spPr>
            <a:xfrm>
              <a:off x="1060132" y="1468457"/>
              <a:ext cx="972978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trả lời câu hỏi: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Nên bơi khi nào?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Cần làm việc gì trước khi xuống nước?</a:t>
              </a:r>
            </a:p>
            <a:p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- Không nên làm việc gì trong khi bơi?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B747D75-D225-048C-516C-BE7F386AFADF}"/>
                </a:ext>
              </a:extLst>
            </p:cNvPr>
            <p:cNvSpPr/>
            <p:nvPr/>
          </p:nvSpPr>
          <p:spPr>
            <a:xfrm>
              <a:off x="777240" y="1468457"/>
              <a:ext cx="10607040" cy="4109384"/>
            </a:xfrm>
            <a:prstGeom prst="roundRect">
              <a:avLst/>
            </a:prstGeom>
            <a:noFill/>
            <a:ln w="38100">
              <a:solidFill>
                <a:srgbClr val="1D87D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E6E4812-43AC-834A-369A-30B534E6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25" y="220306"/>
            <a:ext cx="9571550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9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364E8-2243-0E1E-361C-5167B895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19" y="360641"/>
            <a:ext cx="9605962" cy="401882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A026D-C490-08FB-2FCD-8B09F80D346A}"/>
              </a:ext>
            </a:extLst>
          </p:cNvPr>
          <p:cNvSpPr/>
          <p:nvPr/>
        </p:nvSpPr>
        <p:spPr>
          <a:xfrm>
            <a:off x="5646420" y="4798176"/>
            <a:ext cx="6069330" cy="1470794"/>
          </a:xfrm>
          <a:prstGeom prst="roundRect">
            <a:avLst/>
          </a:prstGeom>
          <a:noFill/>
          <a:ln w="38100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7A24C1-B572-A835-FC17-AAA33F73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4379461"/>
            <a:ext cx="5204336" cy="265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46729E-9A7C-2484-100E-9B654CFFBEBE}"/>
              </a:ext>
            </a:extLst>
          </p:cNvPr>
          <p:cNvSpPr/>
          <p:nvPr/>
        </p:nvSpPr>
        <p:spPr>
          <a:xfrm>
            <a:off x="2273618" y="1912368"/>
            <a:ext cx="9382124" cy="136017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 bơi ở những nơi an toàn, có phương tiện cứu hộ và người lớn giám sát.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937A6C-24E9-7F42-30BD-F503EDB32C86}"/>
              </a:ext>
            </a:extLst>
          </p:cNvPr>
          <p:cNvSpPr/>
          <p:nvPr/>
        </p:nvSpPr>
        <p:spPr>
          <a:xfrm>
            <a:off x="2273618" y="3772405"/>
            <a:ext cx="9382124" cy="15176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 tráng, khởi động trước khi xuống nước, giữ gìn vệ sinh chung và vệ sinh cá nhân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B7273B-E954-DBAA-679A-1BA0FBB9B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101" y="208323"/>
            <a:ext cx="6852498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5C6C6F-0FE9-3B43-7C4F-D97B3183F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3850" y="1720173"/>
            <a:ext cx="2792210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91F786-CF74-E63D-3E12-DF76A0DA0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078" y="3585463"/>
            <a:ext cx="274343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001226F-CB20-C32C-E200-75AFD30270BF}"/>
              </a:ext>
            </a:extLst>
          </p:cNvPr>
          <p:cNvSpPr/>
          <p:nvPr/>
        </p:nvSpPr>
        <p:spPr>
          <a:xfrm>
            <a:off x="3023235" y="1981571"/>
            <a:ext cx="8583930" cy="3523508"/>
          </a:xfrm>
          <a:prstGeom prst="roundRect">
            <a:avLst/>
          </a:prstGeom>
          <a:solidFill>
            <a:srgbClr val="F7D5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Xuống bể bơi một mình khi không có người bảo hộ, giám sát.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Nô đùa, nghịch trong khi bơi.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Nhảy cắm đầu.</a:t>
            </a:r>
          </a:p>
          <a:p>
            <a:pPr algn="just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Bơi khi trời mưa, sấm chớp, trời tối, giữa trưa.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C532AB-4580-B8B0-36DD-B716582E4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749" y="236043"/>
            <a:ext cx="6846401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76D01C-E9EE-E3CE-F600-9DC734C80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" y="2798717"/>
            <a:ext cx="345063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E60ED2-018E-5457-99E8-38BCC19C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0" y="462669"/>
            <a:ext cx="1383912" cy="160338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54B99F-9A93-90BC-27ED-97CD7A31AE0B}"/>
              </a:ext>
            </a:extLst>
          </p:cNvPr>
          <p:cNvGrpSpPr/>
          <p:nvPr/>
        </p:nvGrpSpPr>
        <p:grpSpPr>
          <a:xfrm>
            <a:off x="722561" y="1390650"/>
            <a:ext cx="6535489" cy="1955615"/>
            <a:chOff x="1046411" y="704850"/>
            <a:chExt cx="6535489" cy="1955615"/>
          </a:xfrm>
        </p:grpSpPr>
        <p:sp>
          <p:nvSpPr>
            <p:cNvPr id="2" name="Freeform 16">
              <a:extLst>
                <a:ext uri="{FF2B5EF4-FFF2-40B4-BE49-F238E27FC236}">
                  <a16:creationId xmlns:a16="http://schemas.microsoft.com/office/drawing/2014/main" id="{6BC388D5-00B4-A401-A763-2D7D3B21A562}"/>
                </a:ext>
              </a:extLst>
            </p:cNvPr>
            <p:cNvSpPr/>
            <p:nvPr/>
          </p:nvSpPr>
          <p:spPr>
            <a:xfrm>
              <a:off x="1046411" y="1511334"/>
              <a:ext cx="639075" cy="938092"/>
            </a:xfrm>
            <a:custGeom>
              <a:avLst/>
              <a:gdLst/>
              <a:ahLst/>
              <a:cxnLst/>
              <a:rect l="l" t="t" r="r" b="b"/>
              <a:pathLst>
                <a:path w="958613" h="1407138">
                  <a:moveTo>
                    <a:pt x="0" y="0"/>
                  </a:moveTo>
                  <a:lnTo>
                    <a:pt x="958613" y="0"/>
                  </a:lnTo>
                  <a:lnTo>
                    <a:pt x="958613" y="1407138"/>
                  </a:lnTo>
                  <a:lnTo>
                    <a:pt x="0" y="140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4949B9-057F-140A-314E-103270DBD364}"/>
                </a:ext>
              </a:extLst>
            </p:cNvPr>
            <p:cNvSpPr/>
            <p:nvPr/>
          </p:nvSpPr>
          <p:spPr>
            <a:xfrm>
              <a:off x="1940243" y="704850"/>
              <a:ext cx="5641657" cy="1955615"/>
            </a:xfrm>
            <a:prstGeom prst="roundRect">
              <a:avLst/>
            </a:prstGeom>
            <a:solidFill>
              <a:srgbClr val="CCE6F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an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03EDBA-82BA-3CDE-54CE-96337473E3DF}"/>
              </a:ext>
            </a:extLst>
          </p:cNvPr>
          <p:cNvGrpSpPr/>
          <p:nvPr/>
        </p:nvGrpSpPr>
        <p:grpSpPr>
          <a:xfrm>
            <a:off x="598736" y="3617703"/>
            <a:ext cx="6554538" cy="1804298"/>
            <a:chOff x="1046411" y="2982517"/>
            <a:chExt cx="6554538" cy="1804298"/>
          </a:xfrm>
        </p:grpSpPr>
        <p:sp>
          <p:nvSpPr>
            <p:cNvPr id="3" name="Freeform 17">
              <a:extLst>
                <a:ext uri="{FF2B5EF4-FFF2-40B4-BE49-F238E27FC236}">
                  <a16:creationId xmlns:a16="http://schemas.microsoft.com/office/drawing/2014/main" id="{F88A92AA-89DF-536D-0E15-25449F241D54}"/>
                </a:ext>
              </a:extLst>
            </p:cNvPr>
            <p:cNvSpPr/>
            <p:nvPr/>
          </p:nvSpPr>
          <p:spPr>
            <a:xfrm>
              <a:off x="1046411" y="2982517"/>
              <a:ext cx="745342" cy="1069868"/>
            </a:xfrm>
            <a:custGeom>
              <a:avLst/>
              <a:gdLst/>
              <a:ahLst/>
              <a:cxnLst/>
              <a:rect l="l" t="t" r="r" b="b"/>
              <a:pathLst>
                <a:path w="1323915" h="1900356">
                  <a:moveTo>
                    <a:pt x="0" y="0"/>
                  </a:moveTo>
                  <a:lnTo>
                    <a:pt x="1323915" y="0"/>
                  </a:lnTo>
                  <a:lnTo>
                    <a:pt x="1323915" y="1900356"/>
                  </a:lnTo>
                  <a:lnTo>
                    <a:pt x="0" y="1900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D4079CF-8A18-E7E4-3B2D-0C1A4EE66BD2}"/>
                </a:ext>
              </a:extLst>
            </p:cNvPr>
            <p:cNvSpPr/>
            <p:nvPr/>
          </p:nvSpPr>
          <p:spPr>
            <a:xfrm>
              <a:off x="1959292" y="2982517"/>
              <a:ext cx="5641657" cy="180429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“Cam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</a:p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943B3A-19A6-D8C4-F650-2F16793D5583}"/>
              </a:ext>
            </a:extLst>
          </p:cNvPr>
          <p:cNvGrpSpPr/>
          <p:nvPr/>
        </p:nvGrpSpPr>
        <p:grpSpPr>
          <a:xfrm>
            <a:off x="7512806" y="536906"/>
            <a:ext cx="4193380" cy="5680273"/>
            <a:chOff x="7476394" y="462668"/>
            <a:chExt cx="4193380" cy="568027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367F50-BF24-21DF-302E-B70A50AB5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285" y="462668"/>
              <a:ext cx="3195599" cy="48826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FC44BF-595C-DB28-1507-3C14FA35E2E7}"/>
                </a:ext>
              </a:extLst>
            </p:cNvPr>
            <p:cNvSpPr txBox="1"/>
            <p:nvPr/>
          </p:nvSpPr>
          <p:spPr>
            <a:xfrm>
              <a:off x="7476394" y="5496610"/>
              <a:ext cx="41933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b="1" i="1" dirty="0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A8683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endParaRPr lang="en-US" sz="3600" b="1" i="1" dirty="0">
                <a:solidFill>
                  <a:srgbClr val="A8683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1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66266B-D285-0353-8327-2F7F8CD39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t="14604" r="2120" b="-195"/>
          <a:stretch/>
        </p:blipFill>
        <p:spPr>
          <a:xfrm>
            <a:off x="2562225" y="302256"/>
            <a:ext cx="9028334" cy="339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197EF-027A-8A9F-1E3B-700FCD75F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2014" b="10788"/>
          <a:stretch/>
        </p:blipFill>
        <p:spPr>
          <a:xfrm>
            <a:off x="2552700" y="4323579"/>
            <a:ext cx="9028334" cy="1477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B4057-C2DF-B5EA-A218-7D8A0A86E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72" y="627076"/>
            <a:ext cx="1865538" cy="274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90424A-70D1-0A05-AC75-2539C8130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1" y="3606808"/>
            <a:ext cx="1865538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VN"/>
          </a:p>
        </p:txBody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EFD50-6094-5CD0-8445-F2AD9E04E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480" y="317560"/>
            <a:ext cx="6340390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528320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41AE9-EB06-ACA4-11CC-F5D9AEEBB50D}"/>
              </a:ext>
            </a:extLst>
          </p:cNvPr>
          <p:cNvSpPr txBox="1"/>
          <p:nvPr/>
        </p:nvSpPr>
        <p:spPr>
          <a:xfrm>
            <a:off x="1500609" y="1862062"/>
            <a:ext cx="91907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và liên hệ thực tế ở gia đình và địa phương về ứng dụng một số cách phòng tránh đuối nước.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Cam kết thực hiện các nguyên tắc an toàn khi bơi hoặc tập bơi.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năng lực tư duy, giải quyết vấn đề, giao tiếp hợp tác.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6319A-CDAF-72D8-BF4C-EB6A0D98C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164" y="643065"/>
            <a:ext cx="6285521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565B928-EE57-0FEC-E52F-5259951870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1529956"/>
            <a:ext cx="8542344" cy="521374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FCB9645-4DB5-8315-CBDD-89A4CD5B7EF1}"/>
              </a:ext>
            </a:extLst>
          </p:cNvPr>
          <p:cNvSpPr/>
          <p:nvPr/>
        </p:nvSpPr>
        <p:spPr>
          <a:xfrm>
            <a:off x="6086476" y="590550"/>
            <a:ext cx="2800350" cy="1276350"/>
          </a:xfrm>
          <a:prstGeom prst="wedgeRoundRectCallout">
            <a:avLst>
              <a:gd name="adj1" fmla="val 67402"/>
              <a:gd name="adj2" fmla="val 41412"/>
              <a:gd name="adj3" fmla="val 16667"/>
            </a:avLst>
          </a:prstGeom>
          <a:solidFill>
            <a:schemeClr val="bg1"/>
          </a:solidFill>
          <a:ln>
            <a:solidFill>
              <a:srgbClr val="1D87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 NƯỚC chúng ta phải làm gì?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BC108B5-CDB3-2E85-3608-79BBF4055180}"/>
              </a:ext>
            </a:extLst>
          </p:cNvPr>
          <p:cNvSpPr/>
          <p:nvPr/>
        </p:nvSpPr>
        <p:spPr>
          <a:xfrm>
            <a:off x="257175" y="590551"/>
            <a:ext cx="3486151" cy="2085974"/>
          </a:xfrm>
          <a:prstGeom prst="wedgeRoundRectCallout">
            <a:avLst>
              <a:gd name="adj1" fmla="val 67402"/>
              <a:gd name="adj2" fmla="val 41412"/>
              <a:gd name="adj3" fmla="val 16667"/>
            </a:avLst>
          </a:prstGeom>
          <a:solidFill>
            <a:schemeClr val="bg1"/>
          </a:solidFill>
          <a:ln>
            <a:solidFill>
              <a:srgbClr val="1D87D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đuối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972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i bị ĐUỐI NƯỚC chúng ta phải làm gì_ _ CÁCH XỬ LÝ KHI BỊ ĐUỐI NƯỚC _ Kỹ năng an toàn cho trẻ">
            <a:hlinkClick r:id="" action="ppaction://media"/>
            <a:extLst>
              <a:ext uri="{FF2B5EF4-FFF2-40B4-BE49-F238E27FC236}">
                <a16:creationId xmlns:a16="http://schemas.microsoft.com/office/drawing/2014/main" id="{AEBD5BF9-2874-28CC-A858-54359E76E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VN"/>
          </a:p>
        </p:txBody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261" y="3858514"/>
            <a:ext cx="2814961" cy="1821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EE5F7E-E9B1-AF05-FF09-D7E51B13C5FA}"/>
              </a:ext>
            </a:extLst>
          </p:cNvPr>
          <p:cNvSpPr txBox="1"/>
          <p:nvPr/>
        </p:nvSpPr>
        <p:spPr>
          <a:xfrm>
            <a:off x="1938655" y="2454351"/>
            <a:ext cx="56126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8537-9582-875D-D025-EEC18E4F46ED}"/>
              </a:ext>
            </a:extLst>
          </p:cNvPr>
          <p:cNvSpPr txBox="1"/>
          <p:nvPr/>
        </p:nvSpPr>
        <p:spPr>
          <a:xfrm>
            <a:off x="2964491" y="3900901"/>
            <a:ext cx="56126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46195-DAC5-3A27-FA0E-365B5869D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442" y="593148"/>
            <a:ext cx="647451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60997" y="965040"/>
            <a:ext cx="10321290" cy="460311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-8731" y="0"/>
            <a:ext cx="3877310" cy="3785870"/>
          </a:xfrm>
          <a:prstGeom prst="rect">
            <a:avLst/>
          </a:prstGeom>
        </p:spPr>
      </p:pic>
      <p:pic>
        <p:nvPicPr>
          <p:cNvPr id="2" name="图片 9" descr="微信截图_20220602155409">
            <a:extLst>
              <a:ext uri="{FF2B5EF4-FFF2-40B4-BE49-F238E27FC236}">
                <a16:creationId xmlns:a16="http://schemas.microsoft.com/office/drawing/2014/main" id="{6C61E54C-7E88-C011-F0A2-C56A0362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704" y="3691889"/>
            <a:ext cx="4474203" cy="3338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F4F3DE-5111-D2C3-9551-7FCFEA026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924" y="1676986"/>
            <a:ext cx="9114310" cy="4029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AC609-50A4-8D8A-639C-72E697407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5068" y="535860"/>
            <a:ext cx="3501569" cy="123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0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165350" y="703259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/>
          <p:cNvSpPr>
            <a:spLocks noChangeAspect="1"/>
          </p:cNvSpPr>
          <p:nvPr/>
        </p:nvSpPr>
        <p:spPr bwMode="auto">
          <a:xfrm rot="5400000">
            <a:off x="5692686" y="1575062"/>
            <a:ext cx="186231" cy="749484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VN"/>
          </a:p>
        </p:txBody>
      </p:sp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3B43F-DB29-F518-BECD-D623FAE2F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776" y="241302"/>
            <a:ext cx="6559865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63E67-50C4-9586-3A57-1264F71E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3D667EC9-66C6-A583-7A0D-A450B6E06A91}"/>
              </a:ext>
            </a:extLst>
          </p:cNvPr>
          <p:cNvSpPr/>
          <p:nvPr/>
        </p:nvSpPr>
        <p:spPr>
          <a:xfrm>
            <a:off x="2052334" y="868362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>
            <a:extLst>
              <a:ext uri="{FF2B5EF4-FFF2-40B4-BE49-F238E27FC236}">
                <a16:creationId xmlns:a16="http://schemas.microsoft.com/office/drawing/2014/main" id="{8910239C-209F-C08D-830C-246928D8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>
            <a:extLst>
              <a:ext uri="{FF2B5EF4-FFF2-40B4-BE49-F238E27FC236}">
                <a16:creationId xmlns:a16="http://schemas.microsoft.com/office/drawing/2014/main" id="{27AFD7BB-2052-8D1D-5F72-76DF6E1A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>
            <a:extLst>
              <a:ext uri="{FF2B5EF4-FFF2-40B4-BE49-F238E27FC236}">
                <a16:creationId xmlns:a16="http://schemas.microsoft.com/office/drawing/2014/main" id="{BEAD7114-A246-AEC3-392B-07A6C4DBA651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016895" y="2026191"/>
            <a:ext cx="158209" cy="636711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en-VN"/>
          </a:p>
        </p:txBody>
      </p:sp>
      <p:pic>
        <p:nvPicPr>
          <p:cNvPr id="10" name="图片 9" descr="图层 2">
            <a:extLst>
              <a:ext uri="{FF2B5EF4-FFF2-40B4-BE49-F238E27FC236}">
                <a16:creationId xmlns:a16="http://schemas.microsoft.com/office/drawing/2014/main" id="{CA4821A6-46CF-F5AD-0576-EF139BC02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C13D5F-5065-0EF3-F46B-BAC0ECC3C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000" y="527052"/>
            <a:ext cx="72000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3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>
            <a:extLst>
              <a:ext uri="{FF2B5EF4-FFF2-40B4-BE49-F238E27FC236}">
                <a16:creationId xmlns:a16="http://schemas.microsoft.com/office/drawing/2014/main" id="{B4A694D2-B32F-7AAA-64B7-6BC168213414}"/>
              </a:ext>
            </a:extLst>
          </p:cNvPr>
          <p:cNvSpPr/>
          <p:nvPr/>
        </p:nvSpPr>
        <p:spPr>
          <a:xfrm>
            <a:off x="748837" y="1758752"/>
            <a:ext cx="471853" cy="708223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E1A806F3-5552-71BC-FA70-763534558B40}"/>
              </a:ext>
            </a:extLst>
          </p:cNvPr>
          <p:cNvSpPr txBox="1"/>
          <p:nvPr/>
        </p:nvSpPr>
        <p:spPr>
          <a:xfrm>
            <a:off x="1524646" y="1556867"/>
            <a:ext cx="8829029" cy="15745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Quan sát hình 3 và cho biết:</a:t>
            </a:r>
          </a:p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- Em nhỏ muốn điều gì?</a:t>
            </a:r>
          </a:p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- Người chị có suy nghĩ, việc làm như thế nào?</a:t>
            </a:r>
            <a:endParaRPr lang="en-US" sz="3200" dirty="0">
              <a:latin typeface="Cambria 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7DACE-32F2-BD21-A513-38679340F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93" y="3527552"/>
            <a:ext cx="5857637" cy="2951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35E2EE-26E0-0BFD-0602-06FF4F22B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54" y="171085"/>
            <a:ext cx="11430991" cy="1511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93CF24-F0CF-12AA-7035-1FBFD23ED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78" y="3789194"/>
            <a:ext cx="593192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3E9B0-0C03-2CA9-05DA-4C66780A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268577"/>
            <a:ext cx="8448675" cy="630555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EE0BBA52-BFEE-DD9A-9A3B-39DADFD2FE22}"/>
              </a:ext>
            </a:extLst>
          </p:cNvPr>
          <p:cNvSpPr txBox="1"/>
          <p:nvPr/>
        </p:nvSpPr>
        <p:spPr>
          <a:xfrm>
            <a:off x="8905875" y="1147292"/>
            <a:ext cx="3024188" cy="4267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52"/>
              </a:lnSpc>
            </a:pPr>
            <a:r>
              <a:rPr lang="vi-VN" sz="3200" dirty="0">
                <a:latin typeface="Cambria Bold"/>
              </a:rPr>
              <a:t>Quan sát hình 3 và cho biết:</a:t>
            </a:r>
          </a:p>
          <a:p>
            <a:pPr algn="just" defTabSz="609630">
              <a:lnSpc>
                <a:spcPts val="4152"/>
              </a:lnSpc>
            </a:pPr>
            <a:r>
              <a:rPr lang="vi-VN" sz="3200" dirty="0">
                <a:solidFill>
                  <a:srgbClr val="DE5566"/>
                </a:solidFill>
                <a:latin typeface="Cambria Bold"/>
              </a:rPr>
              <a:t>- Em nhỏ muốn điều gì?</a:t>
            </a:r>
          </a:p>
          <a:p>
            <a:pPr algn="just" defTabSz="609630">
              <a:lnSpc>
                <a:spcPts val="4152"/>
              </a:lnSpc>
            </a:pPr>
            <a:r>
              <a:rPr lang="vi-VN" sz="3200" dirty="0">
                <a:solidFill>
                  <a:srgbClr val="DE5566"/>
                </a:solidFill>
                <a:latin typeface="Cambria Bold"/>
              </a:rPr>
              <a:t>- Người chị có suy nghĩ, việc làm như thế nào?</a:t>
            </a:r>
            <a:endParaRPr lang="en-US" sz="3200" dirty="0">
              <a:solidFill>
                <a:srgbClr val="DE5566"/>
              </a:solidFill>
              <a:latin typeface="Cambria Bold"/>
            </a:endParaRPr>
          </a:p>
        </p:txBody>
      </p:sp>
    </p:spTree>
    <p:extLst>
      <p:ext uri="{BB962C8B-B14F-4D97-AF65-F5344CB8AC3E}">
        <p14:creationId xmlns:p14="http://schemas.microsoft.com/office/powerpoint/2010/main" val="75217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1FFC7-1D81-ED2B-2E84-FA9655278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225" b="56223"/>
          <a:stretch/>
        </p:blipFill>
        <p:spPr>
          <a:xfrm>
            <a:off x="178437" y="1647825"/>
            <a:ext cx="6109070" cy="40100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C213B-A2CD-179E-F623-EB30328B4489}"/>
              </a:ext>
            </a:extLst>
          </p:cNvPr>
          <p:cNvSpPr/>
          <p:nvPr/>
        </p:nvSpPr>
        <p:spPr>
          <a:xfrm>
            <a:off x="6537961" y="1762112"/>
            <a:ext cx="5063490" cy="663074"/>
          </a:xfrm>
          <a:prstGeom prst="roundRect">
            <a:avLst/>
          </a:prstGeom>
          <a:solidFill>
            <a:srgbClr val="E1F0FB"/>
          </a:solidFill>
          <a:ln w="38100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nhỏ muốn điều gì?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70EC53-C11A-9DA4-A1DC-B853E14023DA}"/>
              </a:ext>
            </a:extLst>
          </p:cNvPr>
          <p:cNvSpPr/>
          <p:nvPr/>
        </p:nvSpPr>
        <p:spPr>
          <a:xfrm>
            <a:off x="6537961" y="2865184"/>
            <a:ext cx="5063490" cy="1449639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nhỏ muốn xuống công viên nước để bơi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BBE92-DB75-38F4-9B73-9767D4D81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799" y="395408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9E3387-BA4B-5C45-2B30-DD1234493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24" b="51257"/>
          <a:stretch/>
        </p:blipFill>
        <p:spPr>
          <a:xfrm>
            <a:off x="400049" y="2308875"/>
            <a:ext cx="3454323" cy="258697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EC213B-A2CD-179E-F623-EB30328B4489}"/>
              </a:ext>
            </a:extLst>
          </p:cNvPr>
          <p:cNvSpPr/>
          <p:nvPr/>
        </p:nvSpPr>
        <p:spPr>
          <a:xfrm>
            <a:off x="1504950" y="1356361"/>
            <a:ext cx="9725026" cy="739139"/>
          </a:xfrm>
          <a:prstGeom prst="roundRect">
            <a:avLst/>
          </a:prstGeom>
          <a:solidFill>
            <a:srgbClr val="E1F0FB"/>
          </a:solidFill>
          <a:ln w="28575">
            <a:solidFill>
              <a:srgbClr val="1D87D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chị có suy nghĩ, việc làm như thế nào?</a:t>
            </a:r>
            <a:endParaRPr lang="pt-BR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70EC53-C11A-9DA4-A1DC-B853E14023DA}"/>
              </a:ext>
            </a:extLst>
          </p:cNvPr>
          <p:cNvSpPr/>
          <p:nvPr/>
        </p:nvSpPr>
        <p:spPr>
          <a:xfrm>
            <a:off x="546736" y="5109225"/>
            <a:ext cx="3206114" cy="12439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tích bối cảnh xung quanh và suy nghĩ.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5C272-4286-8219-36E5-AA0460376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1" t="44543" r="49683" b="5674"/>
          <a:stretch/>
        </p:blipFill>
        <p:spPr>
          <a:xfrm>
            <a:off x="4368838" y="2282287"/>
            <a:ext cx="3454323" cy="2642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758408-3772-CE65-F04A-AEF91387A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8331" r="1424" b="4238"/>
          <a:stretch/>
        </p:blipFill>
        <p:spPr>
          <a:xfrm>
            <a:off x="8085157" y="2308875"/>
            <a:ext cx="3454323" cy="251745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444A07-98FC-BD59-3216-8894CEA7DD34}"/>
              </a:ext>
            </a:extLst>
          </p:cNvPr>
          <p:cNvSpPr/>
          <p:nvPr/>
        </p:nvSpPr>
        <p:spPr>
          <a:xfrm>
            <a:off x="4559617" y="5151150"/>
            <a:ext cx="3206114" cy="12439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đoán các sự việc có thể xảy ra.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4F586B-8705-10FA-62E0-BB642879F9F7}"/>
              </a:ext>
            </a:extLst>
          </p:cNvPr>
          <p:cNvSpPr/>
          <p:nvPr/>
        </p:nvSpPr>
        <p:spPr>
          <a:xfrm>
            <a:off x="7990185" y="5023500"/>
            <a:ext cx="3784005" cy="1499250"/>
          </a:xfrm>
          <a:prstGeom prst="roundRect">
            <a:avLst/>
          </a:prstGeom>
          <a:solidFill>
            <a:srgbClr val="F7D5D9"/>
          </a:solidFill>
          <a:ln w="381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 phục em sau khi phân tích thông tin đã quan sát được.</a:t>
            </a:r>
            <a:endParaRPr lang="pt-BR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313561-E9C5-C488-837A-F2B0542B4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917" y="97284"/>
            <a:ext cx="684640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9E3CF-FC48-CD1A-90B7-E6716E197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4" y="43618"/>
            <a:ext cx="1383912" cy="1603387"/>
          </a:xfrm>
          <a:prstGeom prst="rect">
            <a:avLst/>
          </a:prstGeom>
        </p:spPr>
      </p:pic>
      <p:sp>
        <p:nvSpPr>
          <p:cNvPr id="4" name="Freeform 16">
            <a:extLst>
              <a:ext uri="{FF2B5EF4-FFF2-40B4-BE49-F238E27FC236}">
                <a16:creationId xmlns:a16="http://schemas.microsoft.com/office/drawing/2014/main" id="{56FE5E7D-6893-C836-BC2E-FD43A6D78AB0}"/>
              </a:ext>
            </a:extLst>
          </p:cNvPr>
          <p:cNvSpPr/>
          <p:nvPr/>
        </p:nvSpPr>
        <p:spPr>
          <a:xfrm>
            <a:off x="1703636" y="376265"/>
            <a:ext cx="639075" cy="938092"/>
          </a:xfrm>
          <a:custGeom>
            <a:avLst/>
            <a:gdLst/>
            <a:ahLst/>
            <a:cxnLst/>
            <a:rect l="l" t="t" r="r" b="b"/>
            <a:pathLst>
              <a:path w="958613" h="1407138">
                <a:moveTo>
                  <a:pt x="0" y="0"/>
                </a:moveTo>
                <a:lnTo>
                  <a:pt x="958613" y="0"/>
                </a:lnTo>
                <a:lnTo>
                  <a:pt x="958613" y="1407138"/>
                </a:lnTo>
                <a:lnTo>
                  <a:pt x="0" y="14071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C7D3B3-983F-8EF2-E29E-923626B9410C}"/>
              </a:ext>
            </a:extLst>
          </p:cNvPr>
          <p:cNvSpPr/>
          <p:nvPr/>
        </p:nvSpPr>
        <p:spPr>
          <a:xfrm>
            <a:off x="2563494" y="322361"/>
            <a:ext cx="9194482" cy="1069790"/>
          </a:xfrm>
          <a:prstGeom prst="roundRect">
            <a:avLst/>
          </a:prstGeom>
          <a:solidFill>
            <a:srgbClr val="CCE6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thực hành kĩ năng phán đoán tình huống có nguy cơ dẫn đến đuối nước.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21660-6806-51C3-FCC9-0F4588358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25" y="1439776"/>
            <a:ext cx="98869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572</Words>
  <Application>Microsoft Office PowerPoint</Application>
  <PresentationFormat>Widescreen</PresentationFormat>
  <Paragraphs>47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Adobe Arabic</vt:lpstr>
      <vt:lpstr>Arial</vt:lpstr>
      <vt:lpstr>Calibri</vt:lpstr>
      <vt:lpstr>Calibri Light</vt:lpstr>
      <vt:lpstr>Cambria</vt:lpstr>
      <vt:lpstr>Cambria Bold</vt:lpstr>
      <vt:lpstr>字魂151号-联盟综艺体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20</cp:revision>
  <dcterms:created xsi:type="dcterms:W3CDTF">2024-02-20T11:37:32Z</dcterms:created>
  <dcterms:modified xsi:type="dcterms:W3CDTF">2024-03-29T09:33:34Z</dcterms:modified>
</cp:coreProperties>
</file>