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B0EA17-3BE5-476E-8E6A-69A6DF09B602}"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254550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0EA17-3BE5-476E-8E6A-69A6DF09B602}"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244680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0EA17-3BE5-476E-8E6A-69A6DF09B602}"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3795669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0EA17-3BE5-476E-8E6A-69A6DF09B602}"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1347645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CB0EA17-3BE5-476E-8E6A-69A6DF09B602}"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640654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B0EA17-3BE5-476E-8E6A-69A6DF09B602}"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1779895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B0EA17-3BE5-476E-8E6A-69A6DF09B602}"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2905666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B0EA17-3BE5-476E-8E6A-69A6DF09B602}"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190283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0EA17-3BE5-476E-8E6A-69A6DF09B602}"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142333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B0EA17-3BE5-476E-8E6A-69A6DF09B602}"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1268639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B0EA17-3BE5-476E-8E6A-69A6DF09B602}"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CB0DC-63C7-4B69-8F4E-8C879E3F00FF}" type="slidenum">
              <a:rPr lang="en-US" smtClean="0"/>
              <a:t>‹#›</a:t>
            </a:fld>
            <a:endParaRPr lang="en-US"/>
          </a:p>
        </p:txBody>
      </p:sp>
    </p:spTree>
    <p:extLst>
      <p:ext uri="{BB962C8B-B14F-4D97-AF65-F5344CB8AC3E}">
        <p14:creationId xmlns:p14="http://schemas.microsoft.com/office/powerpoint/2010/main" val="346720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0EA17-3BE5-476E-8E6A-69A6DF09B602}" type="datetimeFigureOut">
              <a:rPr lang="en-US" smtClean="0"/>
              <a:t>12/19/2024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CB0DC-63C7-4B69-8F4E-8C879E3F00FF}" type="slidenum">
              <a:rPr lang="en-US" smtClean="0"/>
              <a:t>‹#›</a:t>
            </a:fld>
            <a:endParaRPr lang="en-US"/>
          </a:p>
        </p:txBody>
      </p:sp>
    </p:spTree>
    <p:extLst>
      <p:ext uri="{BB962C8B-B14F-4D97-AF65-F5344CB8AC3E}">
        <p14:creationId xmlns:p14="http://schemas.microsoft.com/office/powerpoint/2010/main" val="2018024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5" name="Picture 4"/>
          <p:cNvPicPr>
            <a:picLocks noChangeAspect="1"/>
          </p:cNvPicPr>
          <p:nvPr/>
        </p:nvPicPr>
        <p:blipFill>
          <a:blip r:embed="rId3"/>
          <a:stretch>
            <a:fillRect/>
          </a:stretch>
        </p:blipFill>
        <p:spPr>
          <a:xfrm>
            <a:off x="4260061" y="598605"/>
            <a:ext cx="3352281" cy="1117427"/>
          </a:xfrm>
          <a:prstGeom prst="rect">
            <a:avLst/>
          </a:prstGeom>
        </p:spPr>
      </p:pic>
      <p:pic>
        <p:nvPicPr>
          <p:cNvPr id="6" name="Picture 5"/>
          <p:cNvPicPr>
            <a:picLocks noChangeAspect="1"/>
          </p:cNvPicPr>
          <p:nvPr/>
        </p:nvPicPr>
        <p:blipFill>
          <a:blip r:embed="rId4"/>
          <a:stretch>
            <a:fillRect/>
          </a:stretch>
        </p:blipFill>
        <p:spPr>
          <a:xfrm>
            <a:off x="688439" y="1490395"/>
            <a:ext cx="11544450" cy="2643763"/>
          </a:xfrm>
          <a:prstGeom prst="rect">
            <a:avLst/>
          </a:prstGeom>
        </p:spPr>
      </p:pic>
      <p:pic>
        <p:nvPicPr>
          <p:cNvPr id="7" name="Picture 6"/>
          <p:cNvPicPr>
            <a:picLocks noChangeAspect="1"/>
          </p:cNvPicPr>
          <p:nvPr/>
        </p:nvPicPr>
        <p:blipFill>
          <a:blip r:embed="rId5"/>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2698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5" name="图片 15">
            <a:extLst>
              <a:ext uri="{FF2B5EF4-FFF2-40B4-BE49-F238E27FC236}">
                <a16:creationId xmlns:a16="http://schemas.microsoft.com/office/drawing/2014/main" id="{03E035FD-ECF2-4DCE-95B8-6E51F8140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59087" y="3195850"/>
            <a:ext cx="3890750" cy="3890750"/>
          </a:xfrm>
          <a:prstGeom prst="rect">
            <a:avLst/>
          </a:prstGeom>
        </p:spPr>
      </p:pic>
      <p:pic>
        <p:nvPicPr>
          <p:cNvPr id="6" name="图片 2">
            <a:extLst>
              <a:ext uri="{FF2B5EF4-FFF2-40B4-BE49-F238E27FC236}">
                <a16:creationId xmlns:a16="http://schemas.microsoft.com/office/drawing/2014/main" id="{C0004B40-E416-4F3E-9BEA-834021CE99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8044">
            <a:off x="7079373" y="1087322"/>
            <a:ext cx="4949260" cy="6186576"/>
          </a:xfrm>
          <a:prstGeom prst="rect">
            <a:avLst/>
          </a:prstGeom>
        </p:spPr>
      </p:pic>
      <p:pic>
        <p:nvPicPr>
          <p:cNvPr id="7" name="Picture 6"/>
          <p:cNvPicPr>
            <a:picLocks noChangeAspect="1"/>
          </p:cNvPicPr>
          <p:nvPr/>
        </p:nvPicPr>
        <p:blipFill>
          <a:blip r:embed="rId5"/>
          <a:stretch>
            <a:fillRect/>
          </a:stretch>
        </p:blipFill>
        <p:spPr>
          <a:xfrm>
            <a:off x="8009736" y="2613601"/>
            <a:ext cx="3097036" cy="1847248"/>
          </a:xfrm>
          <a:prstGeom prst="rect">
            <a:avLst/>
          </a:prstGeom>
        </p:spPr>
      </p:pic>
      <p:pic>
        <p:nvPicPr>
          <p:cNvPr id="8" name="Picture 7"/>
          <p:cNvPicPr>
            <a:picLocks noChangeAspect="1"/>
          </p:cNvPicPr>
          <p:nvPr/>
        </p:nvPicPr>
        <p:blipFill>
          <a:blip r:embed="rId6"/>
          <a:stretch>
            <a:fillRect/>
          </a:stretch>
        </p:blipFill>
        <p:spPr>
          <a:xfrm>
            <a:off x="884562" y="1843917"/>
            <a:ext cx="6822015" cy="3792041"/>
          </a:xfrm>
          <a:prstGeom prst="rect">
            <a:avLst/>
          </a:prstGeom>
        </p:spPr>
      </p:pic>
    </p:spTree>
    <p:extLst>
      <p:ext uri="{BB962C8B-B14F-4D97-AF65-F5344CB8AC3E}">
        <p14:creationId xmlns:p14="http://schemas.microsoft.com/office/powerpoint/2010/main" val="404729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8"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9" name="Flowchart: Alternate Process 8">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a:latin typeface="Cambria" panose="02040503050406030204" pitchFamily="18" charset="0"/>
                  <a:ea typeface="Cambria" panose="02040503050406030204" pitchFamily="18" charset="0"/>
                </a:rPr>
                <a:t>- Hãy mô tả sự trao đổi khí của thực vật với môi trường.</a:t>
              </a:r>
            </a:p>
            <a:p>
              <a:pPr algn="just"/>
              <a:r>
                <a:rPr lang="nl-NL" sz="380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078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8647" y="763827"/>
            <a:ext cx="4288729" cy="60941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6"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dirty="0">
                  <a:solidFill>
                    <a:srgbClr val="009999"/>
                  </a:solidFill>
                  <a:effectLst/>
                  <a:latin typeface="Cambria" panose="02040503050406030204" pitchFamily="18" charset="0"/>
                </a:rPr>
                <a:t> </a:t>
              </a:r>
              <a:r>
                <a:rPr lang="nl-NL" sz="3800" b="1" dirty="0">
                  <a:solidFill>
                    <a:srgbClr val="009999"/>
                  </a:solidFill>
                  <a:latin typeface="Cambria" panose="02040503050406030204" pitchFamily="18" charset="0"/>
                  <a:ea typeface="Cambria" panose="02040503050406030204" pitchFamily="18" charset="0"/>
                </a:rPr>
                <a:t>Quan sát hình 9, đọc thông tin hãy:</a:t>
              </a:r>
              <a:endParaRPr lang="en-US" sz="3800" b="1" dirty="0">
                <a:solidFill>
                  <a:srgbClr val="009999"/>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dirty="0">
                <a:latin typeface="Cambria" panose="02040503050406030204" pitchFamily="18" charset="0"/>
                <a:ea typeface="Cambria" panose="02040503050406030204" pitchFamily="18" charset="0"/>
              </a:rPr>
              <a:t>- Mô tả sự trao đổi khí trong quá trình quang hợp ở thực vật. Quá trình quang hợp diễn ra vào thời gian nào, ở đâu?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60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8647" y="763827"/>
            <a:ext cx="4288729" cy="60941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468" y="3684495"/>
            <a:ext cx="4144236" cy="2828041"/>
          </a:xfrm>
          <a:prstGeom prst="rect">
            <a:avLst/>
          </a:prstGeom>
        </p:spPr>
      </p:pic>
      <p:grpSp>
        <p:nvGrpSpPr>
          <p:cNvPr id="6" name="Group">
            <a:extLst>
              <a:ext uri="{FF2B5EF4-FFF2-40B4-BE49-F238E27FC236}">
                <a16:creationId xmlns:a16="http://schemas.microsoft.com/office/drawing/2014/main" id="{BC5BEAEB-E389-7C3C-041A-F2DB4F5AE20A}"/>
              </a:ext>
            </a:extLst>
          </p:cNvPr>
          <p:cNvGrpSpPr/>
          <p:nvPr/>
        </p:nvGrpSpPr>
        <p:grpSpPr>
          <a:xfrm>
            <a:off x="1258017" y="148256"/>
            <a:ext cx="11111527" cy="701731"/>
            <a:chOff x="1147155" y="567816"/>
            <a:chExt cx="13337769" cy="227543"/>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dirty="0">
                  <a:solidFill>
                    <a:srgbClr val="009999"/>
                  </a:solidFill>
                  <a:effectLst/>
                  <a:latin typeface="Cambria" panose="02040503050406030204" pitchFamily="18" charset="0"/>
                </a:rPr>
                <a:t> </a:t>
              </a:r>
              <a:r>
                <a:rPr lang="nl-NL" sz="3800" b="1" dirty="0">
                  <a:solidFill>
                    <a:srgbClr val="009999"/>
                  </a:solidFill>
                  <a:latin typeface="Cambria" panose="02040503050406030204" pitchFamily="18" charset="0"/>
                  <a:ea typeface="Cambria" panose="02040503050406030204" pitchFamily="18" charset="0"/>
                </a:rPr>
                <a:t>Quan sát hình 9, đọc thông tin hãy:</a:t>
              </a:r>
              <a:endParaRPr lang="en-US" sz="3800" b="1" dirty="0">
                <a:solidFill>
                  <a:srgbClr val="009999"/>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FF6F49AC-3F83-46CA-AC9E-5A46576F40A2}"/>
              </a:ext>
            </a:extLst>
          </p:cNvPr>
          <p:cNvSpPr txBox="1"/>
          <p:nvPr/>
        </p:nvSpPr>
        <p:spPr>
          <a:xfrm>
            <a:off x="1258018" y="951493"/>
            <a:ext cx="6594198" cy="3046988"/>
          </a:xfrm>
          <a:prstGeom prst="rect">
            <a:avLst/>
          </a:prstGeom>
          <a:noFill/>
        </p:spPr>
        <p:txBody>
          <a:bodyPr wrap="square">
            <a:spAutoFit/>
          </a:bodyPr>
          <a:lstStyle/>
          <a:p>
            <a:pPr algn="just"/>
            <a:r>
              <a:rPr lang="nl-NL" sz="3200" b="1" dirty="0">
                <a:solidFill>
                  <a:srgbClr val="0070C0"/>
                </a:solidFill>
                <a:latin typeface="Cambria" panose="02040503050406030204" pitchFamily="18" charset="0"/>
                <a:ea typeface="Cambria" panose="02040503050406030204" pitchFamily="18" charset="0"/>
              </a:rPr>
              <a:t>- Trong quá trình quang hợp thực vật lấy vào khí các-bô- níc, ánh sáng, nước và thải ra khí ô-xi. Quá trình quang hợp diễn ra vào ban ngày khi có ánh sáng mặt trời và chủ yếu ở lá.</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3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15200" y="814276"/>
            <a:ext cx="4571259" cy="56982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6"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hô hấp ở thực vật. Quá trình hô hấp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136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15200" y="814276"/>
            <a:ext cx="4571259" cy="56982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6"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474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701440" y="238801"/>
            <a:ext cx="10687849" cy="1295347"/>
            <a:chOff x="1147156" y="572516"/>
            <a:chExt cx="13337768" cy="420028"/>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7" name="Table 6"/>
          <p:cNvGraphicFramePr>
            <a:graphicFrameLocks noGrp="1"/>
          </p:cNvGraphicFramePr>
          <p:nvPr>
            <p:extLst>
              <p:ext uri="{D42A27DB-BD31-4B8C-83A1-F6EECF244321}">
                <p14:modId xmlns:p14="http://schemas.microsoft.com/office/powerpoint/2010/main" val="2883880878"/>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a:solidFill>
                            <a:srgbClr val="C00000"/>
                          </a:solidFill>
                          <a:latin typeface="Cambria" panose="02040503050406030204" pitchFamily="18" charset="0"/>
                          <a:ea typeface="Cambria" panose="02040503050406030204" pitchFamily="18" charset="0"/>
                        </a:rPr>
                        <a:t>QUANG</a:t>
                      </a:r>
                      <a:r>
                        <a:rPr lang="en-US" sz="3600" baseline="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a:solidFill>
                            <a:srgbClr val="00B050"/>
                          </a:solidFill>
                          <a:latin typeface="Cambria" panose="02040503050406030204" pitchFamily="18" charset="0"/>
                          <a:ea typeface="Cambria" panose="02040503050406030204" pitchFamily="18" charset="0"/>
                        </a:rPr>
                        <a:t>HÔ</a:t>
                      </a:r>
                      <a:r>
                        <a:rPr lang="en-US" sz="3600" baseline="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a:latin typeface="Cambria" panose="02040503050406030204" pitchFamily="18" charset="0"/>
                          <a:ea typeface="Cambria" panose="02040503050406030204" pitchFamily="18" charset="0"/>
                        </a:rPr>
                        <a:t>Thời</a:t>
                      </a:r>
                      <a:r>
                        <a:rPr lang="en-US" sz="2800" b="1" baseline="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a:latin typeface="Cambria" panose="02040503050406030204" pitchFamily="18" charset="0"/>
                          <a:ea typeface="Cambria" panose="02040503050406030204" pitchFamily="18" charset="0"/>
                        </a:rPr>
                        <a:t>Bộ phận</a:t>
                      </a:r>
                      <a:r>
                        <a:rPr lang="en-US" sz="2800" b="1" baseline="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a:latin typeface="Cambria" panose="02040503050406030204" pitchFamily="18" charset="0"/>
                          <a:ea typeface="Cambria" panose="02040503050406030204" pitchFamily="18" charset="0"/>
                        </a:rPr>
                        <a:t>Thực vật</a:t>
                      </a:r>
                      <a:r>
                        <a:rPr lang="en-US" sz="2800" b="1" baseline="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a:latin typeface="Cambria" panose="02040503050406030204" pitchFamily="18" charset="0"/>
                          <a:ea typeface="Cambria" panose="02040503050406030204" pitchFamily="18" charset="0"/>
                        </a:rPr>
                        <a:t>Thực</a:t>
                      </a:r>
                      <a:r>
                        <a:rPr lang="en-US" sz="2800" b="1" baseline="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8" name="TextBox 7"/>
          <p:cNvSpPr txBox="1"/>
          <p:nvPr/>
        </p:nvSpPr>
        <p:spPr>
          <a:xfrm>
            <a:off x="3880021"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Ban ngày</a:t>
            </a:r>
          </a:p>
        </p:txBody>
      </p:sp>
      <p:sp>
        <p:nvSpPr>
          <p:cNvPr id="9" name="TextBox 8"/>
          <p:cNvSpPr txBox="1"/>
          <p:nvPr/>
        </p:nvSpPr>
        <p:spPr>
          <a:xfrm>
            <a:off x="7912443"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Cả ngày và đêm</a:t>
            </a:r>
          </a:p>
        </p:txBody>
      </p:sp>
      <p:sp>
        <p:nvSpPr>
          <p:cNvPr id="10" name="TextBox 9"/>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Lá cây</a:t>
            </a:r>
          </a:p>
        </p:txBody>
      </p:sp>
      <p:sp>
        <p:nvSpPr>
          <p:cNvPr id="11" name="TextBox 10"/>
          <p:cNvSpPr txBox="1"/>
          <p:nvPr/>
        </p:nvSpPr>
        <p:spPr>
          <a:xfrm>
            <a:off x="7912443" y="3559087"/>
            <a:ext cx="3406346"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Thân, rễ, lá,…</a:t>
            </a:r>
          </a:p>
        </p:txBody>
      </p:sp>
      <p:sp>
        <p:nvSpPr>
          <p:cNvPr id="12" name="TextBox 11"/>
          <p:cNvSpPr txBox="1"/>
          <p:nvPr/>
        </p:nvSpPr>
        <p:spPr>
          <a:xfrm>
            <a:off x="3855306" y="442430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
        <p:nvSpPr>
          <p:cNvPr id="13" name="TextBox 12"/>
          <p:cNvSpPr txBox="1"/>
          <p:nvPr/>
        </p:nvSpPr>
        <p:spPr>
          <a:xfrm>
            <a:off x="7941275" y="451445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4" name="TextBox 13"/>
          <p:cNvSpPr txBox="1"/>
          <p:nvPr/>
        </p:nvSpPr>
        <p:spPr>
          <a:xfrm>
            <a:off x="3880021" y="5289684"/>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5" name="TextBox 14"/>
          <p:cNvSpPr txBox="1"/>
          <p:nvPr/>
        </p:nvSpPr>
        <p:spPr>
          <a:xfrm>
            <a:off x="7941274" y="5367903"/>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Tree>
    <p:extLst>
      <p:ext uri="{BB962C8B-B14F-4D97-AF65-F5344CB8AC3E}">
        <p14:creationId xmlns:p14="http://schemas.microsoft.com/office/powerpoint/2010/main" val="22214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dirty="0">
                  <a:solidFill>
                    <a:srgbClr val="009999"/>
                  </a:solidFill>
                  <a:effectLst/>
                  <a:latin typeface="Cambria" panose="02040503050406030204" pitchFamily="18" charset="0"/>
                </a:rPr>
                <a:t> </a:t>
              </a:r>
              <a:r>
                <a:rPr lang="nl-NL" sz="3800" b="1" dirty="0">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dirty="0">
                  <a:solidFill>
                    <a:srgbClr val="009999"/>
                  </a:solidFill>
                  <a:latin typeface="Cambria" panose="02040503050406030204" pitchFamily="18" charset="0"/>
                  <a:ea typeface="Cambria" panose="02040503050406030204" pitchFamily="18" charset="0"/>
                </a:rPr>
                <a:t>       - Vẽ sơ đồ mô tả sự trao đổi khí với môi trường khi thực vật hô hấp.</a:t>
              </a:r>
            </a:p>
          </p:txBody>
        </p:sp>
      </p:gr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9853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quang hợp.</a:t>
            </a:r>
          </a:p>
        </p:txBody>
      </p:sp>
      <p:grpSp>
        <p:nvGrpSpPr>
          <p:cNvPr id="5"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6"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8"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9"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10"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11"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2"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3"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6"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8"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9"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284341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amond(in)">
                                      <p:cBhvr>
                                        <p:cTn id="21" dur="2000"/>
                                        <p:tgtEl>
                                          <p:spTgt spid="10"/>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amond(in)">
                                      <p:cBhvr>
                                        <p:cTn id="25" dur="2000"/>
                                        <p:tgtEl>
                                          <p:spTgt spid="17"/>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edge">
                                      <p:cBhvr>
                                        <p:cTn id="29" dur="2000"/>
                                        <p:tgtEl>
                                          <p:spTgt spid="12"/>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2000"/>
                                        <p:tgtEl>
                                          <p:spTgt spid="14"/>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amond(in)">
                                      <p:cBhvr>
                                        <p:cTn id="41" dur="2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P spid="14" grpId="0" animBg="1"/>
      <p:bldP spid="15" grpId="0"/>
      <p:bldP spid="17" grpId="0" animBg="1"/>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hô hấp.</a:t>
            </a:r>
          </a:p>
        </p:txBody>
      </p:sp>
      <p:grpSp>
        <p:nvGrpSpPr>
          <p:cNvPr id="5"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6"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8"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9"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10"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11"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2"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3"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6"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8"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9"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412382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amond(in)">
                                      <p:cBhvr>
                                        <p:cTn id="21" dur="2000"/>
                                        <p:tgtEl>
                                          <p:spTgt spid="10"/>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amond(in)">
                                      <p:cBhvr>
                                        <p:cTn id="25" dur="2000"/>
                                        <p:tgtEl>
                                          <p:spTgt spid="17"/>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edge">
                                      <p:cBhvr>
                                        <p:cTn id="29" dur="2000"/>
                                        <p:tgtEl>
                                          <p:spTgt spid="12"/>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2000"/>
                                        <p:tgtEl>
                                          <p:spTgt spid="14"/>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amond(in)">
                                      <p:cBhvr>
                                        <p:cTn id="41" dur="2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P spid="14" grpId="0" animBg="1"/>
      <p:bldP spid="15" grpId="0"/>
      <p:bldP spid="17" grpId="0" animBg="1"/>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C0004B40-E416-4F3E-9BEA-834021CE9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28044">
            <a:off x="7029065" y="198058"/>
            <a:ext cx="4949260" cy="6186576"/>
          </a:xfrm>
          <a:prstGeom prst="rect">
            <a:avLst/>
          </a:prstGeom>
        </p:spPr>
      </p:pic>
      <p:pic>
        <p:nvPicPr>
          <p:cNvPr id="5" name="Picture 4"/>
          <p:cNvPicPr>
            <a:picLocks noChangeAspect="1"/>
          </p:cNvPicPr>
          <p:nvPr/>
        </p:nvPicPr>
        <p:blipFill>
          <a:blip r:embed="rId3"/>
          <a:stretch>
            <a:fillRect/>
          </a:stretch>
        </p:blipFill>
        <p:spPr>
          <a:xfrm>
            <a:off x="7878424" y="1716776"/>
            <a:ext cx="3097036" cy="1847248"/>
          </a:xfrm>
          <a:prstGeom prst="rect">
            <a:avLst/>
          </a:prstGeom>
        </p:spPr>
      </p:pic>
      <p:pic>
        <p:nvPicPr>
          <p:cNvPr id="6" name="Picture 5"/>
          <p:cNvPicPr>
            <a:picLocks noChangeAspect="1"/>
          </p:cNvPicPr>
          <p:nvPr/>
        </p:nvPicPr>
        <p:blipFill>
          <a:blip r:embed="rId4"/>
          <a:stretch>
            <a:fillRect/>
          </a:stretch>
        </p:blipFill>
        <p:spPr>
          <a:xfrm>
            <a:off x="1071759" y="1117866"/>
            <a:ext cx="5590517" cy="3023878"/>
          </a:xfrm>
          <a:prstGeom prst="rect">
            <a:avLst/>
          </a:prstGeom>
        </p:spPr>
      </p:pic>
      <p:pic>
        <p:nvPicPr>
          <p:cNvPr id="7" name="Picture 6"/>
          <p:cNvPicPr>
            <a:picLocks noChangeAspect="1"/>
          </p:cNvPicPr>
          <p:nvPr/>
        </p:nvPicPr>
        <p:blipFill>
          <a:blip r:embed="rId5"/>
          <a:stretch>
            <a:fillRect/>
          </a:stretch>
        </p:blipFill>
        <p:spPr>
          <a:xfrm>
            <a:off x="3988839" y="3152303"/>
            <a:ext cx="3889585" cy="3895682"/>
          </a:xfrm>
          <a:prstGeom prst="rect">
            <a:avLst/>
          </a:prstGeom>
        </p:spPr>
      </p:pic>
    </p:spTree>
    <p:extLst>
      <p:ext uri="{BB962C8B-B14F-4D97-AF65-F5344CB8AC3E}">
        <p14:creationId xmlns:p14="http://schemas.microsoft.com/office/powerpoint/2010/main" val="300946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0898" y="353608"/>
            <a:ext cx="3450635" cy="1383912"/>
          </a:xfrm>
          <a:prstGeom prst="rect">
            <a:avLst/>
          </a:prstGeom>
        </p:spPr>
      </p:pic>
      <p:grpSp>
        <p:nvGrpSpPr>
          <p:cNvPr id="5"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a:solidFill>
                    <a:srgbClr val="009999"/>
                  </a:solidFill>
                  <a:latin typeface="Cambria" panose="02040503050406030204" pitchFamily="18" charset="0"/>
                  <a:ea typeface="Cambria" panose="02040503050406030204" pitchFamily="18" charset="0"/>
                </a:rPr>
                <a:t>    </a:t>
              </a:r>
              <a:r>
                <a:rPr lang="nl-NL" sz="4000" b="1">
                  <a:solidFill>
                    <a:srgbClr val="009999"/>
                  </a:solidFill>
                  <a:latin typeface="Cambria" panose="02040503050406030204" pitchFamily="18" charset="0"/>
                  <a:ea typeface="Cambria" panose="02040503050406030204" pitchFamily="18" charset="0"/>
                </a:rPr>
                <a:t>Thực vật 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074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05850" y="582478"/>
            <a:ext cx="11111526" cy="1595576"/>
            <a:chOff x="1147156" y="572516"/>
            <a:chExt cx="13337768" cy="229963"/>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F6F49AC-3F83-46CA-AC9E-5A46576F40A2}"/>
                </a:ext>
              </a:extLst>
            </p:cNvPr>
            <p:cNvSpPr txBox="1"/>
            <p:nvPr/>
          </p:nvSpPr>
          <p:spPr>
            <a:xfrm>
              <a:off x="4454801" y="572637"/>
              <a:ext cx="10030123" cy="208485"/>
            </a:xfrm>
            <a:prstGeom prst="rect">
              <a:avLst/>
            </a:prstGeom>
            <a:noFill/>
          </p:spPr>
          <p:txBody>
            <a:bodyPr wrap="square">
              <a:spAutoFit/>
            </a:bodyPr>
            <a:lstStyle/>
            <a:p>
              <a:pPr lvl="0" algn="ct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rPr>
                <a:t> </a:t>
              </a:r>
              <a:r>
                <a:rPr lang="nl-NL" sz="4400" b="1" dirty="0">
                  <a:solidFill>
                    <a:srgbClr val="0070C0"/>
                  </a:solidFill>
                  <a:latin typeface="Cambria" panose="02040503050406030204" pitchFamily="18" charset="0"/>
                  <a:ea typeface="Cambria" panose="02040503050406030204" pitchFamily="18" charset="0"/>
                </a:rPr>
                <a:t>Vì sao buổi tối ta không nên để cây xanh trong phòng ngủ?</a:t>
              </a:r>
              <a:endParaRPr kumimoji="0" lang="en-US" sz="239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0EA69011-F554-4836-A4B0-B3926DC0D1EE}"/>
              </a:ext>
            </a:extLst>
          </p:cNvPr>
          <p:cNvPicPr>
            <a:picLocks noChangeAspect="1"/>
          </p:cNvPicPr>
          <p:nvPr/>
        </p:nvPicPr>
        <p:blipFill>
          <a:blip r:embed="rId2"/>
          <a:stretch>
            <a:fillRect/>
          </a:stretch>
        </p:blipFill>
        <p:spPr>
          <a:xfrm>
            <a:off x="7270163" y="2335427"/>
            <a:ext cx="4252278" cy="4151870"/>
          </a:xfrm>
          <a:prstGeom prst="rect">
            <a:avLst/>
          </a:prstGeom>
        </p:spPr>
      </p:pic>
      <p:sp>
        <p:nvSpPr>
          <p:cNvPr id="8" name="TextBox 7"/>
          <p:cNvSpPr txBox="1"/>
          <p:nvPr/>
        </p:nvSpPr>
        <p:spPr>
          <a:xfrm>
            <a:off x="505849" y="2434280"/>
            <a:ext cx="6537502" cy="3785652"/>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Vào ban đêm cây xanh ngừng quá trình quang hợp, nhưng vẫn duy trì quá trình hô hấp. Nếu trong phòng ngủ, đóng kín cửa mà để nhiều cây xanh thì rất dễ bị ngạt thở, bởi vì trong quá trình hô hấp cây đã lấy rất nhiều khí ô-xi của không khí trong phòng, đồng thời lại thải ra rất nhiều khí các-bô-níc.</a:t>
            </a:r>
            <a:endParaRPr lang="en-US" sz="300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stretch>
            <a:fillRect/>
          </a:stretch>
        </p:blipFill>
        <p:spPr>
          <a:xfrm>
            <a:off x="505849" y="425107"/>
            <a:ext cx="2755558" cy="1488513"/>
          </a:xfrm>
          <a:prstGeom prst="rect">
            <a:avLst/>
          </a:prstGeom>
        </p:spPr>
      </p:pic>
    </p:spTree>
    <p:extLst>
      <p:ext uri="{BB962C8B-B14F-4D97-AF65-F5344CB8AC3E}">
        <p14:creationId xmlns:p14="http://schemas.microsoft.com/office/powerpoint/2010/main" val="189400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5"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dirty="0" err="1">
                  <a:solidFill>
                    <a:srgbClr val="009999"/>
                  </a:solidFill>
                  <a:effectLst/>
                  <a:latin typeface="Cambria" panose="02040503050406030204" pitchFamily="18" charset="0"/>
                </a:rPr>
                <a:t>Quan</a:t>
              </a:r>
              <a:r>
                <a:rPr lang="en-US" sz="3800" b="1" i="0" dirty="0">
                  <a:solidFill>
                    <a:srgbClr val="009999"/>
                  </a:solidFill>
                  <a:effectLst/>
                  <a:latin typeface="Cambria" panose="02040503050406030204" pitchFamily="18" charset="0"/>
                </a:rPr>
                <a:t> </a:t>
              </a:r>
              <a:r>
                <a:rPr lang="en-US" sz="3800" b="1" i="0" dirty="0" err="1">
                  <a:solidFill>
                    <a:srgbClr val="009999"/>
                  </a:solidFill>
                  <a:effectLst/>
                  <a:latin typeface="Cambria" panose="02040503050406030204" pitchFamily="18" charset="0"/>
                </a:rPr>
                <a:t>sát</a:t>
              </a:r>
              <a:r>
                <a:rPr lang="en-US" sz="3800" b="1" i="0" dirty="0">
                  <a:solidFill>
                    <a:srgbClr val="009999"/>
                  </a:solidFill>
                  <a:effectLst/>
                  <a:latin typeface="Cambria" panose="02040503050406030204" pitchFamily="18" charset="0"/>
                </a:rPr>
                <a:t> </a:t>
              </a:r>
              <a:r>
                <a:rPr lang="en-US" sz="3800" b="1" i="0" dirty="0" err="1">
                  <a:solidFill>
                    <a:srgbClr val="009999"/>
                  </a:solidFill>
                  <a:effectLst/>
                  <a:latin typeface="Cambria" panose="02040503050406030204" pitchFamily="18" charset="0"/>
                </a:rPr>
                <a:t>hình</a:t>
              </a:r>
              <a:r>
                <a:rPr lang="en-US" sz="3800" b="1" i="0" dirty="0">
                  <a:solidFill>
                    <a:srgbClr val="009999"/>
                  </a:solidFill>
                  <a:effectLst/>
                  <a:latin typeface="Cambria" panose="02040503050406030204" pitchFamily="18" charset="0"/>
                </a:rPr>
                <a:t> 8, </a:t>
              </a:r>
              <a:r>
                <a:rPr lang="en-US" sz="3800" b="1" i="0" dirty="0" err="1">
                  <a:solidFill>
                    <a:srgbClr val="009999"/>
                  </a:solidFill>
                  <a:effectLst/>
                  <a:latin typeface="Cambria" panose="02040503050406030204" pitchFamily="18" charset="0"/>
                </a:rPr>
                <a:t>đọc</a:t>
              </a:r>
              <a:r>
                <a:rPr lang="en-US" sz="3800" b="1" i="0" dirty="0">
                  <a:solidFill>
                    <a:srgbClr val="009999"/>
                  </a:solidFill>
                  <a:effectLst/>
                  <a:latin typeface="Cambria" panose="02040503050406030204" pitchFamily="18" charset="0"/>
                </a:rPr>
                <a:t> </a:t>
              </a:r>
              <a:r>
                <a:rPr lang="en-US" sz="3800" b="1" i="0" dirty="0" err="1">
                  <a:solidFill>
                    <a:srgbClr val="009999"/>
                  </a:solidFill>
                  <a:effectLst/>
                  <a:latin typeface="Cambria" panose="02040503050406030204" pitchFamily="18" charset="0"/>
                </a:rPr>
                <a:t>thông</a:t>
              </a:r>
              <a:r>
                <a:rPr lang="en-US" sz="3800" b="1" i="0" dirty="0">
                  <a:solidFill>
                    <a:srgbClr val="009999"/>
                  </a:solidFill>
                  <a:effectLst/>
                  <a:latin typeface="Cambria" panose="02040503050406030204" pitchFamily="18" charset="0"/>
                </a:rPr>
                <a:t> tin </a:t>
              </a:r>
              <a:r>
                <a:rPr lang="en-US" sz="3800" b="1" i="0" dirty="0" err="1">
                  <a:solidFill>
                    <a:srgbClr val="009999"/>
                  </a:solidFill>
                  <a:effectLst/>
                  <a:latin typeface="Cambria" panose="02040503050406030204" pitchFamily="18" charset="0"/>
                </a:rPr>
                <a:t>và</a:t>
              </a:r>
              <a:r>
                <a:rPr lang="en-US" sz="3800" b="1" i="0" dirty="0">
                  <a:solidFill>
                    <a:srgbClr val="009999"/>
                  </a:solidFill>
                  <a:effectLst/>
                  <a:latin typeface="Cambria" panose="02040503050406030204" pitchFamily="18" charset="0"/>
                </a:rPr>
                <a:t> </a:t>
              </a:r>
              <a:r>
                <a:rPr lang="en-US" sz="3800" b="1" i="0" dirty="0" err="1">
                  <a:solidFill>
                    <a:srgbClr val="009999"/>
                  </a:solidFill>
                  <a:effectLst/>
                  <a:latin typeface="Cambria" panose="02040503050406030204" pitchFamily="18" charset="0"/>
                </a:rPr>
                <a:t>trả</a:t>
              </a:r>
              <a:r>
                <a:rPr lang="en-US" sz="3800" b="1" i="0" dirty="0">
                  <a:solidFill>
                    <a:srgbClr val="009999"/>
                  </a:solidFill>
                  <a:effectLst/>
                  <a:latin typeface="Cambria" panose="02040503050406030204" pitchFamily="18" charset="0"/>
                </a:rPr>
                <a:t> </a:t>
              </a:r>
              <a:r>
                <a:rPr lang="en-US" sz="3800" b="1" i="0" dirty="0" err="1">
                  <a:solidFill>
                    <a:srgbClr val="009999"/>
                  </a:solidFill>
                  <a:effectLst/>
                  <a:latin typeface="Cambria" panose="02040503050406030204" pitchFamily="18" charset="0"/>
                </a:rPr>
                <a:t>lời</a:t>
              </a:r>
              <a:r>
                <a:rPr lang="en-US" sz="3800" b="1" i="0" dirty="0">
                  <a:solidFill>
                    <a:srgbClr val="009999"/>
                  </a:solidFill>
                  <a:effectLst/>
                  <a:latin typeface="Cambria" panose="02040503050406030204" pitchFamily="18" charset="0"/>
                </a:rPr>
                <a:t> </a:t>
              </a:r>
              <a:r>
                <a:rPr lang="en-US" sz="3800" b="1" i="0" dirty="0" err="1">
                  <a:solidFill>
                    <a:srgbClr val="009999"/>
                  </a:solidFill>
                  <a:effectLst/>
                  <a:latin typeface="Cambria" panose="02040503050406030204" pitchFamily="18" charset="0"/>
                </a:rPr>
                <a:t>câu</a:t>
              </a:r>
              <a:r>
                <a:rPr lang="en-US" sz="3800" b="1" i="0" dirty="0">
                  <a:solidFill>
                    <a:srgbClr val="009999"/>
                  </a:solidFill>
                  <a:effectLst/>
                  <a:latin typeface="Cambria" panose="02040503050406030204" pitchFamily="18" charset="0"/>
                </a:rPr>
                <a:t> </a:t>
              </a:r>
              <a:r>
                <a:rPr lang="en-US" sz="3800" b="1" i="0" dirty="0" err="1">
                  <a:solidFill>
                    <a:srgbClr val="009999"/>
                  </a:solidFill>
                  <a:effectLst/>
                  <a:latin typeface="Cambria" panose="02040503050406030204" pitchFamily="18" charset="0"/>
                </a:rPr>
                <a:t>hỏi</a:t>
              </a:r>
              <a:r>
                <a:rPr lang="en-US" sz="3800" b="1" i="0" dirty="0">
                  <a:solidFill>
                    <a:srgbClr val="009999"/>
                  </a:solidFill>
                  <a:effectLst/>
                  <a:latin typeface="Cambria" panose="02040503050406030204" pitchFamily="18" charset="0"/>
                </a:rPr>
                <a:t>: </a:t>
              </a:r>
              <a:endParaRPr lang="en-US" sz="3800" b="1" dirty="0">
                <a:solidFill>
                  <a:srgbClr val="009999"/>
                </a:solidFill>
                <a:latin typeface="Cambria" panose="02040503050406030204" pitchFamily="18" charset="0"/>
              </a:endParaRPr>
            </a:p>
          </p:txBody>
        </p:sp>
      </p:grpSp>
      <p:grpSp>
        <p:nvGrpSpPr>
          <p:cNvPr id="8"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9" name="Flowchart: Alternate Process 8">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459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950684" y="1372092"/>
            <a:ext cx="4181863" cy="5165830"/>
          </a:xfrm>
          <a:prstGeom prst="rect">
            <a:avLst/>
          </a:prstGeom>
        </p:spPr>
      </p:pic>
      <p:grpSp>
        <p:nvGrpSpPr>
          <p:cNvPr id="5" name="Group">
            <a:extLst>
              <a:ext uri="{FF2B5EF4-FFF2-40B4-BE49-F238E27FC236}">
                <a16:creationId xmlns:a16="http://schemas.microsoft.com/office/drawing/2014/main" id="{BC5BEAEB-E389-7C3C-041A-F2DB4F5AE20A}"/>
              </a:ext>
            </a:extLst>
          </p:cNvPr>
          <p:cNvGrpSpPr/>
          <p:nvPr/>
        </p:nvGrpSpPr>
        <p:grpSpPr>
          <a:xfrm>
            <a:off x="848447" y="46494"/>
            <a:ext cx="10820290" cy="1387587"/>
            <a:chOff x="1147156" y="572516"/>
            <a:chExt cx="12988181" cy="335802"/>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dirty="0" err="1">
                  <a:solidFill>
                    <a:srgbClr val="009999"/>
                  </a:solidFill>
                  <a:effectLst/>
                  <a:latin typeface="Cambria" panose="02040503050406030204" pitchFamily="18" charset="0"/>
                </a:rPr>
                <a:t>Một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số</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yếu</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tố</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tham</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gia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vào</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quá</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trình</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tự</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tổng</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hợp</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chất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dinh</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dưỡng</a:t>
              </a:r>
              <a:r>
                <a:rPr lang="en-US" sz="4000" b="1" i="0" dirty="0">
                  <a:solidFill>
                    <a:srgbClr val="009999"/>
                  </a:solidFill>
                  <a:effectLst/>
                  <a:latin typeface="Cambria" panose="02040503050406030204" pitchFamily="18" charset="0"/>
                </a:rPr>
                <a:t> ở </a:t>
              </a:r>
              <a:r>
                <a:rPr lang="en-US" sz="4000" b="1" i="0" dirty="0" err="1">
                  <a:solidFill>
                    <a:srgbClr val="009999"/>
                  </a:solidFill>
                  <a:effectLst/>
                  <a:latin typeface="Cambria" panose="02040503050406030204" pitchFamily="18" charset="0"/>
                </a:rPr>
                <a:t>thực</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vật</a:t>
              </a:r>
              <a:r>
                <a:rPr lang="en-US" sz="4000" b="1" i="0" dirty="0">
                  <a:solidFill>
                    <a:srgbClr val="009999"/>
                  </a:solidFill>
                  <a:effectLst/>
                  <a:latin typeface="Cambria" panose="02040503050406030204" pitchFamily="18" charset="0"/>
                </a:rPr>
                <a:t>.  </a:t>
              </a:r>
              <a:endParaRPr lang="en-US" sz="4000" b="1" dirty="0">
                <a:solidFill>
                  <a:srgbClr val="009999"/>
                </a:solidFill>
                <a:latin typeface="Cambria" panose="02040503050406030204" pitchFamily="18" charset="0"/>
              </a:endParaRPr>
            </a:p>
          </p:txBody>
        </p:sp>
      </p:grpSp>
      <p:sp>
        <p:nvSpPr>
          <p:cNvPr id="8" name="Line Callout 1 7"/>
          <p:cNvSpPr/>
          <p:nvPr/>
        </p:nvSpPr>
        <p:spPr>
          <a:xfrm>
            <a:off x="9615084"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9" name="Line Callout 1 8"/>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grpSp>
        <p:nvGrpSpPr>
          <p:cNvPr id="10" name="Group 9">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1" name="Rectangle 10">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2" name="TextBox 11">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khí</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là</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13" name="Line Callout 1 12"/>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Nước</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72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5"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dirty="0">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8" name="Line Callout 1 7"/>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9" name="Line Callout 1 8"/>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10" name="Line Callout 1 9"/>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11"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2" name="Flowchart: Alternate Process 11">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extBox 12">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282392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5"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dirty="0">
                  <a:solidFill>
                    <a:srgbClr val="009999"/>
                  </a:solidFill>
                  <a:effectLst/>
                  <a:latin typeface="Cambria" panose="02040503050406030204" pitchFamily="18" charset="0"/>
                </a:rPr>
                <a:t> </a:t>
              </a:r>
              <a:r>
                <a:rPr lang="nl-NL" sz="3800" b="1" dirty="0">
                  <a:solidFill>
                    <a:srgbClr val="009999"/>
                  </a:solidFill>
                  <a:latin typeface="Cambria" panose="02040503050406030204" pitchFamily="18" charset="0"/>
                  <a:ea typeface="Cambria" panose="02040503050406030204" pitchFamily="18" charset="0"/>
                </a:rPr>
                <a:t>Chia sẻ khả năng kì diệu của lá cây về tự tổng hợp các chất dinh dưỡng cần cho sự sống.</a:t>
              </a:r>
              <a:endParaRPr lang="en-US" sz="3800" b="1" dirty="0">
                <a:solidFill>
                  <a:srgbClr val="009999"/>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a:solidFill>
                  <a:srgbClr val="002060"/>
                </a:solidFill>
                <a:latin typeface="Cambria" panose="02040503050406030204" pitchFamily="18" charset="0"/>
                <a:ea typeface="Cambria" panose="02040503050406030204" pitchFamily="18" charset="0"/>
              </a:rPr>
              <a:t>Lưu ý các mũi tên đi vào trên sơ đồ.</a:t>
            </a:r>
          </a:p>
          <a:p>
            <a:pPr algn="just"/>
            <a:r>
              <a:rPr lang="nl-NL" sz="3600">
                <a:solidFill>
                  <a:srgbClr val="002060"/>
                </a:solidFill>
                <a:latin typeface="Cambria" panose="02040503050406030204" pitchFamily="18" charset="0"/>
                <a:ea typeface="Cambria" panose="02040503050406030204" pitchFamily="18" charset="0"/>
              </a:rPr>
              <a:t>+ Sản phẩm của quá trình đó là gì ?</a:t>
            </a:r>
          </a:p>
          <a:p>
            <a:pPr algn="just"/>
            <a:r>
              <a:rPr lang="nl-NL" sz="360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38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dirty="0" err="1">
                  <a:solidFill>
                    <a:srgbClr val="FF0000"/>
                  </a:solidFill>
                  <a:effectLst/>
                  <a:latin typeface="Cambria" panose="02040503050406030204" pitchFamily="18" charset="0"/>
                </a:rPr>
                <a:t>Quá</a:t>
              </a:r>
              <a:r>
                <a:rPr lang="en-US" sz="3600" b="1" i="0" dirty="0">
                  <a:solidFill>
                    <a:srgbClr val="FF0000"/>
                  </a:solidFill>
                  <a:effectLst/>
                  <a:latin typeface="Cambria" panose="02040503050406030204" pitchFamily="18" charset="0"/>
                </a:rPr>
                <a:t> </a:t>
              </a:r>
              <a:r>
                <a:rPr lang="en-US" sz="3600" b="1" i="0" dirty="0" err="1">
                  <a:solidFill>
                    <a:srgbClr val="FF0000"/>
                  </a:solidFill>
                  <a:effectLst/>
                  <a:latin typeface="Cambria" panose="02040503050406030204" pitchFamily="18" charset="0"/>
                </a:rPr>
                <a:t>trình</a:t>
              </a:r>
              <a:r>
                <a:rPr lang="en-US" sz="3600" b="1" i="0" dirty="0">
                  <a:solidFill>
                    <a:srgbClr val="FF0000"/>
                  </a:solidFill>
                  <a:effectLst/>
                  <a:latin typeface="Cambria" panose="02040503050406030204" pitchFamily="18" charset="0"/>
                </a:rPr>
                <a:t> </a:t>
              </a:r>
              <a:r>
                <a:rPr lang="en-US" sz="3600" b="1" i="0" dirty="0" err="1">
                  <a:solidFill>
                    <a:srgbClr val="FF0000"/>
                  </a:solidFill>
                  <a:effectLst/>
                  <a:latin typeface="Cambria" panose="02040503050406030204" pitchFamily="18" charset="0"/>
                </a:rPr>
                <a:t>quang</a:t>
              </a:r>
              <a:r>
                <a:rPr lang="en-US" sz="3600" b="1" i="0" dirty="0">
                  <a:solidFill>
                    <a:srgbClr val="FF0000"/>
                  </a:solidFill>
                  <a:effectLst/>
                  <a:latin typeface="Cambria" panose="02040503050406030204" pitchFamily="18" charset="0"/>
                </a:rPr>
                <a:t> </a:t>
              </a:r>
              <a:r>
                <a:rPr lang="en-US" sz="3600" b="1" i="0" dirty="0" err="1">
                  <a:solidFill>
                    <a:srgbClr val="FF0000"/>
                  </a:solidFill>
                  <a:effectLst/>
                  <a:latin typeface="Cambria" panose="02040503050406030204" pitchFamily="18" charset="0"/>
                </a:rPr>
                <a:t>hợp</a:t>
              </a:r>
              <a:r>
                <a:rPr lang="en-US" sz="3600" b="1" i="0" dirty="0">
                  <a:solidFill>
                    <a:srgbClr val="FF0000"/>
                  </a:solidFill>
                  <a:effectLst/>
                  <a:latin typeface="Cambria" panose="02040503050406030204" pitchFamily="18" charset="0"/>
                </a:rPr>
                <a:t>.</a:t>
              </a:r>
              <a:endParaRPr lang="en-US" sz="3600" b="1" dirty="0">
                <a:solidFill>
                  <a:srgbClr val="FF0000"/>
                </a:solidFill>
                <a:latin typeface="Cambria" panose="02040503050406030204" pitchFamily="18" charset="0"/>
              </a:endParaRPr>
            </a:p>
          </p:txBody>
        </p:sp>
      </p:grpSp>
      <p:sp>
        <p:nvSpPr>
          <p:cNvPr id="7" name="TextBox 6">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8" name="Picture 7">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9" name="TextBox 8">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10" name="Straight Arrow Connector 9">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4835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Effect transition="in" filter="fade">
                                      <p:cBhvr>
                                        <p:cTn id="4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0898" y="353608"/>
            <a:ext cx="3450635" cy="1383912"/>
          </a:xfrm>
          <a:prstGeom prst="rect">
            <a:avLst/>
          </a:prstGeom>
        </p:spPr>
      </p:pic>
      <p:grpSp>
        <p:nvGrpSpPr>
          <p:cNvPr id="5"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a:solidFill>
                    <a:srgbClr val="009999"/>
                  </a:solidFill>
                  <a:latin typeface="Cambria" panose="02040503050406030204" pitchFamily="18" charset="0"/>
                  <a:ea typeface="Cambria" panose="02040503050406030204" pitchFamily="18" charset="0"/>
                </a:rPr>
                <a:t>    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2569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0496" y="267001"/>
            <a:ext cx="3164634" cy="1426888"/>
          </a:xfrm>
          <a:prstGeom prst="rect">
            <a:avLst/>
          </a:prstGeom>
        </p:spPr>
      </p:pic>
      <p:sp>
        <p:nvSpPr>
          <p:cNvPr id="5" name="TextBox 4"/>
          <p:cNvSpPr txBox="1"/>
          <p:nvPr/>
        </p:nvSpPr>
        <p:spPr>
          <a:xfrm>
            <a:off x="629587" y="1693888"/>
            <a:ext cx="6524248" cy="3970318"/>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31479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847</Words>
  <Application>Microsoft Office PowerPoint</Application>
  <PresentationFormat>Widescreen</PresentationFormat>
  <Paragraphs>74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Cambria</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 QUYEN 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WINDOWS</cp:lastModifiedBy>
  <cp:revision>5</cp:revision>
  <dcterms:created xsi:type="dcterms:W3CDTF">2024-12-19T06:46:57Z</dcterms:created>
  <dcterms:modified xsi:type="dcterms:W3CDTF">2024-12-19T06:58:49Z</dcterms:modified>
</cp:coreProperties>
</file>