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34" r:id="rId2"/>
    <p:sldId id="330" r:id="rId3"/>
    <p:sldId id="258" r:id="rId4"/>
    <p:sldId id="314" r:id="rId5"/>
    <p:sldId id="316" r:id="rId6"/>
    <p:sldId id="311" r:id="rId7"/>
    <p:sldId id="309" r:id="rId8"/>
    <p:sldId id="318" r:id="rId9"/>
    <p:sldId id="327"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476"/>
    <a:srgbClr val="A7D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autoAdjust="0"/>
    <p:restoredTop sz="93205" autoAdjust="0"/>
  </p:normalViewPr>
  <p:slideViewPr>
    <p:cSldViewPr snapToGrid="0" showGuides="1">
      <p:cViewPr varScale="1">
        <p:scale>
          <a:sx n="64" d="100"/>
          <a:sy n="64" d="100"/>
        </p:scale>
        <p:origin x="102" y="12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9903-F536-4DF3-8FF0-8B5CA3B73945}" type="datetimeFigureOut">
              <a:rPr lang="zh-CN" altLang="en-US" smtClean="0"/>
              <a:t>2024/12/12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C167E-E426-42C6-B5E5-C8FEA15B5346}" type="slidenum">
              <a:rPr lang="zh-CN" altLang="en-US" smtClean="0"/>
              <a:t>‹#›</a:t>
            </a:fld>
            <a:endParaRPr lang="zh-CN" altLang="en-US"/>
          </a:p>
        </p:txBody>
      </p:sp>
    </p:spTree>
    <p:extLst>
      <p:ext uri="{BB962C8B-B14F-4D97-AF65-F5344CB8AC3E}">
        <p14:creationId xmlns:p14="http://schemas.microsoft.com/office/powerpoint/2010/main" val="58848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0417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631321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11683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287873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713406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60077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36677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617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60853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41800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p:txBody>
          <a:bodyPr/>
          <a:lstStyle/>
          <a:p>
            <a:fld id="{910FE77A-8DEC-4B2C-8A50-C1B1746A6DD3}"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512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E77A-8DEC-4B2C-8A50-C1B1746A6DD3}"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61BF7-313D-46A7-AAD9-6F35DAA51421}" type="slidenum">
              <a:rPr lang="zh-CN" altLang="en-US" smtClean="0"/>
              <a:t>‹#›</a:t>
            </a:fld>
            <a:endParaRPr lang="zh-CN" altLang="en-US"/>
          </a:p>
        </p:txBody>
      </p:sp>
      <p:pic>
        <p:nvPicPr>
          <p:cNvPr id="9" name="Picture 8">
            <a:extLst>
              <a:ext uri="{FF2B5EF4-FFF2-40B4-BE49-F238E27FC236}">
                <a16:creationId xmlns:a16="http://schemas.microsoft.com/office/drawing/2014/main" id="{B2C47919-23EE-423A-994E-3AAA75D784F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12DEC66D-7CBA-426B-9A34-0C14AEAD76BC}"/>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F92C990-7A10-4EA3-8967-1F405E845F91}"/>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F3BE8D1-6BDE-4DE3-BC94-39750D8A7E6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3" name="Picture 12">
            <a:extLst>
              <a:ext uri="{FF2B5EF4-FFF2-40B4-BE49-F238E27FC236}">
                <a16:creationId xmlns:a16="http://schemas.microsoft.com/office/drawing/2014/main" id="{7A722BD8-2503-4C79-B138-0F9000BCC2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4" name="Picture 13">
            <a:extLst>
              <a:ext uri="{FF2B5EF4-FFF2-40B4-BE49-F238E27FC236}">
                <a16:creationId xmlns:a16="http://schemas.microsoft.com/office/drawing/2014/main" id="{53251057-18A2-42AA-95AD-E4FB559662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072EA53E-A635-4194-8679-25565FF400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AB205DD3-4CA1-4260-84C7-CD6D7ED9447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1DCA6CA1-3749-405B-A7C7-1839F334420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CD049AB6-A052-4544-8EF7-AB3D5CA0CF2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82E781F7-8EAF-4278-BFCA-5759D57A2F0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5574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3" name="Picture 2">
            <a:extLst>
              <a:ext uri="{FF2B5EF4-FFF2-40B4-BE49-F238E27FC236}">
                <a16:creationId xmlns:a16="http://schemas.microsoft.com/office/drawing/2014/main"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spTree>
    <p:extLst>
      <p:ext uri="{BB962C8B-B14F-4D97-AF65-F5344CB8AC3E}">
        <p14:creationId xmlns:p14="http://schemas.microsoft.com/office/powerpoint/2010/main" val="862118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CC2A8-618E-4A75-8F57-084A35495D7D}"/>
              </a:ext>
            </a:extLst>
          </p:cNvPr>
          <p:cNvPicPr>
            <a:picLocks noChangeAspect="1"/>
          </p:cNvPicPr>
          <p:nvPr/>
        </p:nvPicPr>
        <p:blipFill rotWithShape="1">
          <a:blip r:embed="rId2"/>
          <a:srcRect l="35213" t="13497" r="22622" b="22600"/>
          <a:stretch/>
        </p:blipFill>
        <p:spPr>
          <a:xfrm>
            <a:off x="4294385" y="-151672"/>
            <a:ext cx="7897615" cy="6732673"/>
          </a:xfrm>
          <a:prstGeom prst="rect">
            <a:avLst/>
          </a:prstGeom>
        </p:spPr>
      </p:pic>
      <p:sp>
        <p:nvSpPr>
          <p:cNvPr id="5" name="TextBox 4">
            <a:extLst>
              <a:ext uri="{FF2B5EF4-FFF2-40B4-BE49-F238E27FC236}">
                <a16:creationId xmlns:a16="http://schemas.microsoft.com/office/drawing/2014/main" id="{A1C36268-5E1D-4C35-B5B0-7376AAA5158A}"/>
              </a:ext>
            </a:extLst>
          </p:cNvPr>
          <p:cNvSpPr txBox="1"/>
          <p:nvPr/>
        </p:nvSpPr>
        <p:spPr>
          <a:xfrm>
            <a:off x="5499975" y="6304002"/>
            <a:ext cx="6094140" cy="553998"/>
          </a:xfrm>
          <a:prstGeom prst="rect">
            <a:avLst/>
          </a:prstGeom>
          <a:noFill/>
        </p:spPr>
        <p:txBody>
          <a:bodyPr wrap="square">
            <a:spAutoFit/>
          </a:bodyPr>
          <a:lstStyle/>
          <a:p>
            <a:r>
              <a:rPr lang="vi-VN" altLang="zh-CN" sz="3000" b="1"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sym typeface=""/>
              </a:rPr>
              <a:t>Hình 1</a:t>
            </a:r>
            <a:endParaRPr lang="en-SG" sz="3000" dirty="0"/>
          </a:p>
        </p:txBody>
      </p:sp>
      <p:sp>
        <p:nvSpPr>
          <p:cNvPr id="6"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0" y="0"/>
            <a:ext cx="54999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sym typeface=""/>
              </a:rPr>
              <a:t>1. Đọc thông tin hình 1 và chia sẻ với bạn những thông tin đã học.</a:t>
            </a:r>
            <a:endParaRPr kumimoji="0" lang="zh-CN" altLang="en-US" sz="54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字魂5号-无外润黑体" panose="00000500000000000000" pitchFamily="2" charset="-122"/>
              <a:cs typeface="+mn-cs"/>
              <a:sym typeface=""/>
            </a:endParaRPr>
          </a:p>
        </p:txBody>
      </p:sp>
    </p:spTree>
    <p:extLst>
      <p:ext uri="{BB962C8B-B14F-4D97-AF65-F5344CB8AC3E}">
        <p14:creationId xmlns:p14="http://schemas.microsoft.com/office/powerpoint/2010/main" val="3071321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3750332" y="617534"/>
            <a:ext cx="8355980" cy="562293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E9FF12E0-794B-428C-821A-8DEE1AE6EE3E}"/>
              </a:ext>
            </a:extLst>
          </p:cNvPr>
          <p:cNvSpPr txBox="1"/>
          <p:nvPr/>
        </p:nvSpPr>
        <p:spPr>
          <a:xfrm>
            <a:off x="4129473" y="890772"/>
            <a:ext cx="7976839" cy="4939814"/>
          </a:xfrm>
          <a:prstGeom prst="rect">
            <a:avLst/>
          </a:prstGeom>
          <a:noFill/>
        </p:spPr>
        <p:txBody>
          <a:bodyPr wrap="square">
            <a:spAutoFit/>
          </a:bodyPr>
          <a:lstStyle/>
          <a:p>
            <a:pPr algn="just"/>
            <a:r>
              <a:rPr lang="en-SG" sz="4500" b="1" dirty="0">
                <a:latin typeface="Cambria" panose="02040503050406030204" pitchFamily="18" charset="0"/>
                <a:ea typeface="Cambria" panose="02040503050406030204" pitchFamily="18" charset="0"/>
              </a:rPr>
              <a:t>2. </a:t>
            </a:r>
            <a:r>
              <a:rPr lang="en-SG" sz="4500" b="1" dirty="0" err="1">
                <a:latin typeface="Cambria" panose="02040503050406030204" pitchFamily="18" charset="0"/>
                <a:ea typeface="Cambria" panose="02040503050406030204" pitchFamily="18" charset="0"/>
              </a:rPr>
              <a:t>Chọn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số</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vật:</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tấm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kí</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quyển </a:t>
            </a:r>
            <a:r>
              <a:rPr lang="en-SG" sz="4500" b="1" dirty="0" err="1">
                <a:latin typeface="Cambria" panose="02040503050406030204" pitchFamily="18" charset="0"/>
                <a:ea typeface="Cambria" panose="02040503050406030204" pitchFamily="18" charset="0"/>
              </a:rPr>
              <a:t>sách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xoong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nhôm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cá</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cử</a:t>
            </a:r>
            <a:r>
              <a:rPr lang="en-SG" sz="4500" b="1" dirty="0">
                <a:latin typeface="Cambria" panose="02040503050406030204" pitchFamily="18" charset="0"/>
                <a:ea typeface="Cambria" panose="02040503050406030204" pitchFamily="18" charset="0"/>
              </a:rPr>
              <a:t>a </a:t>
            </a:r>
            <a:r>
              <a:rPr lang="en-SG" sz="4500" b="1" dirty="0" err="1">
                <a:latin typeface="Cambria" panose="02040503050406030204" pitchFamily="18" charset="0"/>
                <a:ea typeface="Cambria" panose="02040503050406030204" pitchFamily="18" charset="0"/>
              </a:rPr>
              <a:t>gỗ</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phân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loại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theo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endParaRPr lang="vi-VN" sz="4500" b="1" dirty="0">
              <a:latin typeface="Cambria" panose="02040503050406030204" pitchFamily="18" charset="0"/>
              <a:ea typeface="Cambria" panose="02040503050406030204" pitchFamily="18" charset="0"/>
            </a:endParaRPr>
          </a:p>
          <a:p>
            <a:pPr algn="just"/>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cho</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truyền</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qua;</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cản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tốt;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kém</a:t>
            </a:r>
            <a:r>
              <a:rPr lang="en-SG" sz="4500" b="1" i="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233EE680-9B20-4F3A-87E5-A0E87661592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49815" y="1268821"/>
            <a:ext cx="3297924" cy="2175168"/>
          </a:xfrm>
          <a:prstGeom prst="rect">
            <a:avLst/>
          </a:prstGeom>
        </p:spPr>
      </p:pic>
    </p:spTree>
    <p:extLst>
      <p:ext uri="{BB962C8B-B14F-4D97-AF65-F5344CB8AC3E}">
        <p14:creationId xmlns:p14="http://schemas.microsoft.com/office/powerpoint/2010/main" val="365772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21854DC-9DAF-406D-B311-DCD29C7A4B3C}"/>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Hình chữ nhật: Góc Tròn 17">
            <a:extLst>
              <a:ext uri="{FF2B5EF4-FFF2-40B4-BE49-F238E27FC236}">
                <a16:creationId xmlns:a16="http://schemas.microsoft.com/office/drawing/2014/main" id="{D98865FF-3DC6-4311-BADC-338DE9924CF1}"/>
              </a:ext>
            </a:extLst>
          </p:cNvPr>
          <p:cNvSpPr/>
          <p:nvPr/>
        </p:nvSpPr>
        <p:spPr>
          <a:xfrm>
            <a:off x="393309" y="1396370"/>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箭头: 五边形 2">
            <a:extLst>
              <a:ext uri="{FF2B5EF4-FFF2-40B4-BE49-F238E27FC236}">
                <a16:creationId xmlns:a16="http://schemas.microsoft.com/office/drawing/2014/main" id="{FE741618-044A-4312-976C-7E0B12206310}"/>
              </a:ext>
            </a:extLst>
          </p:cNvPr>
          <p:cNvSpPr/>
          <p:nvPr/>
        </p:nvSpPr>
        <p:spPr>
          <a:xfrm rot="5400000">
            <a:off x="927445" y="884537"/>
            <a:ext cx="1665598" cy="2733870"/>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Hình chữ nhật: Góc Tròn 18">
            <a:extLst>
              <a:ext uri="{FF2B5EF4-FFF2-40B4-BE49-F238E27FC236}">
                <a16:creationId xmlns:a16="http://schemas.microsoft.com/office/drawing/2014/main" id="{9D047AC7-27C1-43FF-8218-E02F35F1BA95}"/>
              </a:ext>
            </a:extLst>
          </p:cNvPr>
          <p:cNvSpPr/>
          <p:nvPr/>
        </p:nvSpPr>
        <p:spPr>
          <a:xfrm>
            <a:off x="3404856" y="1396597"/>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Hình chữ nhật: Góc Tròn 19">
            <a:extLst>
              <a:ext uri="{FF2B5EF4-FFF2-40B4-BE49-F238E27FC236}">
                <a16:creationId xmlns:a16="http://schemas.microsoft.com/office/drawing/2014/main" id="{33E1188F-CC3A-412D-8395-447447941BDE}"/>
              </a:ext>
            </a:extLst>
          </p:cNvPr>
          <p:cNvSpPr/>
          <p:nvPr/>
        </p:nvSpPr>
        <p:spPr>
          <a:xfrm>
            <a:off x="6416403" y="1446550"/>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ình chữ nhật: Góc Tròn 19">
            <a:extLst>
              <a:ext uri="{FF2B5EF4-FFF2-40B4-BE49-F238E27FC236}">
                <a16:creationId xmlns:a16="http://schemas.microsoft.com/office/drawing/2014/main" id="{B293F546-F304-4A54-A161-FF45129D3063}"/>
              </a:ext>
            </a:extLst>
          </p:cNvPr>
          <p:cNvSpPr/>
          <p:nvPr/>
        </p:nvSpPr>
        <p:spPr>
          <a:xfrm>
            <a:off x="9386704" y="135913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880510EB-39E6-4867-BF77-B727992D7CC6}"/>
              </a:ext>
            </a:extLst>
          </p:cNvPr>
          <p:cNvSpPr txBox="1"/>
          <p:nvPr/>
        </p:nvSpPr>
        <p:spPr>
          <a:xfrm>
            <a:off x="89964" y="1593666"/>
            <a:ext cx="3258573"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cho</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ánh</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sáng</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truyền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qua</a:t>
            </a:r>
            <a:endParaRPr lang="en-SG" sz="2800" dirty="0">
              <a:solidFill>
                <a:schemeClr val="bg1"/>
              </a:solidFill>
            </a:endParaRPr>
          </a:p>
        </p:txBody>
      </p:sp>
      <p:sp>
        <p:nvSpPr>
          <p:cNvPr id="29" name="箭头: 五边形 2">
            <a:extLst>
              <a:ext uri="{FF2B5EF4-FFF2-40B4-BE49-F238E27FC236}">
                <a16:creationId xmlns:a16="http://schemas.microsoft.com/office/drawing/2014/main" id="{07408800-1F31-4A27-89BF-1D36083AF19E}"/>
              </a:ext>
            </a:extLst>
          </p:cNvPr>
          <p:cNvSpPr/>
          <p:nvPr/>
        </p:nvSpPr>
        <p:spPr>
          <a:xfrm rot="5400000">
            <a:off x="3960822" y="887220"/>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22A2200B-2950-4135-B432-FC839044C332}"/>
              </a:ext>
            </a:extLst>
          </p:cNvPr>
          <p:cNvSpPr txBox="1"/>
          <p:nvPr/>
        </p:nvSpPr>
        <p:spPr>
          <a:xfrm>
            <a:off x="3106044" y="1468796"/>
            <a:ext cx="3239129" cy="1015663"/>
          </a:xfrm>
          <a:prstGeom prst="rect">
            <a:avLst/>
          </a:prstGeom>
          <a:noFill/>
        </p:spPr>
        <p:txBody>
          <a:bodyPr wrap="square" rtlCol="0">
            <a:spAutoFit/>
          </a:bodyPr>
          <a:lstStyle/>
          <a:p>
            <a:pPr algn="ctr"/>
            <a:r>
              <a:rPr lang="en-SG" sz="3000" b="1" i="1" dirty="0" err="1">
                <a:solidFill>
                  <a:schemeClr val="bg1"/>
                </a:solidFill>
                <a:latin typeface="Cambria" panose="02040503050406030204" pitchFamily="18" charset="0"/>
                <a:ea typeface="Cambria" panose="02040503050406030204" pitchFamily="18" charset="0"/>
              </a:rPr>
              <a:t>Vật</a:t>
            </a:r>
            <a:r>
              <a:rPr lang="en-SG" sz="3000" b="1" i="1" dirty="0">
                <a:solidFill>
                  <a:schemeClr val="bg1"/>
                </a:solidFill>
                <a:latin typeface="Cambria" panose="02040503050406030204" pitchFamily="18" charset="0"/>
                <a:ea typeface="Cambria" panose="02040503050406030204" pitchFamily="18" charset="0"/>
              </a:rPr>
              <a:t> </a:t>
            </a:r>
            <a:r>
              <a:rPr lang="en-SG" sz="3000" b="1" i="1" dirty="0" err="1">
                <a:solidFill>
                  <a:schemeClr val="bg1"/>
                </a:solidFill>
                <a:latin typeface="Cambria" panose="02040503050406030204" pitchFamily="18" charset="0"/>
                <a:ea typeface="Cambria" panose="02040503050406030204" pitchFamily="18" charset="0"/>
              </a:rPr>
              <a:t>cản</a:t>
            </a:r>
            <a:r>
              <a:rPr lang="en-SG" sz="3000" b="1" i="1" dirty="0">
                <a:solidFill>
                  <a:schemeClr val="bg1"/>
                </a:solidFill>
                <a:latin typeface="Cambria" panose="02040503050406030204" pitchFamily="18" charset="0"/>
                <a:ea typeface="Cambria" panose="02040503050406030204" pitchFamily="18" charset="0"/>
              </a:rPr>
              <a:t> </a:t>
            </a:r>
            <a:endParaRPr lang="vi-VN" sz="3000" b="1" i="1" dirty="0">
              <a:solidFill>
                <a:schemeClr val="bg1"/>
              </a:solidFill>
              <a:latin typeface="Cambria" panose="02040503050406030204" pitchFamily="18" charset="0"/>
              <a:ea typeface="Cambria" panose="02040503050406030204" pitchFamily="18" charset="0"/>
            </a:endParaRPr>
          </a:p>
          <a:p>
            <a:pPr algn="ctr"/>
            <a:r>
              <a:rPr lang="en-SG" sz="3000" b="1" i="1" dirty="0" err="1">
                <a:solidFill>
                  <a:schemeClr val="bg1"/>
                </a:solidFill>
                <a:latin typeface="Cambria" panose="02040503050406030204" pitchFamily="18" charset="0"/>
                <a:ea typeface="Cambria" panose="02040503050406030204" pitchFamily="18" charset="0"/>
              </a:rPr>
              <a:t>ánh</a:t>
            </a:r>
            <a:r>
              <a:rPr lang="en-SG" sz="3000" b="1" i="1" dirty="0">
                <a:solidFill>
                  <a:schemeClr val="bg1"/>
                </a:solidFill>
                <a:latin typeface="Cambria" panose="02040503050406030204" pitchFamily="18" charset="0"/>
                <a:ea typeface="Cambria" panose="02040503050406030204" pitchFamily="18" charset="0"/>
              </a:rPr>
              <a:t> </a:t>
            </a:r>
            <a:r>
              <a:rPr lang="vi-VN" sz="3000" b="1" i="1" dirty="0">
                <a:solidFill>
                  <a:schemeClr val="bg1"/>
                </a:solidFill>
                <a:latin typeface="Cambria" panose="02040503050406030204" pitchFamily="18" charset="0"/>
                <a:ea typeface="Cambria" panose="02040503050406030204" pitchFamily="18" charset="0"/>
              </a:rPr>
              <a:t>sáng</a:t>
            </a:r>
            <a:endParaRPr lang="en-SG" sz="3000" dirty="0">
              <a:solidFill>
                <a:schemeClr val="bg1"/>
              </a:solidFill>
            </a:endParaRPr>
          </a:p>
        </p:txBody>
      </p:sp>
      <p:sp>
        <p:nvSpPr>
          <p:cNvPr id="31" name="箭头: 五边形 2">
            <a:extLst>
              <a:ext uri="{FF2B5EF4-FFF2-40B4-BE49-F238E27FC236}">
                <a16:creationId xmlns:a16="http://schemas.microsoft.com/office/drawing/2014/main" id="{DA5A1C10-10B0-4663-945A-266671291767}"/>
              </a:ext>
            </a:extLst>
          </p:cNvPr>
          <p:cNvSpPr/>
          <p:nvPr/>
        </p:nvSpPr>
        <p:spPr>
          <a:xfrm rot="5400000">
            <a:off x="6939518" y="945823"/>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45B25787-A29F-4BB6-B521-18DFB837E1B6}"/>
              </a:ext>
            </a:extLst>
          </p:cNvPr>
          <p:cNvSpPr txBox="1"/>
          <p:nvPr/>
        </p:nvSpPr>
        <p:spPr>
          <a:xfrm>
            <a:off x="6364320" y="1654186"/>
            <a:ext cx="3022384" cy="523220"/>
          </a:xfrm>
          <a:prstGeom prst="rect">
            <a:avLst/>
          </a:prstGeom>
          <a:noFill/>
        </p:spPr>
        <p:txBody>
          <a:bodyPr wrap="square" rtlCol="0">
            <a:spAutoFit/>
          </a:bodyPr>
          <a:lstStyle/>
          <a:p>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nhiệt</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tốt</a:t>
            </a:r>
            <a:endParaRPr lang="en-SG" sz="2800" dirty="0">
              <a:solidFill>
                <a:schemeClr val="bg1"/>
              </a:solidFill>
            </a:endParaRPr>
          </a:p>
        </p:txBody>
      </p:sp>
      <p:sp>
        <p:nvSpPr>
          <p:cNvPr id="33" name="箭头: 五边形 2">
            <a:extLst>
              <a:ext uri="{FF2B5EF4-FFF2-40B4-BE49-F238E27FC236}">
                <a16:creationId xmlns:a16="http://schemas.microsoft.com/office/drawing/2014/main" id="{CE2653A0-8CA5-4663-9318-7199B45F894C}"/>
              </a:ext>
            </a:extLst>
          </p:cNvPr>
          <p:cNvSpPr/>
          <p:nvPr/>
        </p:nvSpPr>
        <p:spPr>
          <a:xfrm rot="5400000">
            <a:off x="9891819" y="875485"/>
            <a:ext cx="1681367" cy="2691599"/>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AAECCF15-B76E-4EA3-B9C6-D86D298FAA48}"/>
              </a:ext>
            </a:extLst>
          </p:cNvPr>
          <p:cNvSpPr txBox="1"/>
          <p:nvPr/>
        </p:nvSpPr>
        <p:spPr>
          <a:xfrm>
            <a:off x="9191529" y="1494962"/>
            <a:ext cx="3124219"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nhiệt </a:t>
            </a:r>
          </a:p>
          <a:p>
            <a:pPr algn="ctr"/>
            <a:r>
              <a:rPr lang="vi-VN" sz="2800" b="1" i="1" dirty="0">
                <a:solidFill>
                  <a:schemeClr val="bg1"/>
                </a:solidFill>
                <a:latin typeface="Cambria" panose="02040503050406030204" pitchFamily="18" charset="0"/>
                <a:ea typeface="Cambria" panose="02040503050406030204" pitchFamily="18" charset="0"/>
              </a:rPr>
              <a:t>kém</a:t>
            </a:r>
            <a:endParaRPr lang="en-SG" sz="2800" dirty="0">
              <a:solidFill>
                <a:schemeClr val="bg1"/>
              </a:solidFill>
            </a:endParaRPr>
          </a:p>
        </p:txBody>
      </p:sp>
      <p:sp>
        <p:nvSpPr>
          <p:cNvPr id="36" name="TextBox 35">
            <a:extLst>
              <a:ext uri="{FF2B5EF4-FFF2-40B4-BE49-F238E27FC236}">
                <a16:creationId xmlns:a16="http://schemas.microsoft.com/office/drawing/2014/main" id="{BB6759E7-4F44-48E5-9D5D-02B86E5D7CD3}"/>
              </a:ext>
            </a:extLst>
          </p:cNvPr>
          <p:cNvSpPr txBox="1"/>
          <p:nvPr/>
        </p:nvSpPr>
        <p:spPr>
          <a:xfrm>
            <a:off x="-1317492" y="3317217"/>
            <a:ext cx="6155472" cy="1323439"/>
          </a:xfrm>
          <a:prstGeom prst="rect">
            <a:avLst/>
          </a:prstGeom>
          <a:noFill/>
        </p:spPr>
        <p:txBody>
          <a:bodyPr wrap="square">
            <a:spAutoFit/>
          </a:bodyPr>
          <a:lstStyle/>
          <a:p>
            <a:pPr algn="ctr"/>
            <a:r>
              <a:rPr lang="en-SG" sz="4000" b="1" dirty="0" err="1">
                <a:solidFill>
                  <a:srgbClr val="002060"/>
                </a:solidFill>
                <a:latin typeface="Cambria" panose="02040503050406030204" pitchFamily="18" charset="0"/>
                <a:ea typeface="Cambria" panose="02040503050406030204" pitchFamily="18" charset="0"/>
              </a:rPr>
              <a:t>tấm</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kí</a:t>
            </a:r>
            <a:r>
              <a:rPr lang="en-SG" sz="4000" b="1" dirty="0" err="1">
                <a:solidFill>
                  <a:srgbClr val="002060"/>
                </a:solidFill>
                <a:latin typeface="Cambria" panose="02040503050406030204" pitchFamily="18" charset="0"/>
                <a:ea typeface="Cambria" panose="02040503050406030204" pitchFamily="18" charset="0"/>
              </a:rPr>
              <a:t>nh</a:t>
            </a:r>
            <a:r>
              <a:rPr lang="en-SG" sz="4000" b="1" dirty="0">
                <a:solidFill>
                  <a:srgbClr val="002060"/>
                </a:solidFill>
                <a:latin typeface="Cambria" panose="02040503050406030204" pitchFamily="18" charset="0"/>
                <a:ea typeface="Cambria" panose="02040503050406030204" pitchFamily="18" charset="0"/>
              </a:rPr>
              <a:t> </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b="1" dirty="0" err="1">
                <a:solidFill>
                  <a:srgbClr val="002060"/>
                </a:solidFill>
                <a:latin typeface="Cambria" panose="02040503050406030204" pitchFamily="18" charset="0"/>
                <a:ea typeface="Cambria" panose="02040503050406030204" pitchFamily="18" charset="0"/>
              </a:rPr>
              <a:t>trong</a:t>
            </a:r>
            <a:endParaRPr lang="en-SG" sz="40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425C0C6F-AD17-4175-80CA-0A44CC70C763}"/>
              </a:ext>
            </a:extLst>
          </p:cNvPr>
          <p:cNvSpPr txBox="1"/>
          <p:nvPr/>
        </p:nvSpPr>
        <p:spPr>
          <a:xfrm>
            <a:off x="3404856" y="3341901"/>
            <a:ext cx="6155472" cy="1708160"/>
          </a:xfrm>
          <a:prstGeom prst="rect">
            <a:avLst/>
          </a:prstGeom>
          <a:noFill/>
        </p:spPr>
        <p:txBody>
          <a:bodyPr wrap="square">
            <a:spAutoFit/>
          </a:bodyPr>
          <a:lstStyle/>
          <a:p>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xoong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nhôm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endParaRPr lang="en-SG" sz="3500" b="1" dirty="0">
              <a:solidFill>
                <a:srgbClr val="00206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30A1CDC4-A553-423F-BD1A-BC28473446A9}"/>
              </a:ext>
            </a:extLst>
          </p:cNvPr>
          <p:cNvSpPr txBox="1"/>
          <p:nvPr/>
        </p:nvSpPr>
        <p:spPr>
          <a:xfrm>
            <a:off x="9289115" y="3230630"/>
            <a:ext cx="2929045" cy="2246769"/>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tấm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kính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trong</a:t>
            </a:r>
            <a:endParaRPr lang="en-SG" sz="35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0ACF8D02-5D9B-4E12-A766-AFBAC7F14BE4}"/>
              </a:ext>
            </a:extLst>
          </p:cNvPr>
          <p:cNvSpPr txBox="1"/>
          <p:nvPr/>
        </p:nvSpPr>
        <p:spPr>
          <a:xfrm>
            <a:off x="6550904" y="3409650"/>
            <a:ext cx="3127639"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xoong nhôm</a:t>
            </a:r>
            <a:endParaRPr lang="en-SG" sz="35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907735" y="98989"/>
            <a:ext cx="8461981" cy="1444877"/>
          </a:xfrm>
          <a:prstGeom prst="rect">
            <a:avLst/>
          </a:prstGeom>
        </p:spPr>
      </p:pic>
    </p:spTree>
    <p:extLst>
      <p:ext uri="{BB962C8B-B14F-4D97-AF65-F5344CB8AC3E}">
        <p14:creationId xmlns:p14="http://schemas.microsoft.com/office/powerpoint/2010/main" val="3135332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FA716D-88B7-4825-AB6A-9F0BEFE742D1}"/>
              </a:ext>
            </a:extLst>
          </p:cNvPr>
          <p:cNvSpPr/>
          <p:nvPr/>
        </p:nvSpPr>
        <p:spPr>
          <a:xfrm>
            <a:off x="412652" y="345586"/>
            <a:ext cx="11366696" cy="642310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DDAB0465-DCCB-4256-9416-760737551C72}"/>
              </a:ext>
            </a:extLst>
          </p:cNvPr>
          <p:cNvSpPr txBox="1"/>
          <p:nvPr/>
        </p:nvSpPr>
        <p:spPr>
          <a:xfrm>
            <a:off x="523739" y="1156479"/>
            <a:ext cx="10223696" cy="4801314"/>
          </a:xfrm>
          <a:prstGeom prst="rect">
            <a:avLst/>
          </a:prstGeom>
          <a:noFill/>
        </p:spPr>
        <p:txBody>
          <a:bodyPr wrap="square">
            <a:spAutoFit/>
          </a:bodyPr>
          <a:lstStyle/>
          <a:p>
            <a:r>
              <a:rPr lang="vi-VN" sz="3400" b="1" dirty="0">
                <a:solidFill>
                  <a:srgbClr val="002060"/>
                </a:solidFill>
                <a:latin typeface="Cambria" panose="02040503050406030204" pitchFamily="18" charset="0"/>
                <a:ea typeface="Cambria" panose="02040503050406030204" pitchFamily="18" charset="0"/>
              </a:rPr>
              <a:t>3. </a:t>
            </a:r>
            <a:r>
              <a:rPr lang="en-SG" sz="3400" b="1" dirty="0" err="1">
                <a:solidFill>
                  <a:srgbClr val="002060"/>
                </a:solidFill>
                <a:latin typeface="Cambria" panose="02040503050406030204" pitchFamily="18" charset="0"/>
                <a:ea typeface="Cambria" panose="02040503050406030204" pitchFamily="18" charset="0"/>
              </a:rPr>
              <a:t>Việc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làm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dưới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đây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có</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dụng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giảm</a:t>
            </a:r>
            <a:r>
              <a:rPr lang="en-SG" sz="3400" b="1" dirty="0">
                <a:solidFill>
                  <a:srgbClr val="002060"/>
                </a:solidFill>
                <a:latin typeface="Cambria" panose="02040503050406030204" pitchFamily="18" charset="0"/>
                <a:ea typeface="Cambria" panose="02040503050406030204" pitchFamily="18" charset="0"/>
              </a:rPr>
              <a:t> ô </a:t>
            </a:r>
            <a:r>
              <a:rPr lang="en-SG" sz="3400" b="1" dirty="0" err="1">
                <a:solidFill>
                  <a:srgbClr val="002060"/>
                </a:solidFill>
                <a:latin typeface="Cambria" panose="02040503050406030204" pitchFamily="18" charset="0"/>
                <a:ea typeface="Cambria" panose="02040503050406030204" pitchFamily="18" charset="0"/>
              </a:rPr>
              <a:t>nhiễm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ồn</a:t>
            </a:r>
            <a:r>
              <a:rPr lang="en-SG" sz="3400" b="1" dirty="0">
                <a:solidFill>
                  <a:srgbClr val="002060"/>
                </a:solidFill>
                <a:latin typeface="Cambria" panose="02040503050406030204" pitchFamily="18" charset="0"/>
                <a:ea typeface="Cambria" panose="02040503050406030204" pitchFamily="18" charset="0"/>
              </a:rPr>
              <a:t>?</a:t>
            </a:r>
            <a:endParaRPr lang="vi-VN" sz="3400" b="1" dirty="0">
              <a:solidFill>
                <a:srgbClr val="002060"/>
              </a:solidFill>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Lắp</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giảm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thanh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cho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động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cơ</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của</a:t>
            </a:r>
            <a:r>
              <a:rPr lang="en-SG" sz="3400" dirty="0">
                <a:latin typeface="Cambria" panose="02040503050406030204" pitchFamily="18" charset="0"/>
                <a:ea typeface="Cambria" panose="02040503050406030204" pitchFamily="18" charset="0"/>
              </a:rPr>
              <a:t> ô </a:t>
            </a:r>
            <a:r>
              <a:rPr lang="en-SG" sz="3400" dirty="0" err="1">
                <a:latin typeface="Cambria" panose="02040503050406030204" pitchFamily="18" charset="0"/>
                <a:ea typeface="Cambria" panose="02040503050406030204" pitchFamily="18" charset="0"/>
              </a:rPr>
              <a:t>tô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xe</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máy</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Treo </a:t>
            </a:r>
            <a:r>
              <a:rPr lang="en-SG" sz="3400" dirty="0" err="1">
                <a:latin typeface="Cambria" panose="02040503050406030204" pitchFamily="18" charset="0"/>
                <a:ea typeface="Cambria" panose="02040503050406030204" pitchFamily="18" charset="0"/>
              </a:rPr>
              <a:t>biển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báo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còi</a:t>
            </a:r>
            <a:r>
              <a:rPr lang="en-SG" sz="3400" dirty="0">
                <a:latin typeface="Cambria" panose="02040503050406030204" pitchFamily="18" charset="0"/>
                <a:ea typeface="Cambria" panose="02040503050406030204" pitchFamily="18" charset="0"/>
              </a:rPr>
              <a:t> ở </a:t>
            </a:r>
            <a:r>
              <a:rPr lang="en-SG" sz="3400" dirty="0" err="1">
                <a:latin typeface="Cambria" panose="02040503050406030204" pitchFamily="18" charset="0"/>
                <a:ea typeface="Cambria" panose="02040503050406030204" pitchFamily="18" charset="0"/>
              </a:rPr>
              <a:t>những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nơi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gần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bệnh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viện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học</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Dựng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ngăn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cao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tốc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với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khu</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dân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cư</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ven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đùa</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hò</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hét</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trong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mẹ</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đang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ốm</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Trồng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cây</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xung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quanh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p:txBody>
      </p:sp>
      <p:sp>
        <p:nvSpPr>
          <p:cNvPr id="20" name="Rounded Rectangle 31">
            <a:extLst>
              <a:ext uri="{FF2B5EF4-FFF2-40B4-BE49-F238E27FC236}">
                <a16:creationId xmlns:a16="http://schemas.microsoft.com/office/drawing/2014/main" id="{88B376C9-A352-42C3-94DB-85522860839B}"/>
              </a:ext>
            </a:extLst>
          </p:cNvPr>
          <p:cNvSpPr/>
          <p:nvPr/>
        </p:nvSpPr>
        <p:spPr>
          <a:xfrm>
            <a:off x="10737258" y="4851131"/>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S</a:t>
            </a:r>
            <a:endParaRPr lang="en-US" sz="4400" dirty="0">
              <a:ln>
                <a:solidFill>
                  <a:schemeClr val="tx1"/>
                </a:solidFill>
              </a:ln>
              <a:latin typeface="UTM Loko" panose="02040603050506020204" pitchFamily="18" charset="0"/>
            </a:endParaRPr>
          </a:p>
        </p:txBody>
      </p:sp>
      <p:sp>
        <p:nvSpPr>
          <p:cNvPr id="21" name="Rounded Rectangle 32">
            <a:extLst>
              <a:ext uri="{FF2B5EF4-FFF2-40B4-BE49-F238E27FC236}">
                <a16:creationId xmlns:a16="http://schemas.microsoft.com/office/drawing/2014/main" id="{1D8FC532-0424-4AB7-8258-3006B0E2A010}"/>
              </a:ext>
            </a:extLst>
          </p:cNvPr>
          <p:cNvSpPr/>
          <p:nvPr/>
        </p:nvSpPr>
        <p:spPr>
          <a:xfrm>
            <a:off x="10737258" y="2035299"/>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2" name="Rounded Rectangle 33">
            <a:extLst>
              <a:ext uri="{FF2B5EF4-FFF2-40B4-BE49-F238E27FC236}">
                <a16:creationId xmlns:a16="http://schemas.microsoft.com/office/drawing/2014/main" id="{EF412CC8-A518-4158-B4B9-38C135BE9EE3}"/>
              </a:ext>
            </a:extLst>
          </p:cNvPr>
          <p:cNvSpPr/>
          <p:nvPr/>
        </p:nvSpPr>
        <p:spPr>
          <a:xfrm>
            <a:off x="10770711" y="3009390"/>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3" name="Rounded Rectangle 34">
            <a:extLst>
              <a:ext uri="{FF2B5EF4-FFF2-40B4-BE49-F238E27FC236}">
                <a16:creationId xmlns:a16="http://schemas.microsoft.com/office/drawing/2014/main" id="{3605097B-4CAF-43C3-BE9F-36E15AB18328}"/>
              </a:ext>
            </a:extLst>
          </p:cNvPr>
          <p:cNvSpPr/>
          <p:nvPr/>
        </p:nvSpPr>
        <p:spPr>
          <a:xfrm>
            <a:off x="10770711" y="3900037"/>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
        <p:nvSpPr>
          <p:cNvPr id="24" name="Rounded Rectangle 46">
            <a:extLst>
              <a:ext uri="{FF2B5EF4-FFF2-40B4-BE49-F238E27FC236}">
                <a16:creationId xmlns:a16="http://schemas.microsoft.com/office/drawing/2014/main" id="{B732A0DB-0DC7-4691-BE08-DB8A5CFECE95}"/>
              </a:ext>
            </a:extLst>
          </p:cNvPr>
          <p:cNvSpPr/>
          <p:nvPr/>
        </p:nvSpPr>
        <p:spPr>
          <a:xfrm>
            <a:off x="10770711" y="5644105"/>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Tree>
    <p:extLst>
      <p:ext uri="{BB962C8B-B14F-4D97-AF65-F5344CB8AC3E}">
        <p14:creationId xmlns:p14="http://schemas.microsoft.com/office/powerpoint/2010/main" val="270089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DF9A34A2-B735-43A2-A45F-705D7861A03A}"/>
              </a:ext>
            </a:extLst>
          </p:cNvPr>
          <p:cNvSpPr/>
          <p:nvPr/>
        </p:nvSpPr>
        <p:spPr>
          <a:xfrm>
            <a:off x="76868" y="715693"/>
            <a:ext cx="12038264"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203200" y="979468"/>
            <a:ext cx="117856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SG" sz="4000" dirty="0">
                <a:solidFill>
                  <a:srgbClr val="002060"/>
                </a:solidFill>
                <a:latin typeface="Cambria" panose="02040503050406030204" pitchFamily="18" charset="0"/>
                <a:ea typeface="Cambria" panose="02040503050406030204" pitchFamily="18" charset="0"/>
              </a:rPr>
              <a:t>4. </a:t>
            </a:r>
            <a:r>
              <a:rPr lang="en-SG" sz="4000" dirty="0" err="1">
                <a:solidFill>
                  <a:srgbClr val="002060"/>
                </a:solidFill>
                <a:latin typeface="Cambria" panose="02040503050406030204" pitchFamily="18" charset="0"/>
                <a:ea typeface="Cambria" panose="02040503050406030204" pitchFamily="18" charset="0"/>
              </a:rPr>
              <a:t>Bạn</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muốn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kể</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cho</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em</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nghe</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truyện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bằng</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bó</a:t>
            </a:r>
            <a:r>
              <a:rPr lang="en-SG" sz="4000" dirty="0">
                <a:solidFill>
                  <a:srgbClr val="002060"/>
                </a:solidFill>
                <a:latin typeface="Cambria" panose="02040503050406030204" pitchFamily="18" charset="0"/>
                <a:ea typeface="Cambria" panose="02040503050406030204" pitchFamily="18" charset="0"/>
              </a:rPr>
              <a:t>ng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dùng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bìa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cứng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cắt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Rùa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sau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đó</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dá</a:t>
            </a:r>
            <a:r>
              <a:rPr lang="en-SG" sz="4000" dirty="0">
                <a:solidFill>
                  <a:srgbClr val="002060"/>
                </a:solidFill>
                <a:latin typeface="Cambria" panose="02040503050406030204" pitchFamily="18" charset="0"/>
                <a:ea typeface="Cambria" panose="02040503050406030204" pitchFamily="18" charset="0"/>
              </a:rPr>
              <a:t>n </a:t>
            </a:r>
            <a:r>
              <a:rPr lang="en-SG" sz="4000" dirty="0" err="1">
                <a:solidFill>
                  <a:srgbClr val="002060"/>
                </a:solidFill>
                <a:latin typeface="Cambria" panose="02040503050406030204" pitchFamily="18" charset="0"/>
                <a:ea typeface="Cambria" panose="02040503050406030204" pitchFamily="18" charset="0"/>
              </a:rPr>
              <a:t>mỗi</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vào</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một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cái</a:t>
            </a:r>
            <a:r>
              <a:rPr lang="en-SG" sz="4000" dirty="0">
                <a:solidFill>
                  <a:srgbClr val="002060"/>
                </a:solidFill>
                <a:latin typeface="Cambria" panose="02040503050406030204" pitchFamily="18" charset="0"/>
                <a:ea typeface="Cambria" panose="02040503050406030204" pitchFamily="18" charset="0"/>
              </a:rPr>
              <a:t> que </a:t>
            </a:r>
            <a:r>
              <a:rPr lang="en-SG" sz="4000" dirty="0" err="1">
                <a:solidFill>
                  <a:srgbClr val="002060"/>
                </a:solidFill>
                <a:latin typeface="Cambria" panose="02040503050406030204" pitchFamily="18" charset="0"/>
                <a:ea typeface="Cambria" panose="02040503050406030204" pitchFamily="18" charset="0"/>
              </a:rPr>
              <a:t>để</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làm</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rối</a:t>
            </a:r>
            <a:r>
              <a:rPr lang="en-SG" sz="4000" dirty="0">
                <a:solidFill>
                  <a:srgbClr val="002060"/>
                </a:solidFill>
                <a:latin typeface="Cambria" panose="02040503050406030204" pitchFamily="18" charset="0"/>
                <a:ea typeface="Cambria" panose="02040503050406030204" pitchFamily="18" charset="0"/>
              </a:rPr>
              <a:t>. Khi </a:t>
            </a:r>
            <a:r>
              <a:rPr lang="en-SG" sz="4000" dirty="0" err="1">
                <a:solidFill>
                  <a:srgbClr val="002060"/>
                </a:solidFill>
                <a:latin typeface="Cambria" panose="02040503050406030204" pitchFamily="18" charset="0"/>
                <a:ea typeface="Cambria" panose="02040503050406030204" pitchFamily="18" charset="0"/>
              </a:rPr>
              <a:t>thử</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chiếu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đèn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vào</a:t>
            </a:r>
            <a:r>
              <a:rPr lang="en-SG" sz="4000" dirty="0">
                <a:solidFill>
                  <a:srgbClr val="002060"/>
                </a:solidFill>
                <a:latin typeface="Cambria" panose="02040503050406030204" pitchFamily="18" charset="0"/>
                <a:ea typeface="Cambria" panose="02040503050406030204" pitchFamily="18" charset="0"/>
              </a:rPr>
              <a:t> con </a:t>
            </a:r>
            <a:r>
              <a:rPr lang="vi-VN" sz="4000" dirty="0">
                <a:solidFill>
                  <a:srgbClr val="002060"/>
                </a:solidFill>
                <a:latin typeface="Cambria" panose="02040503050406030204" pitchFamily="18" charset="0"/>
                <a:ea typeface="Cambria" panose="02040503050406030204" pitchFamily="18" charset="0"/>
              </a:rPr>
              <a:t>rố</a:t>
            </a:r>
            <a:r>
              <a:rPr lang="en-SG" sz="4000" dirty="0" err="1">
                <a:solidFill>
                  <a:srgbClr val="002060"/>
                </a:solidFill>
                <a:latin typeface="Cambria" panose="02040503050406030204" pitchFamily="18" charset="0"/>
                <a:ea typeface="Cambria" panose="02040503050406030204" pitchFamily="18" charset="0"/>
              </a:rPr>
              <a:t>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thì</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bó</a:t>
            </a:r>
            <a:r>
              <a:rPr lang="en-SG" sz="4000" dirty="0">
                <a:solidFill>
                  <a:srgbClr val="002060"/>
                </a:solidFill>
                <a:latin typeface="Cambria" panose="02040503050406030204" pitchFamily="18" charset="0"/>
                <a:ea typeface="Cambria" panose="02040503050406030204" pitchFamily="18" charset="0"/>
              </a:rPr>
              <a:t>ng </a:t>
            </a:r>
            <a:r>
              <a:rPr lang="en-SG" sz="4000" dirty="0" err="1">
                <a:solidFill>
                  <a:srgbClr val="002060"/>
                </a:solidFill>
                <a:latin typeface="Cambria" panose="02040503050406030204" pitchFamily="18" charset="0"/>
                <a:ea typeface="Cambria" panose="02040503050406030204" pitchFamily="18" charset="0"/>
              </a:rPr>
              <a:t>của</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nó</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trên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màn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quá</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lớn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nhưng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không</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thay</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màn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hình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được</a:t>
            </a:r>
            <a:r>
              <a:rPr lang="en-SG" sz="4000" dirty="0">
                <a:solidFill>
                  <a:srgbClr val="002060"/>
                </a:solidFill>
                <a:latin typeface="Cambria" panose="02040503050406030204" pitchFamily="18" charset="0"/>
                <a:ea typeface="Cambria" panose="02040503050406030204" pitchFamily="18" charset="0"/>
              </a:rPr>
              <a:t>. An </a:t>
            </a:r>
            <a:r>
              <a:rPr lang="en-SG" sz="4000" dirty="0" err="1">
                <a:solidFill>
                  <a:srgbClr val="002060"/>
                </a:solidFill>
                <a:latin typeface="Cambria" panose="02040503050406030204" pitchFamily="18" charset="0"/>
                <a:ea typeface="Cambria" panose="02040503050406030204" pitchFamily="18" charset="0"/>
              </a:rPr>
              <a:t>rất</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bối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rối</a:t>
            </a:r>
            <a:r>
              <a:rPr lang="en-SG" sz="4000" dirty="0">
                <a:solidFill>
                  <a:srgbClr val="002060"/>
                </a:solidFill>
                <a:latin typeface="Cambria" panose="02040503050406030204" pitchFamily="18" charset="0"/>
                <a:ea typeface="Cambria" panose="02040503050406030204" pitchFamily="18" charset="0"/>
              </a:rPr>
              <a:t>!</a:t>
            </a:r>
            <a:r>
              <a:rPr lang="vi-VN" sz="4000" dirty="0">
                <a:solidFill>
                  <a:srgbClr val="002060"/>
                </a:solidFill>
                <a:latin typeface="Cambria" panose="02040503050406030204" pitchFamily="18" charset="0"/>
                <a:ea typeface="Cambria" panose="02040503050406030204" pitchFamily="18" charset="0"/>
              </a:rPr>
              <a:t> </a:t>
            </a:r>
          </a:p>
          <a:p>
            <a:pPr algn="just"/>
            <a:r>
              <a:rPr lang="en-SG" sz="4000" dirty="0" err="1">
                <a:solidFill>
                  <a:srgbClr val="002060"/>
                </a:solidFill>
                <a:latin typeface="Cambria" panose="02040503050406030204" pitchFamily="18" charset="0"/>
                <a:ea typeface="Cambria" panose="02040503050406030204" pitchFamily="18" charset="0"/>
              </a:rPr>
              <a:t>Hãy</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nêu</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cách</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làm</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bóng</a:t>
            </a:r>
            <a:r>
              <a:rPr lang="en-SG" sz="4000" dirty="0">
                <a:solidFill>
                  <a:srgbClr val="002060"/>
                </a:solidFill>
                <a:latin typeface="Cambria" panose="02040503050406030204" pitchFamily="18" charset="0"/>
                <a:ea typeface="Cambria" panose="02040503050406030204" pitchFamily="18" charset="0"/>
              </a:rPr>
              <a:t> con </a:t>
            </a:r>
            <a:r>
              <a:rPr lang="en-SG" sz="4000" dirty="0" err="1">
                <a:solidFill>
                  <a:srgbClr val="002060"/>
                </a:solidFill>
                <a:latin typeface="Cambria" panose="02040503050406030204" pitchFamily="18" charset="0"/>
                <a:ea typeface="Cambria" panose="02040503050406030204" pitchFamily="18" charset="0"/>
              </a:rPr>
              <a:t>rồi</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nhỏ</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hơn</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giúp</a:t>
            </a:r>
            <a:r>
              <a:rPr lang="en-SG" sz="4000" dirty="0">
                <a:solidFill>
                  <a:srgbClr val="002060"/>
                </a:solidFill>
                <a:latin typeface="Cambria" panose="02040503050406030204" pitchFamily="18" charset="0"/>
                <a:ea typeface="Cambria" panose="02040503050406030204" pitchFamily="18" charset="0"/>
              </a:rPr>
              <a:t> </a:t>
            </a:r>
            <a:r>
              <a:rPr lang="en-SG" sz="4000" dirty="0" err="1">
                <a:solidFill>
                  <a:srgbClr val="002060"/>
                </a:solidFill>
                <a:latin typeface="Cambria" panose="02040503050406030204" pitchFamily="18" charset="0"/>
                <a:ea typeface="Cambria" panose="02040503050406030204" pitchFamily="18" charset="0"/>
              </a:rPr>
              <a:t>bạn</a:t>
            </a:r>
            <a:r>
              <a:rPr lang="en-SG" sz="4000" dirty="0">
                <a:solidFill>
                  <a:srgbClr val="002060"/>
                </a:solidFill>
                <a:latin typeface="Cambria" panose="02040503050406030204" pitchFamily="18" charset="0"/>
                <a:ea typeface="Cambria" panose="02040503050406030204" pitchFamily="18" charset="0"/>
              </a:rPr>
              <a:t> </a:t>
            </a:r>
            <a:r>
              <a:rPr lang="vi-VN" sz="4000" dirty="0">
                <a:solidFill>
                  <a:srgbClr val="002060"/>
                </a:solidFill>
                <a:latin typeface="Cambria" panose="02040503050406030204" pitchFamily="18" charset="0"/>
                <a:ea typeface="Cambria" panose="02040503050406030204" pitchFamily="18" charset="0"/>
              </a:rPr>
              <a:t>An.</a:t>
            </a:r>
            <a:endParaRPr lang="en-SG" sz="4000" dirty="0">
              <a:solidFill>
                <a:srgbClr val="002060"/>
              </a:solidFill>
              <a:latin typeface="Cambria" panose="02040503050406030204" pitchFamily="18" charset="0"/>
              <a:ea typeface="Cambria" panose="02040503050406030204" pitchFamily="18" charset="0"/>
            </a:endParaRPr>
          </a:p>
          <a:p>
            <a:pPr algn="just"/>
            <a:endParaRPr lang="zh-CN" altLang="en-US" sz="9600" dirty="0">
              <a:solidFill>
                <a:schemeClr val="bg2">
                  <a:lumMod val="10000"/>
                </a:schemeClr>
              </a:solidFill>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sym typeface=""/>
            </a:endParaRPr>
          </a:p>
        </p:txBody>
      </p:sp>
    </p:spTree>
    <p:extLst>
      <p:ext uri="{BB962C8B-B14F-4D97-AF65-F5344CB8AC3E}">
        <p14:creationId xmlns:p14="http://schemas.microsoft.com/office/powerpoint/2010/main" val="108407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0BCB1F-4BCB-4BF3-B6C8-7BBA6D8660B4}"/>
              </a:ext>
            </a:extLst>
          </p:cNvPr>
          <p:cNvPicPr>
            <a:picLocks noChangeAspect="1"/>
          </p:cNvPicPr>
          <p:nvPr/>
        </p:nvPicPr>
        <p:blipFill rotWithShape="1">
          <a:blip r:embed="rId4"/>
          <a:srcRect l="39099" t="-38" r="5947" b="54188"/>
          <a:stretch/>
        </p:blipFill>
        <p:spPr>
          <a:xfrm>
            <a:off x="5479683" y="2672775"/>
            <a:ext cx="6712317" cy="418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A3C1A629-E8D7-42EE-88A1-097CE0EAE83C}"/>
              </a:ext>
            </a:extLst>
          </p:cNvPr>
          <p:cNvSpPr txBox="1"/>
          <p:nvPr/>
        </p:nvSpPr>
        <p:spPr>
          <a:xfrm>
            <a:off x="80659" y="0"/>
            <a:ext cx="6015341" cy="350734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000" b="1" dirty="0">
                <a:solidFill>
                  <a:srgbClr val="002060"/>
                </a:solidFill>
                <a:latin typeface="Cambria" panose="02040503050406030204" pitchFamily="18" charset="0"/>
                <a:ea typeface="Cambria" panose="02040503050406030204" pitchFamily="18" charset="0"/>
              </a:rPr>
              <a:t>5.Nhà bạn Minh quay về hướng nam (hình 2). Buổi sáng trời nắng, bóng của ngôi nhà đổ về hướng nào? Vì sao?</a:t>
            </a:r>
            <a:endParaRPr lang="en-SG" sz="4000" b="1" dirty="0">
              <a:solidFill>
                <a:srgbClr val="002060"/>
              </a:solidFill>
              <a:latin typeface="Cambria" panose="02040503050406030204" pitchFamily="18" charset="0"/>
              <a:ea typeface="Cambria" panose="02040503050406030204" pitchFamily="18" charset="0"/>
            </a:endParaRPr>
          </a:p>
        </p:txBody>
      </p:sp>
      <p:pic>
        <p:nvPicPr>
          <p:cNvPr id="4" name="Picture 3" descr="A picture containing toy, doll&#10;&#10;Description automatically generated">
            <a:extLst>
              <a:ext uri="{FF2B5EF4-FFF2-40B4-BE49-F238E27FC236}">
                <a16:creationId xmlns:a16="http://schemas.microsoft.com/office/drawing/2014/main" id="{9F8E1F7A-D8F8-4C01-9C8C-482875AFB8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2029331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2A5F4C-601C-4FAF-89E0-A29788E07BD3}"/>
              </a:ext>
            </a:extLst>
          </p:cNvPr>
          <p:cNvSpPr txBox="1"/>
          <p:nvPr/>
        </p:nvSpPr>
        <p:spPr>
          <a:xfrm>
            <a:off x="2615986" y="1750219"/>
            <a:ext cx="9576014" cy="510778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Nhà</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bạn</a:t>
            </a:r>
            <a:r>
              <a:rPr lang="en-US" sz="4200" b="1" dirty="0">
                <a:solidFill>
                  <a:srgbClr val="002060"/>
                </a:solidFill>
                <a:latin typeface="Cambria" panose="02040503050406030204" pitchFamily="18" charset="0"/>
                <a:ea typeface="Cambria" panose="02040503050406030204" pitchFamily="18" charset="0"/>
              </a:rPr>
              <a:t> Minh quay </a:t>
            </a:r>
            <a:r>
              <a:rPr lang="en-US" sz="4200" b="1" dirty="0" err="1">
                <a:solidFill>
                  <a:srgbClr val="002060"/>
                </a:solidFill>
                <a:latin typeface="Cambria" panose="02040503050406030204" pitchFamily="18" charset="0"/>
                <a:ea typeface="Cambria" panose="02040503050406030204" pitchFamily="18" charset="0"/>
              </a:rPr>
              <a:t>về</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hướng</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nam.</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Buổi sáng, trời nắng bóng của ngôi nhà sẽ đổ về hướng tây. Vì mặt trời mọc từ đông sang tây nên bóng của ngôi nhà sẽ đổ dần từ tây về đông, vào buổi sáng bóng của ngôi nhà sẽ đổ về hướng tây. </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id="{5902BB34-7F6C-4640-B64C-42D85F2597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1613748" y="839117"/>
            <a:ext cx="6379952" cy="6537960"/>
          </a:xfrm>
          <a:prstGeom prst="rect">
            <a:avLst/>
          </a:prstGeom>
        </p:spPr>
      </p:pic>
      <p:pic>
        <p:nvPicPr>
          <p:cNvPr id="18" name="图片 11">
            <a:extLst>
              <a:ext uri="{FF2B5EF4-FFF2-40B4-BE49-F238E27FC236}">
                <a16:creationId xmlns:a16="http://schemas.microsoft.com/office/drawing/2014/main" id="{83E9BC29-08C8-43C5-A9C8-BE4CE6C07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4396" y="415449"/>
            <a:ext cx="2067008" cy="2067008"/>
          </a:xfrm>
          <a:prstGeom prst="rect">
            <a:avLst/>
          </a:prstGeom>
        </p:spPr>
      </p:pic>
    </p:spTree>
    <p:extLst>
      <p:ext uri="{BB962C8B-B14F-4D97-AF65-F5344CB8AC3E}">
        <p14:creationId xmlns:p14="http://schemas.microsoft.com/office/powerpoint/2010/main" val="166865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id="{DC1FF359-528A-4620-A6F5-DB1A9789A6AB}"/>
              </a:ext>
            </a:extLst>
          </p:cNvPr>
          <p:cNvPicPr>
            <a:picLocks noChangeAspect="1"/>
          </p:cNvPicPr>
          <p:nvPr/>
        </p:nvPicPr>
        <p:blipFill rotWithShape="1">
          <a:blip r:embed="rId4"/>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E1B9D6A8-75C7-4229-98B3-1EF55C876797}"/>
              </a:ext>
            </a:extLst>
          </p:cNvPr>
          <p:cNvSpPr txBox="1"/>
          <p:nvPr/>
        </p:nvSpPr>
        <p:spPr>
          <a:xfrm>
            <a:off x="67377" y="1559364"/>
            <a:ext cx="7122695" cy="337113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Cách làm thí nghiệm chứng tỏ nhôm dẫn nhiệt tốt hơn nhựa:</a:t>
            </a:r>
          </a:p>
          <a:p>
            <a:pPr algn="just"/>
            <a:r>
              <a:rPr lang="vi-VN" sz="3200" dirty="0">
                <a:solidFill>
                  <a:srgbClr val="333333"/>
                </a:solidFill>
                <a:latin typeface="Cambria" panose="02040503050406030204" pitchFamily="18" charset="0"/>
                <a:ea typeface="Cambria" panose="02040503050406030204" pitchFamily="18" charset="0"/>
              </a:rPr>
              <a:t>- Cho vào hai cốc 1 lượng đá như nhau và đặt 2 cốc vào chậu nước nóng.</a:t>
            </a:r>
          </a:p>
          <a:p>
            <a:pPr algn="just"/>
            <a:r>
              <a:rPr lang="vi-VN" sz="3200" dirty="0">
                <a:solidFill>
                  <a:srgbClr val="333333"/>
                </a:solidFill>
                <a:latin typeface="Cambria" panose="02040503050406030204" pitchFamily="18" charset="0"/>
                <a:ea typeface="Cambria" panose="02040503050406030204" pitchFamily="18" charset="0"/>
              </a:rPr>
              <a:t>- Đá trong cốc nào tan nhanh hơn thì dẫn nhiệt tốt hơn và ngược lại.</a:t>
            </a:r>
          </a:p>
        </p:txBody>
      </p:sp>
      <p:sp>
        <p:nvSpPr>
          <p:cNvPr id="18" name="Hình chữ nhật: Góc Tròn 5">
            <a:extLst>
              <a:ext uri="{FF2B5EF4-FFF2-40B4-BE49-F238E27FC236}">
                <a16:creationId xmlns:a16="http://schemas.microsoft.com/office/drawing/2014/main"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Đá trong cốc nhôm tan nhanh 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229066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563</TotalTime>
  <Words>490</Words>
  <Application>Microsoft Office PowerPoint</Application>
  <PresentationFormat>Widescreen</PresentationFormat>
  <Paragraphs>39</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#9Slide07 HoneyCream</vt:lpstr>
      <vt:lpstr>Arial</vt:lpstr>
      <vt:lpstr>Cambria</vt:lpstr>
      <vt:lpstr>等线</vt:lpstr>
      <vt:lpstr>等线 Light</vt:lpstr>
      <vt:lpstr>SVN-Newton</vt:lpstr>
      <vt:lpstr>Times New Roman</vt:lpstr>
      <vt:lpstr>UTM Loko</vt:lpstr>
      <vt:lpstr>字魂5号-无外润黑体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dc:creator>
  <cp:keywords>MĂNG NON TEAM</cp:keywords>
  <cp:lastModifiedBy>WINDOWS</cp:lastModifiedBy>
  <cp:revision>44</cp:revision>
  <dcterms:created xsi:type="dcterms:W3CDTF">2020-07-21T05:51:11Z</dcterms:created>
  <dcterms:modified xsi:type="dcterms:W3CDTF">2024-12-12T04:26:32Z</dcterms:modified>
</cp:coreProperties>
</file>