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743" autoAdjust="0"/>
    <p:restoredTop sz="94660"/>
  </p:normalViewPr>
  <p:slideViewPr>
    <p:cSldViewPr snapToGrid="0">
      <p:cViewPr varScale="1">
        <p:scale>
          <a:sx n="67" d="100"/>
          <a:sy n="67" d="100"/>
        </p:scale>
        <p:origin x="1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7290C57-2EC5-4659-B378-5F2EDECC232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3958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98186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509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90C57-2EC5-4659-B378-5F2EDECC232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7777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290C57-2EC5-4659-B378-5F2EDECC2327}"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438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90C57-2EC5-4659-B378-5F2EDECC232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41273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90C57-2EC5-4659-B378-5F2EDECC2327}"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624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90C57-2EC5-4659-B378-5F2EDECC2327}"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6025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0C57-2EC5-4659-B378-5F2EDECC2327}"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9719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405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3936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0C57-2EC5-4659-B378-5F2EDECC2327}"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9026A-764A-42E0-A2D2-239F6384FDBE}"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611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5.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1" y="-111370"/>
            <a:ext cx="2024924" cy="20249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2" name="Picture 1"/>
          <p:cNvPicPr>
            <a:picLocks noChangeAspect="1"/>
          </p:cNvPicPr>
          <p:nvPr/>
        </p:nvPicPr>
        <p:blipFill>
          <a:blip r:embed="rId4"/>
          <a:stretch>
            <a:fillRect/>
          </a:stretch>
        </p:blipFill>
        <p:spPr>
          <a:xfrm>
            <a:off x="5199282" y="901092"/>
            <a:ext cx="6992718" cy="4962574"/>
          </a:xfrm>
          <a:prstGeom prst="rect">
            <a:avLst/>
          </a:prstGeom>
        </p:spPr>
      </p:pic>
    </p:spTree>
    <p:extLst>
      <p:ext uri="{BB962C8B-B14F-4D97-AF65-F5344CB8AC3E}">
        <p14:creationId xmlns:p14="http://schemas.microsoft.com/office/powerpoint/2010/main" val="53033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ra</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bao</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a:solidFill>
                  <a:schemeClr val="bg1"/>
                </a:solidFill>
                <a:latin typeface="Cambria" panose="02040503050406030204" pitchFamily="18" charset="0"/>
                <a:ea typeface="Cambria" panose="02040503050406030204" pitchFamily="18" charset="0"/>
              </a:rPr>
              <a:t>Do </a:t>
            </a:r>
            <a:r>
              <a:rPr lang="en-US" sz="4000" dirty="0" err="1">
                <a:solidFill>
                  <a:schemeClr val="bg1"/>
                </a:solidFill>
                <a:latin typeface="Cambria" panose="02040503050406030204" pitchFamily="18" charset="0"/>
                <a:ea typeface="Cambria" panose="02040503050406030204" pitchFamily="18" charset="0"/>
              </a:rPr>
              <a:t>cháy</a:t>
            </a:r>
            <a:r>
              <a:rPr lang="en-US" sz="4000" dirty="0">
                <a:solidFill>
                  <a:schemeClr val="bg1"/>
                </a:solidFill>
                <a:latin typeface="Cambria" panose="02040503050406030204" pitchFamily="18" charset="0"/>
                <a:ea typeface="Cambria" panose="02040503050406030204" pitchFamily="18" charset="0"/>
              </a:rPr>
              <a:t> </a:t>
            </a:r>
            <a:r>
              <a:rPr lang="en-US" sz="4000" dirty="0" err="1">
                <a:solidFill>
                  <a:schemeClr val="bg1"/>
                </a:solidFill>
                <a:latin typeface="Cambria" panose="02040503050406030204" pitchFamily="18" charset="0"/>
                <a:ea typeface="Cambria" panose="02040503050406030204" pitchFamily="18" charset="0"/>
              </a:rPr>
              <a:t>rừng</a:t>
            </a:r>
            <a:r>
              <a:rPr lang="en-US" sz="4000" dirty="0">
                <a:solidFill>
                  <a:schemeClr val="bg1"/>
                </a:solidFill>
                <a:latin typeface="Cambria" panose="02040503050406030204" pitchFamily="18" charset="0"/>
                <a:ea typeface="Cambria" panose="02040503050406030204" pitchFamily="18" charset="0"/>
              </a:rPr>
              <a:t>.</a:t>
            </a: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a:solidFill>
                  <a:schemeClr val="bg1"/>
                </a:solidFill>
                <a:latin typeface="Cambria" panose="02040503050406030204" pitchFamily="18" charset="0"/>
                <a:ea typeface="Cambria" panose="02040503050406030204" pitchFamily="18" charset="0"/>
              </a:rPr>
              <a:t>Do </a:t>
            </a:r>
            <a:r>
              <a:rPr lang="en-US" sz="3600" b="1" dirty="0" err="1">
                <a:solidFill>
                  <a:schemeClr val="bg1"/>
                </a:solidFill>
                <a:latin typeface="Cambria" panose="02040503050406030204" pitchFamily="18" charset="0"/>
                <a:ea typeface="Cambria" panose="02040503050406030204" pitchFamily="18" charset="0"/>
              </a:rPr>
              <a:t>rác</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thải</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sinh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hoạt</a:t>
            </a:r>
            <a:r>
              <a:rPr lang="en-US" sz="3600" b="1" dirty="0">
                <a:solidFill>
                  <a:schemeClr val="bg1"/>
                </a:solidFill>
                <a:latin typeface="Cambria" panose="02040503050406030204" pitchFamily="18" charset="0"/>
                <a:ea typeface="Cambria" panose="02040503050406030204" pitchFamily="18" charset="0"/>
              </a:rPr>
              <a:t>.</a:t>
            </a: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a:latin typeface="Cambria" panose="02040503050406030204" pitchFamily="18" charset="0"/>
                <a:ea typeface="Cambria" panose="02040503050406030204" pitchFamily="18" charset="0"/>
              </a:rPr>
              <a:t>Do </a:t>
            </a:r>
            <a:r>
              <a:rPr lang="en-US" sz="3600" b="1" dirty="0" err="1">
                <a:latin typeface="Cambria" panose="02040503050406030204" pitchFamily="18" charset="0"/>
                <a:ea typeface="Cambria" panose="02040503050406030204" pitchFamily="18" charset="0"/>
              </a:rPr>
              <a:t>khí</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máy</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C00000"/>
                </a:solidFill>
                <a:latin typeface="Cambria" panose="02040503050406030204" pitchFamily="18" charset="0"/>
                <a:ea typeface="Cambria" panose="02040503050406030204" pitchFamily="18" charset="0"/>
              </a:rPr>
              <a:t>Nguyên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nhân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cháy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rừng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thể</a:t>
            </a:r>
            <a:r>
              <a:rPr lang="en-US" sz="4000" b="1" dirty="0">
                <a:solidFill>
                  <a:srgbClr val="C00000"/>
                </a:solidFill>
                <a:latin typeface="Cambria" panose="02040503050406030204" pitchFamily="18" charset="0"/>
                <a:ea typeface="Cambria" panose="02040503050406030204" pitchFamily="18" charset="0"/>
              </a:rPr>
              <a:t> do con </a:t>
            </a:r>
            <a:r>
              <a:rPr lang="en-US" sz="4000" b="1" dirty="0" err="1">
                <a:solidFill>
                  <a:srgbClr val="C00000"/>
                </a:solidFill>
                <a:latin typeface="Cambria" panose="02040503050406030204" pitchFamily="18" charset="0"/>
                <a:ea typeface="Cambria" panose="02040503050406030204" pitchFamily="18" charset="0"/>
              </a:rPr>
              <a:t>người</a:t>
            </a:r>
            <a:r>
              <a:rPr lang="en-US" sz="4000" b="1" dirty="0">
                <a:solidFill>
                  <a:srgbClr val="C00000"/>
                </a:solidFill>
                <a:latin typeface="Cambria" panose="02040503050406030204" pitchFamily="18" charset="0"/>
                <a:ea typeface="Cambria" panose="02040503050406030204" pitchFamily="18" charset="0"/>
              </a:rPr>
              <a:t> hay </a:t>
            </a:r>
          </a:p>
          <a:p>
            <a:pPr algn="ctr"/>
            <a:r>
              <a:rPr lang="en-US" sz="4000" b="1" dirty="0" err="1">
                <a:solidFill>
                  <a:srgbClr val="C00000"/>
                </a:solidFill>
                <a:latin typeface="Cambria" panose="02040503050406030204" pitchFamily="18" charset="0"/>
                <a:ea typeface="Cambria" panose="02040503050406030204" pitchFamily="18" charset="0"/>
              </a:rPr>
              <a:t>tự</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nhiên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gây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KẾT LUẬN</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C00000"/>
                </a:solidFill>
                <a:latin typeface="Cambria" panose="02040503050406030204" pitchFamily="18" charset="0"/>
                <a:ea typeface="Cambria" panose="02040503050406030204" pitchFamily="18" charset="0"/>
              </a:rPr>
              <a:t>Kể</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hoạt</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động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khác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gây</a:t>
            </a:r>
            <a:r>
              <a:rPr lang="en-US" sz="3600" b="1" dirty="0">
                <a:solidFill>
                  <a:srgbClr val="C00000"/>
                </a:solidFill>
                <a:latin typeface="Cambria" panose="02040503050406030204" pitchFamily="18" charset="0"/>
                <a:ea typeface="Cambria" panose="02040503050406030204" pitchFamily="18" charset="0"/>
              </a:rPr>
              <a:t> ô </a:t>
            </a:r>
            <a:r>
              <a:rPr lang="en-US" sz="3600" b="1" dirty="0" err="1">
                <a:solidFill>
                  <a:srgbClr val="C00000"/>
                </a:solidFill>
                <a:latin typeface="Cambria" panose="02040503050406030204" pitchFamily="18" charset="0"/>
                <a:ea typeface="Cambria" panose="02040503050406030204" pitchFamily="18" charset="0"/>
              </a:rPr>
              <a:t>nhiễm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không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khí</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mà</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51" y="269913"/>
            <a:ext cx="5316173" cy="1109568"/>
          </a:xfrm>
          <a:prstGeom prst="rect">
            <a:avLst/>
          </a:prstGeom>
        </p:spPr>
      </p:pic>
      <p:pic>
        <p:nvPicPr>
          <p:cNvPr id="3" name="Picture 2"/>
          <p:cNvPicPr>
            <a:picLocks noChangeAspect="1"/>
          </p:cNvPicPr>
          <p:nvPr/>
        </p:nvPicPr>
        <p:blipFill>
          <a:blip r:embed="rId4"/>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bị</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như</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nào</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Vì</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sao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a:solidFill>
                  <a:schemeClr val="tx1">
                    <a:lumMod val="95000"/>
                    <a:lumOff val="5000"/>
                  </a:schemeClr>
                </a:solidFill>
                <a:latin typeface="Cambria" panose="02040503050406030204" pitchFamily="18" charset="0"/>
                <a:ea typeface="Cambria" panose="02040503050406030204" pitchFamily="18" charset="0"/>
              </a:rPr>
              <a:t>Quan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sát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cho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và</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nên</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làm</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vệ</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khí</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a:solidFill>
                  <a:schemeClr val="tx1">
                    <a:lumMod val="95000"/>
                    <a:lumOff val="5000"/>
                  </a:schemeClr>
                </a:solidFill>
                <a:latin typeface="Cambria" panose="02040503050406030204" pitchFamily="18" charset="0"/>
                <a:ea typeface="Cambria" panose="02040503050406030204" pitchFamily="18" charset="0"/>
              </a:rPr>
              <a:t>.</a:t>
            </a: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a:ln w="38100">
                  <a:solidFill>
                    <a:schemeClr val="tx1"/>
                  </a:solidFill>
                </a:ln>
                <a:solidFill>
                  <a:srgbClr val="00B050"/>
                </a:solidFill>
                <a:latin typeface="#9Slide07 IcielPony" panose="02000000000000000000" pitchFamily="2" charset="0"/>
              </a:rPr>
              <a:t>THẢO LUẬN NHÓM 4</a:t>
            </a: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bệnh 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a:solidFill>
                  <a:srgbClr val="C00000"/>
                </a:solidFill>
                <a:latin typeface="Cambria" panose="02040503050406030204" pitchFamily="18" charset="0"/>
                <a:ea typeface="Cambria" panose="02040503050406030204" pitchFamily="18" charset="0"/>
              </a:rPr>
              <a:t>Sống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ô </a:t>
            </a:r>
            <a:r>
              <a:rPr lang="en-US" sz="3600" i="1" dirty="0" err="1">
                <a:solidFill>
                  <a:srgbClr val="C00000"/>
                </a:solidFill>
                <a:latin typeface="Cambria" panose="02040503050406030204" pitchFamily="18" charset="0"/>
                <a:ea typeface="Cambria" panose="02040503050406030204" pitchFamily="18" charset="0"/>
              </a:rPr>
              <a:t>nhiễm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chúng</a:t>
            </a:r>
            <a:r>
              <a:rPr lang="en-US" sz="3600" i="1" dirty="0">
                <a:solidFill>
                  <a:srgbClr val="C00000"/>
                </a:solidFill>
                <a:latin typeface="Cambria" panose="02040503050406030204" pitchFamily="18" charset="0"/>
                <a:ea typeface="Cambria" panose="02040503050406030204" pitchFamily="18" charset="0"/>
              </a:rPr>
              <a:t> ta </a:t>
            </a:r>
            <a:r>
              <a:rPr lang="en-US" sz="3600" i="1" dirty="0" err="1">
                <a:solidFill>
                  <a:srgbClr val="C00000"/>
                </a:solidFill>
                <a:latin typeface="Cambria" panose="02040503050406030204" pitchFamily="18" charset="0"/>
                <a:ea typeface="Cambria" panose="02040503050406030204" pitchFamily="18" charset="0"/>
              </a:rPr>
              <a:t>bị</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ảnh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hưởng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như</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thế</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5"/>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75538"/>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7"/>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a:solidFill>
                  <a:srgbClr val="C00000"/>
                </a:solidFill>
                <a:latin typeface="Cambria" panose="02040503050406030204" pitchFamily="18" charset="0"/>
                <a:ea typeface="Cambria" panose="02040503050406030204" pitchFamily="18" charset="0"/>
              </a:rPr>
              <a:t>3. </a:t>
            </a:r>
            <a:r>
              <a:rPr lang="en-US" sz="3200" b="1" i="1" dirty="0" err="1">
                <a:solidFill>
                  <a:srgbClr val="C00000"/>
                </a:solidFill>
                <a:latin typeface="Cambria" panose="02040503050406030204" pitchFamily="18" charset="0"/>
                <a:ea typeface="Cambria" panose="02040503050406030204" pitchFamily="18" charset="0"/>
              </a:rPr>
              <a:t>Quan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sát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hình</a:t>
            </a:r>
            <a:r>
              <a:rPr lang="en-US" sz="3200" b="1" i="1" dirty="0">
                <a:solidFill>
                  <a:srgbClr val="C00000"/>
                </a:solidFill>
                <a:latin typeface="Cambria" panose="02040503050406030204" pitchFamily="18" charset="0"/>
                <a:ea typeface="Cambria" panose="02040503050406030204" pitchFamily="18" charset="0"/>
              </a:rPr>
              <a:t> 6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cho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biết</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việc</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và</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nên</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làm</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để</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bảo</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vệ</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bầu</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không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khí</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trong</a:t>
            </a:r>
            <a:r>
              <a:rPr lang="en-US" sz="3200" b="1" i="1" dirty="0">
                <a:solidFill>
                  <a:srgbClr val="C00000"/>
                </a:solidFill>
                <a:latin typeface="Cambria" panose="02040503050406030204" pitchFamily="18" charset="0"/>
                <a:ea typeface="Cambria" panose="02040503050406030204" pitchFamily="18" charset="0"/>
              </a:rPr>
              <a:t> </a:t>
            </a:r>
            <a:r>
              <a:rPr lang="en-US" sz="3200" b="1" i="1" dirty="0" err="1">
                <a:solidFill>
                  <a:srgbClr val="C00000"/>
                </a:solidFill>
                <a:latin typeface="Cambria" panose="02040503050406030204" pitchFamily="18" charset="0"/>
                <a:ea typeface="Cambria" panose="02040503050406030204" pitchFamily="18" charset="0"/>
              </a:rPr>
              <a:t>lành</a:t>
            </a:r>
            <a:r>
              <a:rPr lang="en-US" sz="3200" b="1" i="1" dirty="0">
                <a:solidFill>
                  <a:srgbClr val="C00000"/>
                </a:solidFill>
                <a:latin typeface="Cambria" panose="02040503050406030204" pitchFamily="18" charset="0"/>
                <a:ea typeface="Cambria" panose="02040503050406030204" pitchFamily="18" charset="0"/>
              </a:rPr>
              <a:t>.</a:t>
            </a: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pic>
        <p:nvPicPr>
          <p:cNvPr id="5" name="Picture 4"/>
          <p:cNvPicPr>
            <a:picLocks noChangeAspect="1"/>
          </p:cNvPicPr>
          <p:nvPr/>
        </p:nvPicPr>
        <p:blipFill>
          <a:blip r:embed="rId7"/>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Bảo vệ rừng và trồng nhiều cây xanh.</a:t>
            </a:r>
            <a:endParaRPr lang="en-US" sz="3200" dirty="0">
              <a:latin typeface="Cambria" panose="02040503050406030204" pitchFamily="18" charset="0"/>
              <a:ea typeface="Cambria" panose="02040503050406030204" pitchFamily="18" charset="0"/>
            </a:endParaRPr>
          </a:p>
          <a:p>
            <a:pPr algn="just"/>
            <a:r>
              <a:rPr lang="en-US" sz="3200" i="1" dirty="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khí</a:t>
            </a:r>
            <a:r>
              <a:rPr lang="en-US" sz="3600" dirty="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tàu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a:solidFill>
                    <a:srgbClr val="000000"/>
                  </a:solidFill>
                  <a:latin typeface="Cambria" panose="02040503050406030204" pitchFamily="18" charset="0"/>
                  <a:ea typeface="Cambria" panose="02040503050406030204" pitchFamily="18" charset="0"/>
                </a:rPr>
                <a:t>xe</a:t>
              </a:r>
              <a:r>
                <a:rPr lang="en-US" sz="5400" dirty="0">
                  <a:solidFill>
                    <a:srgbClr val="000000"/>
                  </a:solidFill>
                  <a:latin typeface="Cambria" panose="02040503050406030204" pitchFamily="18" charset="0"/>
                  <a:ea typeface="Cambria" panose="02040503050406030204" pitchFamily="18" charset="0"/>
                </a:rPr>
                <a:t> </a:t>
              </a:r>
              <a:r>
                <a:rPr lang="en-US" sz="5400" dirty="0" err="1">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a:solidFill>
                  <a:srgbClr val="C00000"/>
                </a:solidFill>
                <a:latin typeface="Cambria" panose="02040503050406030204" pitchFamily="18" charset="0"/>
                <a:ea typeface="Cambria" panose="02040503050406030204" pitchFamily="18" charset="0"/>
              </a:rPr>
              <a:t>1. </a:t>
            </a:r>
            <a:r>
              <a:rPr lang="vi-VN" sz="3200" i="1" dirty="0">
                <a:solidFill>
                  <a:srgbClr val="C00000"/>
                </a:solidFill>
                <a:latin typeface="Cambria" panose="02040503050406030204" pitchFamily="18" charset="0"/>
                <a:ea typeface="Cambria" panose="02040503050406030204" pitchFamily="18" charset="0"/>
              </a:rPr>
              <a:t>Hãy chọn phương án thích hợp để vận động những người xung quanh em cùng thực hiện bảo vệ bầu không khí trong lành.</a:t>
            </a: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a:latin typeface="Cambria" panose="02040503050406030204" pitchFamily="18" charset="0"/>
                <a:ea typeface="Cambria" panose="02040503050406030204" pitchFamily="18" charset="0"/>
              </a:rPr>
              <a:t>Đi vệ sinh không đúng nơi quy định.</a:t>
            </a:r>
          </a:p>
          <a:p>
            <a:pPr algn="just">
              <a:lnSpc>
                <a:spcPct val="150000"/>
              </a:lnSpc>
            </a:pPr>
            <a:r>
              <a:rPr lang="vi-VN" sz="4400" dirty="0">
                <a:latin typeface="Cambria" panose="02040503050406030204" pitchFamily="18" charset="0"/>
                <a:ea typeface="Cambria" panose="02040503050406030204" pitchFamily="18" charset="0"/>
              </a:rPr>
              <a:t>Vệ sinh đường làng, ngõ xóm cuối tuần.</a:t>
            </a:r>
            <a:endParaRPr lang="en-US" sz="4400" dirty="0">
              <a:latin typeface="Cambria" panose="02040503050406030204" pitchFamily="18" charset="0"/>
              <a:ea typeface="Cambria" panose="02040503050406030204" pitchFamily="18" charset="0"/>
            </a:endParaRPr>
          </a:p>
          <a:p>
            <a:pPr algn="just">
              <a:lnSpc>
                <a:spcPct val="150000"/>
              </a:lnSpc>
            </a:pPr>
            <a:r>
              <a:rPr lang="vi-VN" sz="4400" dirty="0">
                <a:latin typeface="Cambria" panose="02040503050406030204" pitchFamily="18" charset="0"/>
                <a:ea typeface="Cambria" panose="02040503050406030204" pitchFamily="18" charset="0"/>
              </a:rPr>
              <a:t>Đổ rác nơi công cộng.</a:t>
            </a:r>
          </a:p>
          <a:p>
            <a:pPr algn="just">
              <a:lnSpc>
                <a:spcPct val="150000"/>
              </a:lnSpc>
            </a:pPr>
            <a:r>
              <a:rPr lang="vi-VN" sz="4400" dirty="0">
                <a:latin typeface="Cambria" panose="02040503050406030204" pitchFamily="18" charset="0"/>
                <a:ea typeface="Cambria" panose="02040503050406030204" pitchFamily="18" charset="0"/>
              </a:rPr>
              <a:t>Bảo 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Cambria" panose="02040503050406030204" pitchFamily="18" charset="0"/>
                <a:ea typeface="Cambria" panose="02040503050406030204" pitchFamily="18" charset="0"/>
              </a:rPr>
              <a:t>Em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đã</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duy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cháy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và</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sự</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sống</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a:solidFill>
                  <a:schemeClr val="tx1"/>
                </a:solidFill>
                <a:latin typeface="Cambria" panose="02040503050406030204" pitchFamily="18" charset="0"/>
                <a:ea typeface="Cambria" panose="02040503050406030204" pitchFamily="18" charset="0"/>
              </a:rPr>
              <a:t>Một số nguyên nhân gây ô nhiễm không khí: khí thải từ phương tiện giao thông, đốt than và rơm rạ, đổ rác bừa bãi</a:t>
            </a:r>
            <a:r>
              <a:rPr lang="en-US" sz="3600" dirty="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bị</a:t>
            </a:r>
            <a:r>
              <a:rPr lang="en-US" sz="3600" dirty="0">
                <a:solidFill>
                  <a:schemeClr val="tx1"/>
                </a:solidFill>
                <a:latin typeface="Cambria" panose="02040503050406030204" pitchFamily="18" charset="0"/>
                <a:ea typeface="Cambria" panose="02040503050406030204" pitchFamily="18" charset="0"/>
              </a:rPr>
              <a:t> ô </a:t>
            </a:r>
            <a:r>
              <a:rPr lang="en-US" sz="3600" dirty="0" err="1">
                <a:solidFill>
                  <a:schemeClr val="tx1"/>
                </a:solidFill>
                <a:latin typeface="Cambria" panose="02040503050406030204" pitchFamily="18" charset="0"/>
                <a:ea typeface="Cambria" panose="02040503050406030204" pitchFamily="18" charset="0"/>
              </a:rPr>
              <a:t>nhiễm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đến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mắt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đường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hô</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hấp</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Vì</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vậy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cần</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phải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bảo</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bầu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không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trong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lành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bằng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một</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cách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như</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đổ</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rác</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vệ</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sinh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đúng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nơi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quy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định</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giảm</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lượng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khí</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thải</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trồng</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nhiều</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cây</a:t>
            </a:r>
            <a:r>
              <a:rPr lang="en-US" sz="3600" dirty="0">
                <a:solidFill>
                  <a:schemeClr val="tx1"/>
                </a:solidFill>
                <a:latin typeface="Cambria" panose="02040503050406030204" pitchFamily="18" charset="0"/>
                <a:ea typeface="Cambria" panose="02040503050406030204" pitchFamily="18" charset="0"/>
              </a:rPr>
              <a:t> </a:t>
            </a:r>
            <a:r>
              <a:rPr lang="en-US" sz="3600" dirty="0" err="1">
                <a:solidFill>
                  <a:schemeClr val="tx1"/>
                </a:solidFill>
                <a:latin typeface="Cambria" panose="02040503050406030204" pitchFamily="18" charset="0"/>
                <a:ea typeface="Cambria" panose="02040503050406030204" pitchFamily="18" charset="0"/>
              </a:rPr>
              <a:t>xanh</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Cambria" panose="02040503050406030204" pitchFamily="18" charset="0"/>
                <a:ea typeface="Cambria" panose="02040503050406030204" pitchFamily="18" charset="0"/>
              </a:rPr>
              <a:t>Sau</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bài</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học</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này</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em</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có</a:t>
            </a:r>
            <a:r>
              <a:rPr lang="en-US" sz="4800" b="1" dirty="0">
                <a:solidFill>
                  <a:srgbClr val="C00000"/>
                </a:solidFill>
                <a:latin typeface="Cambria" panose="02040503050406030204" pitchFamily="18" charset="0"/>
                <a:ea typeface="Cambria" panose="02040503050406030204" pitchFamily="18" charset="0"/>
              </a:rPr>
              <a:t> </a:t>
            </a:r>
            <a:r>
              <a:rPr lang="en-US" sz="4800" b="1" dirty="0" err="1">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Cambria" panose="02040503050406030204" pitchFamily="18" charset="0"/>
                <a:ea typeface="Cambria" panose="02040503050406030204" pitchFamily="18" charset="0"/>
              </a:rPr>
              <a:t>Giải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thích</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được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vì</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sao</a:t>
            </a:r>
            <a:r>
              <a:rPr lang="en-US" sz="4000" dirty="0">
                <a:solidFill>
                  <a:schemeClr val="tx1"/>
                </a:solidFill>
                <a:latin typeface="Cambria" panose="02040503050406030204" pitchFamily="18" charset="0"/>
                <a:ea typeface="Cambria" panose="02040503050406030204" pitchFamily="18" charset="0"/>
              </a:rPr>
              <a:t> ở </a:t>
            </a:r>
            <a:r>
              <a:rPr lang="en-US" sz="4000" dirty="0" err="1">
                <a:solidFill>
                  <a:schemeClr val="tx1"/>
                </a:solidFill>
                <a:latin typeface="Cambria" panose="02040503050406030204" pitchFamily="18" charset="0"/>
                <a:ea typeface="Cambria" panose="02040503050406030204" pitchFamily="18" charset="0"/>
              </a:rPr>
              <a:t>đầm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nuôi</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tôm</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cá</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người</a:t>
            </a:r>
            <a:r>
              <a:rPr lang="en-US" sz="4000" dirty="0">
                <a:solidFill>
                  <a:schemeClr val="tx1"/>
                </a:solidFill>
                <a:latin typeface="Cambria" panose="02040503050406030204" pitchFamily="18" charset="0"/>
                <a:ea typeface="Cambria" panose="02040503050406030204" pitchFamily="18" charset="0"/>
              </a:rPr>
              <a:t> ta </a:t>
            </a:r>
            <a:r>
              <a:rPr lang="en-US" sz="4000" dirty="0" err="1">
                <a:solidFill>
                  <a:schemeClr val="tx1"/>
                </a:solidFill>
                <a:latin typeface="Cambria" panose="02040503050406030204" pitchFamily="18" charset="0"/>
                <a:ea typeface="Cambria" panose="02040503050406030204" pitchFamily="18" charset="0"/>
              </a:rPr>
              <a:t>thường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có</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hệ</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thống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sục</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không</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khí</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vào</a:t>
            </a:r>
            <a:r>
              <a:rPr lang="en-US" sz="4000" dirty="0">
                <a:solidFill>
                  <a:schemeClr val="tx1"/>
                </a:solidFill>
                <a:latin typeface="Cambria" panose="02040503050406030204" pitchFamily="18" charset="0"/>
                <a:ea typeface="Cambria" panose="02040503050406030204" pitchFamily="18" charset="0"/>
              </a:rPr>
              <a:t> </a:t>
            </a:r>
            <a:r>
              <a:rPr lang="en-US" sz="4000" dirty="0" err="1">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a:bodyPr>
          <a:lstStyle/>
          <a:p>
            <a:pPr algn="ctr">
              <a:lnSpc>
                <a:spcPct val="150000"/>
              </a:lnSpc>
            </a:pPr>
            <a:r>
              <a:rPr lang="en-US" sz="4800" dirty="0">
                <a:ln>
                  <a:solidFill>
                    <a:schemeClr val="tx1"/>
                  </a:solidFill>
                </a:ln>
                <a:solidFill>
                  <a:srgbClr val="0070C0"/>
                </a:solidFill>
                <a:latin typeface="Times New Roman" panose="02020603050405020304" pitchFamily="18" charset="0"/>
                <a:cs typeface="Times New Roman" panose="02020603050405020304" pitchFamily="18" charset="0"/>
              </a:rPr>
              <a:t>YÊU CẦU CẦN ĐẠT</a:t>
            </a:r>
          </a:p>
        </p:txBody>
      </p:sp>
      <p:sp>
        <p:nvSpPr>
          <p:cNvPr id="3" name="Content Placeholder 2"/>
          <p:cNvSpPr>
            <a:spLocks noGrp="1"/>
          </p:cNvSpPr>
          <p:nvPr>
            <p:ph idx="1"/>
          </p:nvPr>
        </p:nvSpPr>
        <p:spPr>
          <a:xfrm>
            <a:off x="838200" y="2600571"/>
            <a:ext cx="10801350" cy="3476379"/>
          </a:xfrm>
          <a:solidFill>
            <a:schemeClr val="bg1"/>
          </a:solidFill>
        </p:spPr>
        <p:txBody>
          <a:bodyPr>
            <a:noAutofit/>
          </a:bodyPr>
          <a:lstStyle/>
          <a:p>
            <a:pPr marL="0" indent="0">
              <a:lnSpc>
                <a:spcPct val="150000"/>
              </a:lnSpc>
              <a:buNone/>
            </a:pPr>
            <a:r>
              <a:rPr lang="en-US" sz="3600"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Giải thích được nguyên nhân gây ra ô nhiễm không khí. Sự cần thiết phải bảo vệ bầu không khí trong lành.</a:t>
            </a:r>
          </a:p>
          <a:p>
            <a:pPr marL="0" indent="0">
              <a:lnSpc>
                <a:spcPct val="150000"/>
              </a:lnSpc>
              <a:buNone/>
            </a:pPr>
            <a:r>
              <a:rPr lang="en-US" sz="3200" dirty="0">
                <a:latin typeface="Cambria" panose="02040503050406030204" pitchFamily="18" charset="0"/>
                <a:ea typeface="Cambria" panose="02040503050406030204" pitchFamily="18" charset="0"/>
              </a:rPr>
              <a:t>    - </a:t>
            </a:r>
            <a:r>
              <a:rPr lang="vi-VN" sz="3200" dirty="0">
                <a:latin typeface="Cambria" panose="02040503050406030204" pitchFamily="18" charset="0"/>
                <a:ea typeface="Cambria" panose="02040503050406030204" pitchFamily="18" charset="0"/>
              </a:rPr>
              <a:t>Thực hiện được việc làm phù hợp để bảo vệ bầu không khí và vận động những người xung quanh thực hiện.</a:t>
            </a:r>
          </a:p>
        </p:txBody>
      </p:sp>
    </p:spTree>
    <p:extLst>
      <p:ext uri="{BB962C8B-B14F-4D97-AF65-F5344CB8AC3E}">
        <p14:creationId xmlns:p14="http://schemas.microsoft.com/office/powerpoint/2010/main" val="12686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trùm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969" y="5752688"/>
            <a:ext cx="5639289" cy="1024217"/>
          </a:xfrm>
          <a:prstGeom prst="rect">
            <a:avLst/>
          </a:prstGeom>
        </p:spPr>
      </p:pic>
      <p:pic>
        <p:nvPicPr>
          <p:cNvPr id="4" name="Picture 3"/>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Cambria" panose="02040503050406030204" pitchFamily="18" charset="0"/>
                <a:ea typeface="Cambria" panose="02040503050406030204" pitchFamily="18" charset="0"/>
              </a:rPr>
              <a:t>Ô </a:t>
            </a:r>
            <a:r>
              <a:rPr lang="en-US" sz="5400" b="1" dirty="0" err="1">
                <a:solidFill>
                  <a:srgbClr val="C00000"/>
                </a:solidFill>
                <a:latin typeface="Cambria" panose="02040503050406030204" pitchFamily="18" charset="0"/>
                <a:ea typeface="Cambria" panose="02040503050406030204" pitchFamily="18" charset="0"/>
              </a:rPr>
              <a:t>nhiễm</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không</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khí</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là</a:t>
            </a:r>
            <a:r>
              <a:rPr lang="en-US" sz="5400" b="1" dirty="0">
                <a:solidFill>
                  <a:srgbClr val="C00000"/>
                </a:solidFill>
                <a:latin typeface="Cambria" panose="02040503050406030204" pitchFamily="18" charset="0"/>
                <a:ea typeface="Cambria" panose="02040503050406030204" pitchFamily="18" charset="0"/>
              </a:rPr>
              <a:t> </a:t>
            </a:r>
            <a:r>
              <a:rPr lang="en-US" sz="5400" b="1" dirty="0" err="1">
                <a:solidFill>
                  <a:srgbClr val="C00000"/>
                </a:solidFill>
                <a:latin typeface="Cambria" panose="02040503050406030204" pitchFamily="18" charset="0"/>
                <a:ea typeface="Cambria" panose="02040503050406030204" pitchFamily="18" charset="0"/>
              </a:rPr>
              <a:t>gì</a:t>
            </a:r>
            <a:r>
              <a:rPr lang="en-US" sz="5400" b="1" dirty="0">
                <a:solidFill>
                  <a:srgbClr val="C00000"/>
                </a:solidFill>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nếu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chứa</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khói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độc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loại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bụi</a:t>
            </a:r>
            <a:r>
              <a:rPr lang="en-US" sz="4000" b="1" dirty="0">
                <a:solidFill>
                  <a:schemeClr val="bg2">
                    <a:lumMod val="25000"/>
                  </a:schemeClr>
                </a:solidFill>
                <a:latin typeface="Cambria" panose="02040503050406030204" pitchFamily="18" charset="0"/>
                <a:ea typeface="Cambria" panose="02040503050406030204" pitchFamily="18" charset="0"/>
              </a:rPr>
              <a:t>, vi </a:t>
            </a:r>
            <a:r>
              <a:rPr lang="en-US" sz="4000" b="1" dirty="0" err="1">
                <a:solidFill>
                  <a:schemeClr val="bg2">
                    <a:lumMod val="25000"/>
                  </a:schemeClr>
                </a:solidFill>
                <a:latin typeface="Cambria" panose="02040503050406030204" pitchFamily="18" charset="0"/>
                <a:ea typeface="Cambria" panose="02040503050406030204" pitchFamily="18" charset="0"/>
              </a:rPr>
              <a:t>khuẩn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nhiều</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đến</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mức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làm</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hại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tới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sức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khỏe</a:t>
            </a:r>
            <a:r>
              <a:rPr lang="en-US" sz="4000" b="1" dirty="0">
                <a:solidFill>
                  <a:schemeClr val="bg2">
                    <a:lumMod val="25000"/>
                  </a:schemeClr>
                </a:solidFill>
                <a:latin typeface="Cambria" panose="02040503050406030204" pitchFamily="18" charset="0"/>
                <a:ea typeface="Cambria" panose="02040503050406030204" pitchFamily="18" charset="0"/>
              </a:rPr>
              <a:t> con </a:t>
            </a:r>
            <a:r>
              <a:rPr lang="en-US" sz="4000" b="1" dirty="0" err="1">
                <a:solidFill>
                  <a:schemeClr val="bg2">
                    <a:lumMod val="25000"/>
                  </a:schemeClr>
                </a:solidFill>
                <a:latin typeface="Cambria" panose="02040503050406030204" pitchFamily="18" charset="0"/>
                <a:ea typeface="Cambria" panose="02040503050406030204" pitchFamily="18" charset="0"/>
              </a:rPr>
              <a:t>người</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và</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các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sinh</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vật</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khác</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thì</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không</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khí</a:t>
            </a:r>
            <a:r>
              <a:rPr lang="en-US" sz="4000" b="1" dirty="0">
                <a:solidFill>
                  <a:schemeClr val="bg2">
                    <a:lumMod val="25000"/>
                  </a:schemeClr>
                </a:solidFill>
                <a:latin typeface="Cambria" panose="02040503050406030204" pitchFamily="18" charset="0"/>
                <a:ea typeface="Cambria" panose="02040503050406030204" pitchFamily="18" charset="0"/>
              </a:rPr>
              <a:t> </a:t>
            </a:r>
            <a:r>
              <a:rPr lang="en-US" sz="4000" b="1" dirty="0" err="1">
                <a:solidFill>
                  <a:schemeClr val="bg2">
                    <a:lumMod val="25000"/>
                  </a:schemeClr>
                </a:solidFill>
                <a:latin typeface="Cambria" panose="02040503050406030204" pitchFamily="18" charset="0"/>
                <a:ea typeface="Cambria" panose="02040503050406030204" pitchFamily="18" charset="0"/>
              </a:rPr>
              <a:t>bị</a:t>
            </a:r>
            <a:r>
              <a:rPr lang="en-US" sz="4000" b="1" dirty="0">
                <a:solidFill>
                  <a:schemeClr val="bg2">
                    <a:lumMod val="25000"/>
                  </a:schemeClr>
                </a:solidFill>
                <a:latin typeface="Cambria" panose="02040503050406030204" pitchFamily="18" charset="0"/>
                <a:ea typeface="Cambria" panose="02040503050406030204" pitchFamily="18" charset="0"/>
              </a:rPr>
              <a:t> ô </a:t>
            </a:r>
            <a:r>
              <a:rPr lang="en-US" sz="4000" b="1" dirty="0" err="1">
                <a:solidFill>
                  <a:schemeClr val="bg2">
                    <a:lumMod val="25000"/>
                  </a:schemeClr>
                </a:solidFill>
                <a:latin typeface="Cambria" panose="02040503050406030204" pitchFamily="18" charset="0"/>
                <a:ea typeface="Cambria" panose="02040503050406030204" pitchFamily="18" charset="0"/>
              </a:rPr>
              <a:t>nhiễm</a:t>
            </a:r>
            <a:r>
              <a:rPr lang="en-US" sz="4000" b="1" dirty="0">
                <a:solidFill>
                  <a:schemeClr val="bg2">
                    <a:lumMod val="25000"/>
                  </a:schemeClr>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a:solidFill>
                  <a:schemeClr val="tx1">
                    <a:lumMod val="85000"/>
                    <a:lumOff val="15000"/>
                  </a:schemeClr>
                </a:solidFill>
                <a:latin typeface="Cambria" panose="02040503050406030204" pitchFamily="18" charset="0"/>
                <a:ea typeface="Cambria" panose="02040503050406030204" pitchFamily="18" charset="0"/>
              </a:rPr>
              <a:t> 5</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Hãy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chỉ</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ô </a:t>
            </a:r>
            <a:r>
              <a:rPr lang="en-US" sz="3200" dirty="0" err="1">
                <a:solidFill>
                  <a:schemeClr val="bg1"/>
                </a:solidFill>
                <a:latin typeface="Cambria" panose="02040503050406030204" pitchFamily="18" charset="0"/>
                <a:ea typeface="Cambria" panose="02040503050406030204" pitchFamily="18" charset="0"/>
              </a:rPr>
              <a:t>nhiễm</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không</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khí</a:t>
            </a:r>
            <a:r>
              <a:rPr lang="en-US" sz="3200" dirty="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a:solidFill>
                  <a:schemeClr val="bg1"/>
                </a:solidFill>
                <a:latin typeface="Cambria" panose="02040503050406030204" pitchFamily="18" charset="0"/>
                <a:ea typeface="Cambria" panose="02040503050406030204" pitchFamily="18" charset="0"/>
              </a:rPr>
              <a:t>Các</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nguyên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nhân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trên</a:t>
            </a:r>
            <a:r>
              <a:rPr lang="en-US" sz="3200" dirty="0">
                <a:solidFill>
                  <a:schemeClr val="bg1"/>
                </a:solidFill>
                <a:latin typeface="Cambria" panose="02040503050406030204" pitchFamily="18" charset="0"/>
                <a:ea typeface="Cambria" panose="02040503050406030204" pitchFamily="18" charset="0"/>
              </a:rPr>
              <a:t> do con </a:t>
            </a:r>
            <a:r>
              <a:rPr lang="en-US" sz="3200" dirty="0" err="1">
                <a:solidFill>
                  <a:schemeClr val="bg1"/>
                </a:solidFill>
                <a:latin typeface="Cambria" panose="02040503050406030204" pitchFamily="18" charset="0"/>
                <a:ea typeface="Cambria" panose="02040503050406030204" pitchFamily="18" charset="0"/>
              </a:rPr>
              <a:t>người</a:t>
            </a:r>
            <a:r>
              <a:rPr lang="en-US" sz="3200" dirty="0">
                <a:solidFill>
                  <a:schemeClr val="bg1"/>
                </a:solidFill>
                <a:latin typeface="Cambria" panose="02040503050406030204" pitchFamily="18" charset="0"/>
                <a:ea typeface="Cambria" panose="02040503050406030204" pitchFamily="18" charset="0"/>
              </a:rPr>
              <a:t> hay </a:t>
            </a:r>
            <a:r>
              <a:rPr lang="en-US" sz="3200" dirty="0" err="1">
                <a:solidFill>
                  <a:schemeClr val="bg1"/>
                </a:solidFill>
                <a:latin typeface="Cambria" panose="02040503050406030204" pitchFamily="18" charset="0"/>
                <a:ea typeface="Cambria" panose="02040503050406030204" pitchFamily="18" charset="0"/>
              </a:rPr>
              <a:t>tự</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nhiên</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gây</a:t>
            </a:r>
            <a:r>
              <a:rPr lang="en-US" sz="3200" dirty="0">
                <a:solidFill>
                  <a:schemeClr val="bg1"/>
                </a:solidFill>
                <a:latin typeface="Cambria" panose="02040503050406030204" pitchFamily="18" charset="0"/>
                <a:ea typeface="Cambria" panose="02040503050406030204" pitchFamily="18" charset="0"/>
              </a:rPr>
              <a:t> </a:t>
            </a:r>
            <a:r>
              <a:rPr lang="en-US" sz="3200" dirty="0" err="1">
                <a:solidFill>
                  <a:schemeClr val="bg1"/>
                </a:solidFill>
                <a:latin typeface="Cambria" panose="02040503050406030204" pitchFamily="18" charset="0"/>
                <a:ea typeface="Cambria" panose="02040503050406030204" pitchFamily="18" charset="0"/>
              </a:rPr>
              <a:t>ra</a:t>
            </a:r>
            <a:r>
              <a:rPr lang="en-US" sz="3200" dirty="0">
                <a:solidFill>
                  <a:schemeClr val="bg1"/>
                </a:solidFill>
                <a:latin typeface="Cambria" panose="02040503050406030204" pitchFamily="18" charset="0"/>
                <a:ea typeface="Cambria" panose="02040503050406030204" pitchFamily="18" charset="0"/>
              </a:rPr>
              <a:t>?</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cháy</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rừng</a:t>
            </a:r>
            <a:r>
              <a:rPr lang="en-US" sz="2800" dirty="0">
                <a:solidFill>
                  <a:schemeClr val="bg1"/>
                </a:solidFill>
                <a:latin typeface="Cambria" panose="02040503050406030204" pitchFamily="18" charset="0"/>
                <a:ea typeface="Cambria" panose="02040503050406030204" pitchFamily="18" charset="0"/>
              </a:rPr>
              <a:t>.</a:t>
            </a: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rác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sinh</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hoạt</a:t>
            </a:r>
            <a:r>
              <a:rPr lang="en-US" sz="2800" dirty="0">
                <a:solidFill>
                  <a:schemeClr val="bg1"/>
                </a:solidFill>
                <a:latin typeface="Cambria" panose="02040503050406030204" pitchFamily="18" charset="0"/>
                <a:ea typeface="Cambria" panose="02040503050406030204" pitchFamily="18" charset="0"/>
              </a:rPr>
              <a:t>.</a:t>
            </a: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a:solidFill>
                  <a:schemeClr val="bg1"/>
                </a:solidFill>
                <a:latin typeface="Cambria" panose="02040503050406030204" pitchFamily="18" charset="0"/>
                <a:ea typeface="Cambria" panose="02040503050406030204" pitchFamily="18" charset="0"/>
              </a:rPr>
              <a:t>Do </a:t>
            </a:r>
            <a:r>
              <a:rPr lang="en-US" sz="2800" dirty="0" err="1">
                <a:solidFill>
                  <a:schemeClr val="bg1"/>
                </a:solidFill>
                <a:latin typeface="Cambria" panose="02040503050406030204" pitchFamily="18" charset="0"/>
                <a:ea typeface="Cambria" panose="02040503050406030204" pitchFamily="18" charset="0"/>
              </a:rPr>
              <a:t>khí</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thải</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từ</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các</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nhà</a:t>
            </a:r>
            <a:r>
              <a:rPr lang="en-US" sz="2800" dirty="0">
                <a:solidFill>
                  <a:schemeClr val="bg1"/>
                </a:solidFill>
                <a:latin typeface="Cambria" panose="02040503050406030204" pitchFamily="18" charset="0"/>
                <a:ea typeface="Cambria" panose="02040503050406030204" pitchFamily="18" charset="0"/>
              </a:rPr>
              <a:t> </a:t>
            </a:r>
            <a:r>
              <a:rPr lang="en-US" sz="2800" dirty="0" err="1">
                <a:solidFill>
                  <a:schemeClr val="bg1"/>
                </a:solidFill>
                <a:latin typeface="Cambria" panose="02040503050406030204" pitchFamily="18" charset="0"/>
                <a:ea typeface="Cambria" panose="02040503050406030204" pitchFamily="18" charset="0"/>
              </a:rPr>
              <a:t>máy</a:t>
            </a:r>
            <a:r>
              <a:rPr lang="en-US" sz="2800" dirty="0">
                <a:solidFill>
                  <a:schemeClr val="bg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1335</Words>
  <Application>Microsoft Office PowerPoint</Application>
  <PresentationFormat>Widescreen</PresentationFormat>
  <Paragraphs>86</Paragraphs>
  <Slides>31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#9Slide07 HoneyCream</vt:lpstr>
      <vt:lpstr>#9Slide07 IcielPony</vt:lpstr>
      <vt:lpstr>Arial</vt:lpstr>
      <vt:lpstr>Calibri</vt:lpstr>
      <vt:lpstr>Calibri Light</vt:lpstr>
      <vt:lpstr>Cambria</vt:lpstr>
      <vt:lpstr>Google Sans</vt:lpstr>
      <vt:lpstr>Times New Roman</vt:lpstr>
      <vt:lpstr>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32</cp:revision>
  <dcterms:created xsi:type="dcterms:W3CDTF">2023-08-02T01:35:30Z</dcterms:created>
  <dcterms:modified xsi:type="dcterms:W3CDTF">2023-10-02T09:27:49Z</dcterms:modified>
</cp:coreProperties>
</file>