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8" r:id="rId3"/>
    <p:sldId id="283" r:id="rId4"/>
    <p:sldId id="286" r:id="rId5"/>
    <p:sldId id="259" r:id="rId6"/>
    <p:sldId id="264" r:id="rId7"/>
    <p:sldId id="287" r:id="rId8"/>
    <p:sldId id="288" r:id="rId9"/>
    <p:sldId id="267" r:id="rId10"/>
    <p:sldId id="268" r:id="rId11"/>
    <p:sldId id="269" r:id="rId12"/>
    <p:sldId id="270" r:id="rId13"/>
    <p:sldId id="271" r:id="rId14"/>
    <p:sldId id="289" r:id="rId15"/>
    <p:sldId id="290" r:id="rId16"/>
    <p:sldId id="291" r:id="rId17"/>
    <p:sldId id="263" r:id="rId18"/>
    <p:sldId id="275" r:id="rId19"/>
    <p:sldId id="276" r:id="rId20"/>
    <p:sldId id="277" r:id="rId21"/>
    <p:sldId id="292" r:id="rId22"/>
    <p:sldId id="280" r:id="rId23"/>
    <p:sldId id="282" r:id="rId24"/>
    <p:sldId id="279" r:id="rId25"/>
    <p:sldId id="281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6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375" autoAdjust="0"/>
    <p:restoredTop sz="94660"/>
  </p:normalViewPr>
  <p:slideViewPr>
    <p:cSldViewPr snapToGrid="0" showGuides="1">
      <p:cViewPr>
        <p:scale>
          <a:sx n="44" d="100"/>
          <a:sy n="44" d="100"/>
        </p:scale>
        <p:origin x="924" y="-144"/>
      </p:cViewPr>
      <p:guideLst>
        <p:guide orient="horz" pos="2136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681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6AD8240-3148-4746-BA4B-7B32B016BA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B51CC32A-496B-42D5-8EC6-30D10EB5C1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0F25E7C-B1D9-4999-8D1F-ED84C4EE9A2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A2CC75-8280-4D50-8556-C2874ADEF926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18A7BBD-E847-449A-AA53-B3DBD3F53D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1910074-A50B-4F6C-9D3A-997C16815E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190E77-D57C-49F8-ADC2-FB99C50EBC2E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1163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19222988-F7A5-40D8-93C2-FFC76DD6F13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A2CC75-8280-4D50-8556-C2874ADEF926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B09A7AB5-A93E-4BB9-B456-29E36D7D43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06456C9-71B0-4254-B323-89F5CF60FA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190E77-D57C-49F8-ADC2-FB99C50EBC2E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7596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页面-上">
            <a:extLst>
              <a:ext uri="{FF2B5EF4-FFF2-40B4-BE49-F238E27FC236}">
                <a16:creationId xmlns:a16="http://schemas.microsoft.com/office/drawing/2014/main" id="{287EAB18-0589-4427-A798-FDBA81E27588}"/>
              </a:ext>
            </a:extLst>
          </p:cNvPr>
          <p:cNvSpPr/>
          <p:nvPr userDrawn="1"/>
        </p:nvSpPr>
        <p:spPr>
          <a:xfrm>
            <a:off x="5778500" y="-22860000"/>
            <a:ext cx="635000" cy="635000"/>
          </a:xfrm>
          <a:prstGeom prst="ellipse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8" name="页面-下">
            <a:extLst>
              <a:ext uri="{FF2B5EF4-FFF2-40B4-BE49-F238E27FC236}">
                <a16:creationId xmlns:a16="http://schemas.microsoft.com/office/drawing/2014/main" id="{8F155A47-E696-4AF1-A58C-155C08617DCC}"/>
              </a:ext>
            </a:extLst>
          </p:cNvPr>
          <p:cNvSpPr/>
          <p:nvPr userDrawn="1"/>
        </p:nvSpPr>
        <p:spPr>
          <a:xfrm>
            <a:off x="5778500" y="22860000"/>
            <a:ext cx="635000" cy="635000"/>
          </a:xfrm>
          <a:prstGeom prst="ellipse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1" y="-26525563"/>
            <a:ext cx="2186247" cy="37177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9" y="-26525563"/>
            <a:ext cx="2186247" cy="371775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6" y="29176639"/>
            <a:ext cx="2186247" cy="371775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1" y="29176639"/>
            <a:ext cx="2186247" cy="3717751"/>
          </a:xfrm>
          <a:prstGeom prst="rect">
            <a:avLst/>
          </a:prstGeom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6" y="6070600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-19326756"/>
            <a:ext cx="3627531" cy="476167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23671819"/>
            <a:ext cx="3627531" cy="476167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9"/>
            <a:ext cx="3627531" cy="4761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25984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1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microsoft.com/office/2007/relationships/hdphoto" Target="../media/hdphoto3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microsoft.com/office/2007/relationships/hdphoto" Target="../media/hdphoto4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microsoft.com/office/2007/relationships/hdphoto" Target="../media/hdphoto1.wdp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5667" y="-38507"/>
            <a:ext cx="3967894" cy="140070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16AA52A-2568-3B14-1382-2943F1A7FF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75" y="-92589"/>
            <a:ext cx="1523956" cy="150886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8574" y="1725020"/>
            <a:ext cx="11674852" cy="3407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4224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3316" y="1554480"/>
            <a:ext cx="8501379" cy="506002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85" y="78054"/>
            <a:ext cx="1910831" cy="66262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67000" y="740681"/>
            <a:ext cx="105041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latin typeface="Cambria" panose="02040503050406030204" pitchFamily="18" charset="0"/>
                <a:ea typeface="Cambria" panose="02040503050406030204" pitchFamily="18" charset="0"/>
              </a:rPr>
              <a:t>Bảng mô tả tác động của gió so với các cấp:</a:t>
            </a:r>
            <a:endParaRPr lang="en-US" sz="4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922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5559" y="1779847"/>
            <a:ext cx="6435271" cy="4189499"/>
          </a:xfrm>
          <a:prstGeom prst="rect">
            <a:avLst/>
          </a:prstGeom>
          <a:ln w="5715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Flowchart: Alternate Process 2"/>
          <p:cNvSpPr/>
          <p:nvPr/>
        </p:nvSpPr>
        <p:spPr>
          <a:xfrm>
            <a:off x="205559" y="472525"/>
            <a:ext cx="3663775" cy="1021556"/>
          </a:xfrm>
          <a:prstGeom prst="flowChartAlternateProcess">
            <a:avLst/>
          </a:prstGeom>
          <a:solidFill>
            <a:schemeClr val="accent2">
              <a:lumMod val="20000"/>
              <a:lumOff val="80000"/>
            </a:schemeClr>
          </a:solidFill>
          <a:ln w="57150"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vi-VN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uan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sát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5</a:t>
            </a:r>
            <a:endParaRPr lang="en-US" sz="3600" b="1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861810" y="1681688"/>
            <a:ext cx="5167631" cy="4385816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vi-VN" sz="31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1.</a:t>
            </a:r>
            <a:r>
              <a:rPr lang="en-US" sz="31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So </a:t>
            </a:r>
            <a:r>
              <a:rPr lang="en-US" sz="31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sánh</a:t>
            </a:r>
            <a:r>
              <a:rPr lang="en-US" sz="31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1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mức</a:t>
            </a:r>
            <a:r>
              <a:rPr lang="en-US" sz="31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1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</a:t>
            </a:r>
            <a:r>
              <a:rPr lang="en-US" sz="31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1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mạnh</a:t>
            </a:r>
            <a:r>
              <a:rPr lang="en-US" sz="31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1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1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1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gió</a:t>
            </a:r>
            <a:r>
              <a:rPr lang="en-US" sz="31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1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1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1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1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1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1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31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Dựa</a:t>
            </a:r>
            <a:r>
              <a:rPr lang="en-US" sz="31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1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31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1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đặc</a:t>
            </a:r>
            <a:r>
              <a:rPr lang="en-US" sz="31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1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điểm</a:t>
            </a:r>
            <a:r>
              <a:rPr lang="en-US" sz="31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1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31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1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1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1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1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1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31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so </a:t>
            </a:r>
            <a:r>
              <a:rPr lang="en-US" sz="31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sánh</a:t>
            </a:r>
            <a:r>
              <a:rPr lang="en-US" sz="31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1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mức</a:t>
            </a:r>
            <a:r>
              <a:rPr lang="en-US" sz="31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1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</a:t>
            </a:r>
            <a:r>
              <a:rPr lang="en-US" sz="31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1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31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  <a:p>
            <a:pPr algn="just"/>
            <a:r>
              <a:rPr lang="vi-VN" sz="31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2. </a:t>
            </a:r>
            <a:r>
              <a:rPr lang="en-US" sz="31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Dự</a:t>
            </a:r>
            <a:r>
              <a:rPr lang="en-US" sz="31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1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đoán</a:t>
            </a:r>
            <a:r>
              <a:rPr lang="en-US" sz="31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1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cấp</a:t>
            </a:r>
            <a:r>
              <a:rPr lang="en-US" sz="31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1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gió</a:t>
            </a:r>
            <a:r>
              <a:rPr lang="en-US" sz="31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1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1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1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nêu</a:t>
            </a:r>
            <a:r>
              <a:rPr lang="en-US" sz="31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1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tác</a:t>
            </a:r>
            <a:r>
              <a:rPr lang="en-US" sz="31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1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31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1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1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1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gió</a:t>
            </a:r>
            <a:r>
              <a:rPr lang="en-US" sz="31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1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1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1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31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1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1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/>
            <a:r>
              <a:rPr lang="vi-VN" sz="31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3. </a:t>
            </a:r>
            <a:r>
              <a:rPr lang="en-US" sz="31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Gió</a:t>
            </a:r>
            <a:r>
              <a:rPr lang="en-US" sz="31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1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31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1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cấp</a:t>
            </a:r>
            <a:r>
              <a:rPr lang="en-US" sz="31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1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31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1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thì</a:t>
            </a:r>
            <a:r>
              <a:rPr lang="en-US" sz="31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1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cần</a:t>
            </a:r>
            <a:r>
              <a:rPr lang="en-US" sz="31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1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phải</a:t>
            </a:r>
            <a:r>
              <a:rPr lang="en-US" sz="31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1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đề</a:t>
            </a:r>
            <a:r>
              <a:rPr lang="en-US" sz="31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1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phòng</a:t>
            </a:r>
            <a:r>
              <a:rPr lang="en-US" sz="31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1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31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1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thiệt</a:t>
            </a:r>
            <a:r>
              <a:rPr lang="en-US" sz="31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1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hại</a:t>
            </a:r>
            <a:r>
              <a:rPr lang="en-US" sz="31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do </a:t>
            </a:r>
            <a:r>
              <a:rPr lang="en-US" sz="31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tác</a:t>
            </a:r>
            <a:r>
              <a:rPr lang="en-US" sz="31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1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31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1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1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1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nó</a:t>
            </a:r>
            <a:r>
              <a:rPr lang="en-US" sz="31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1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gây</a:t>
            </a:r>
            <a:r>
              <a:rPr lang="en-US" sz="31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1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ra</a:t>
            </a:r>
            <a:r>
              <a:rPr lang="en-US" sz="31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538643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585D8027-2685-45CE-BD0B-8411BD7F3DDE}"/>
              </a:ext>
            </a:extLst>
          </p:cNvPr>
          <p:cNvSpPr txBox="1"/>
          <p:nvPr/>
        </p:nvSpPr>
        <p:spPr>
          <a:xfrm>
            <a:off x="613272" y="411615"/>
            <a:ext cx="10889244" cy="1707692"/>
          </a:xfrm>
          <a:custGeom>
            <a:avLst/>
            <a:gdLst>
              <a:gd name="connsiteX0" fmla="*/ 0 w 3007536"/>
              <a:gd name="connsiteY0" fmla="*/ 187289 h 1123712"/>
              <a:gd name="connsiteX1" fmla="*/ 187289 w 3007536"/>
              <a:gd name="connsiteY1" fmla="*/ 0 h 1123712"/>
              <a:gd name="connsiteX2" fmla="*/ 2820247 w 3007536"/>
              <a:gd name="connsiteY2" fmla="*/ 0 h 1123712"/>
              <a:gd name="connsiteX3" fmla="*/ 3007536 w 3007536"/>
              <a:gd name="connsiteY3" fmla="*/ 187289 h 1123712"/>
              <a:gd name="connsiteX4" fmla="*/ 3007536 w 3007536"/>
              <a:gd name="connsiteY4" fmla="*/ 936423 h 1123712"/>
              <a:gd name="connsiteX5" fmla="*/ 2820247 w 3007536"/>
              <a:gd name="connsiteY5" fmla="*/ 1123712 h 1123712"/>
              <a:gd name="connsiteX6" fmla="*/ 187289 w 3007536"/>
              <a:gd name="connsiteY6" fmla="*/ 1123712 h 1123712"/>
              <a:gd name="connsiteX7" fmla="*/ 0 w 3007536"/>
              <a:gd name="connsiteY7" fmla="*/ 936423 h 1123712"/>
              <a:gd name="connsiteX8" fmla="*/ 0 w 3007536"/>
              <a:gd name="connsiteY8" fmla="*/ 187289 h 1123712"/>
              <a:gd name="connsiteX0" fmla="*/ 0 w 3007536"/>
              <a:gd name="connsiteY0" fmla="*/ 187289 h 1123712"/>
              <a:gd name="connsiteX1" fmla="*/ 187289 w 3007536"/>
              <a:gd name="connsiteY1" fmla="*/ 0 h 1123712"/>
              <a:gd name="connsiteX2" fmla="*/ 2820247 w 3007536"/>
              <a:gd name="connsiteY2" fmla="*/ 0 h 1123712"/>
              <a:gd name="connsiteX3" fmla="*/ 3007536 w 3007536"/>
              <a:gd name="connsiteY3" fmla="*/ 187289 h 1123712"/>
              <a:gd name="connsiteX4" fmla="*/ 3007536 w 3007536"/>
              <a:gd name="connsiteY4" fmla="*/ 936423 h 1123712"/>
              <a:gd name="connsiteX5" fmla="*/ 2820247 w 3007536"/>
              <a:gd name="connsiteY5" fmla="*/ 1123712 h 1123712"/>
              <a:gd name="connsiteX6" fmla="*/ 187289 w 3007536"/>
              <a:gd name="connsiteY6" fmla="*/ 1123712 h 1123712"/>
              <a:gd name="connsiteX7" fmla="*/ 98612 w 3007536"/>
              <a:gd name="connsiteY7" fmla="*/ 945388 h 1123712"/>
              <a:gd name="connsiteX8" fmla="*/ 0 w 3007536"/>
              <a:gd name="connsiteY8" fmla="*/ 187289 h 1123712"/>
              <a:gd name="connsiteX0" fmla="*/ 0 w 3007536"/>
              <a:gd name="connsiteY0" fmla="*/ 187289 h 1123712"/>
              <a:gd name="connsiteX1" fmla="*/ 187289 w 3007536"/>
              <a:gd name="connsiteY1" fmla="*/ 0 h 1123712"/>
              <a:gd name="connsiteX2" fmla="*/ 2820247 w 3007536"/>
              <a:gd name="connsiteY2" fmla="*/ 0 h 1123712"/>
              <a:gd name="connsiteX3" fmla="*/ 3007536 w 3007536"/>
              <a:gd name="connsiteY3" fmla="*/ 187289 h 1123712"/>
              <a:gd name="connsiteX4" fmla="*/ 2864101 w 3007536"/>
              <a:gd name="connsiteY4" fmla="*/ 900564 h 1123712"/>
              <a:gd name="connsiteX5" fmla="*/ 2820247 w 3007536"/>
              <a:gd name="connsiteY5" fmla="*/ 1123712 h 1123712"/>
              <a:gd name="connsiteX6" fmla="*/ 187289 w 3007536"/>
              <a:gd name="connsiteY6" fmla="*/ 1123712 h 1123712"/>
              <a:gd name="connsiteX7" fmla="*/ 98612 w 3007536"/>
              <a:gd name="connsiteY7" fmla="*/ 945388 h 1123712"/>
              <a:gd name="connsiteX8" fmla="*/ 0 w 3007536"/>
              <a:gd name="connsiteY8" fmla="*/ 187289 h 1123712"/>
              <a:gd name="connsiteX0" fmla="*/ 0 w 3007536"/>
              <a:gd name="connsiteY0" fmla="*/ 187289 h 1123712"/>
              <a:gd name="connsiteX1" fmla="*/ 187289 w 3007536"/>
              <a:gd name="connsiteY1" fmla="*/ 0 h 1123712"/>
              <a:gd name="connsiteX2" fmla="*/ 2793353 w 3007536"/>
              <a:gd name="connsiteY2" fmla="*/ 71718 h 1123712"/>
              <a:gd name="connsiteX3" fmla="*/ 3007536 w 3007536"/>
              <a:gd name="connsiteY3" fmla="*/ 187289 h 1123712"/>
              <a:gd name="connsiteX4" fmla="*/ 2864101 w 3007536"/>
              <a:gd name="connsiteY4" fmla="*/ 900564 h 1123712"/>
              <a:gd name="connsiteX5" fmla="*/ 2820247 w 3007536"/>
              <a:gd name="connsiteY5" fmla="*/ 1123712 h 1123712"/>
              <a:gd name="connsiteX6" fmla="*/ 187289 w 3007536"/>
              <a:gd name="connsiteY6" fmla="*/ 1123712 h 1123712"/>
              <a:gd name="connsiteX7" fmla="*/ 98612 w 3007536"/>
              <a:gd name="connsiteY7" fmla="*/ 945388 h 1123712"/>
              <a:gd name="connsiteX8" fmla="*/ 0 w 3007536"/>
              <a:gd name="connsiteY8" fmla="*/ 187289 h 1123712"/>
              <a:gd name="connsiteX0" fmla="*/ 0 w 3007536"/>
              <a:gd name="connsiteY0" fmla="*/ 187289 h 1123712"/>
              <a:gd name="connsiteX1" fmla="*/ 187289 w 3007536"/>
              <a:gd name="connsiteY1" fmla="*/ 0 h 1123712"/>
              <a:gd name="connsiteX2" fmla="*/ 2793353 w 3007536"/>
              <a:gd name="connsiteY2" fmla="*/ 71718 h 1123712"/>
              <a:gd name="connsiteX3" fmla="*/ 3007536 w 3007536"/>
              <a:gd name="connsiteY3" fmla="*/ 187289 h 1123712"/>
              <a:gd name="connsiteX4" fmla="*/ 2864101 w 3007536"/>
              <a:gd name="connsiteY4" fmla="*/ 900564 h 1123712"/>
              <a:gd name="connsiteX5" fmla="*/ 2282364 w 3007536"/>
              <a:gd name="connsiteY5" fmla="*/ 917524 h 1123712"/>
              <a:gd name="connsiteX6" fmla="*/ 187289 w 3007536"/>
              <a:gd name="connsiteY6" fmla="*/ 1123712 h 1123712"/>
              <a:gd name="connsiteX7" fmla="*/ 98612 w 3007536"/>
              <a:gd name="connsiteY7" fmla="*/ 945388 h 1123712"/>
              <a:gd name="connsiteX8" fmla="*/ 0 w 3007536"/>
              <a:gd name="connsiteY8" fmla="*/ 187289 h 1123712"/>
              <a:gd name="connsiteX0" fmla="*/ 0 w 3007536"/>
              <a:gd name="connsiteY0" fmla="*/ 187289 h 993528"/>
              <a:gd name="connsiteX1" fmla="*/ 187289 w 3007536"/>
              <a:gd name="connsiteY1" fmla="*/ 0 h 993528"/>
              <a:gd name="connsiteX2" fmla="*/ 2793353 w 3007536"/>
              <a:gd name="connsiteY2" fmla="*/ 71718 h 993528"/>
              <a:gd name="connsiteX3" fmla="*/ 3007536 w 3007536"/>
              <a:gd name="connsiteY3" fmla="*/ 187289 h 993528"/>
              <a:gd name="connsiteX4" fmla="*/ 2864101 w 3007536"/>
              <a:gd name="connsiteY4" fmla="*/ 900564 h 993528"/>
              <a:gd name="connsiteX5" fmla="*/ 2282364 w 3007536"/>
              <a:gd name="connsiteY5" fmla="*/ 917524 h 993528"/>
              <a:gd name="connsiteX6" fmla="*/ 438300 w 3007536"/>
              <a:gd name="connsiteY6" fmla="*/ 953382 h 993528"/>
              <a:gd name="connsiteX7" fmla="*/ 98612 w 3007536"/>
              <a:gd name="connsiteY7" fmla="*/ 945388 h 993528"/>
              <a:gd name="connsiteX8" fmla="*/ 0 w 3007536"/>
              <a:gd name="connsiteY8" fmla="*/ 187289 h 993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007536" h="993528">
                <a:moveTo>
                  <a:pt x="0" y="187289"/>
                </a:moveTo>
                <a:cubicBezTo>
                  <a:pt x="0" y="83852"/>
                  <a:pt x="83852" y="0"/>
                  <a:pt x="187289" y="0"/>
                </a:cubicBezTo>
                <a:lnTo>
                  <a:pt x="2793353" y="71718"/>
                </a:lnTo>
                <a:cubicBezTo>
                  <a:pt x="2896790" y="71718"/>
                  <a:pt x="3007536" y="83852"/>
                  <a:pt x="3007536" y="187289"/>
                </a:cubicBezTo>
                <a:lnTo>
                  <a:pt x="2864101" y="900564"/>
                </a:lnTo>
                <a:cubicBezTo>
                  <a:pt x="2864101" y="1004001"/>
                  <a:pt x="2385801" y="917524"/>
                  <a:pt x="2282364" y="917524"/>
                </a:cubicBezTo>
                <a:lnTo>
                  <a:pt x="438300" y="953382"/>
                </a:lnTo>
                <a:cubicBezTo>
                  <a:pt x="334863" y="953382"/>
                  <a:pt x="98612" y="1048825"/>
                  <a:pt x="98612" y="945388"/>
                </a:cubicBezTo>
                <a:cubicBezTo>
                  <a:pt x="98612" y="695677"/>
                  <a:pt x="0" y="437000"/>
                  <a:pt x="0" y="187289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  <a:prstDash val="lgDash"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6000" b="1" i="0" u="none" strike="noStrike" kern="1200" cap="none" spc="0" normalizeH="0" baseline="0" noProof="0" dirty="0">
              <a:ln w="28575">
                <a:solidFill>
                  <a:prstClr val="black">
                    <a:lumMod val="65000"/>
                    <a:lumOff val="35000"/>
                  </a:prstClr>
                </a:solidFill>
              </a:ln>
              <a:solidFill>
                <a:srgbClr val="4472C4">
                  <a:lumMod val="40000"/>
                  <a:lumOff val="6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" name="Picture 1"/>
          <p:cNvPicPr/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r="1330"/>
          <a:stretch/>
        </p:blipFill>
        <p:spPr>
          <a:xfrm>
            <a:off x="6130468" y="2499640"/>
            <a:ext cx="5372048" cy="326207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25911" y="768300"/>
            <a:ext cx="1006784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1.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So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sánh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mức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độ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mạnh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gió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Dựa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đặc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điểm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so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sánh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mức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độ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r>
              <a:rPr lang="en-US" sz="3200" b="1" i="1" dirty="0"/>
              <a:t>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33524" y="3906201"/>
            <a:ext cx="548272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i="1" dirty="0" err="1">
                <a:latin typeface="Cambria" panose="02040503050406030204" pitchFamily="18" charset="0"/>
                <a:ea typeface="Cambria" panose="02040503050406030204" pitchFamily="18" charset="0"/>
              </a:rPr>
              <a:t>Dựa</a:t>
            </a:r>
            <a:r>
              <a:rPr lang="en-US" sz="2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2800" i="1" dirty="0"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2800" i="1" dirty="0" err="1">
                <a:latin typeface="Cambria" panose="02040503050406030204" pitchFamily="18" charset="0"/>
                <a:ea typeface="Cambria" panose="02040503050406030204" pitchFamily="18" charset="0"/>
              </a:rPr>
              <a:t>dáng</a:t>
            </a:r>
            <a:r>
              <a:rPr lang="en-US" sz="2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latin typeface="Cambria" panose="02040503050406030204" pitchFamily="18" charset="0"/>
                <a:ea typeface="Cambria" panose="02040503050406030204" pitchFamily="18" charset="0"/>
              </a:rPr>
              <a:t>đứng</a:t>
            </a:r>
            <a:r>
              <a:rPr lang="en-US" sz="2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2800" i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i="1" dirty="0" err="1">
                <a:latin typeface="Cambria" panose="02040503050406030204" pitchFamily="18" charset="0"/>
                <a:ea typeface="Cambria" panose="02040503050406030204" pitchFamily="18" charset="0"/>
              </a:rPr>
              <a:t>mái</a:t>
            </a:r>
            <a:r>
              <a:rPr lang="en-US" sz="2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latin typeface="Cambria" panose="02040503050406030204" pitchFamily="18" charset="0"/>
                <a:ea typeface="Cambria" panose="02040503050406030204" pitchFamily="18" charset="0"/>
              </a:rPr>
              <a:t>ngói</a:t>
            </a:r>
            <a:r>
              <a:rPr lang="en-US" sz="2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latin typeface="Cambria" panose="02040503050406030204" pitchFamily="18" charset="0"/>
                <a:ea typeface="Cambria" panose="02040503050406030204" pitchFamily="18" charset="0"/>
              </a:rPr>
              <a:t>cửa</a:t>
            </a:r>
            <a:r>
              <a:rPr lang="en-US" sz="2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latin typeface="Cambria" panose="02040503050406030204" pitchFamily="18" charset="0"/>
                <a:ea typeface="Cambria" panose="02040503050406030204" pitchFamily="18" charset="0"/>
              </a:rPr>
              <a:t>ngôi</a:t>
            </a:r>
            <a:r>
              <a:rPr lang="en-US" sz="2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US" sz="2800" i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i="1" dirty="0" err="1">
                <a:latin typeface="Cambria" panose="02040503050406030204" pitchFamily="18" charset="0"/>
                <a:ea typeface="Cambria" panose="02040503050406030204" pitchFamily="18" charset="0"/>
              </a:rPr>
              <a:t>tốc</a:t>
            </a:r>
            <a:r>
              <a:rPr lang="en-US" sz="2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latin typeface="Cambria" panose="02040503050406030204" pitchFamily="18" charset="0"/>
                <a:ea typeface="Cambria" panose="02040503050406030204" pitchFamily="18" charset="0"/>
              </a:rPr>
              <a:t>độ</a:t>
            </a:r>
            <a:r>
              <a:rPr lang="en-US" sz="2800" i="1" dirty="0">
                <a:latin typeface="Cambria" panose="02040503050406030204" pitchFamily="18" charset="0"/>
                <a:ea typeface="Cambria" panose="02040503050406030204" pitchFamily="18" charset="0"/>
              </a:rPr>
              <a:t> bay </a:t>
            </a:r>
            <a:r>
              <a:rPr lang="en-US" sz="2800" i="1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latin typeface="Cambria" panose="02040503050406030204" pitchFamily="18" charset="0"/>
                <a:ea typeface="Cambria" panose="02040503050406030204" pitchFamily="18" charset="0"/>
              </a:rPr>
              <a:t>khói</a:t>
            </a:r>
            <a:r>
              <a:rPr lang="en-US" sz="2800" i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i="1" dirty="0" err="1">
                <a:latin typeface="Cambria" panose="02040503050406030204" pitchFamily="18" charset="0"/>
                <a:ea typeface="Cambria" panose="02040503050406030204" pitchFamily="18" charset="0"/>
              </a:rPr>
              <a:t>cột</a:t>
            </a:r>
            <a:r>
              <a:rPr lang="en-US" sz="2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latin typeface="Cambria" panose="02040503050406030204" pitchFamily="18" charset="0"/>
                <a:ea typeface="Cambria" panose="02040503050406030204" pitchFamily="18" charset="0"/>
              </a:rPr>
              <a:t>cờ</a:t>
            </a:r>
            <a:r>
              <a:rPr lang="en-US" sz="2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latin typeface="Cambria" panose="02040503050406030204" pitchFamily="18" charset="0"/>
                <a:ea typeface="Cambria" panose="02040503050406030204" pitchFamily="18" charset="0"/>
              </a:rPr>
              <a:t>lá</a:t>
            </a:r>
            <a:r>
              <a:rPr lang="en-US" sz="2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latin typeface="Cambria" panose="02040503050406030204" pitchFamily="18" charset="0"/>
                <a:ea typeface="Cambria" panose="02040503050406030204" pitchFamily="18" charset="0"/>
              </a:rPr>
              <a:t>cờ</a:t>
            </a:r>
            <a:r>
              <a:rPr lang="vi-VN" sz="2800" i="1" dirty="0">
                <a:latin typeface="Cambria" panose="02040503050406030204" pitchFamily="18" charset="0"/>
                <a:ea typeface="Cambria" panose="02040503050406030204" pitchFamily="18" charset="0"/>
              </a:rPr>
              <a:t> để so sánh mức độ gió.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 algn="ctr">
              <a:defRPr/>
            </a:pPr>
            <a:endParaRPr lang="en-US" sz="28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en-US" sz="2000" dirty="0"/>
          </a:p>
        </p:txBody>
      </p:sp>
      <p:sp>
        <p:nvSpPr>
          <p:cNvPr id="7" name="Google Shape;117;p2"/>
          <p:cNvSpPr/>
          <p:nvPr/>
        </p:nvSpPr>
        <p:spPr>
          <a:xfrm>
            <a:off x="613272" y="2456563"/>
            <a:ext cx="5288764" cy="972438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chemeClr val="accent1">
                <a:lumMod val="75000"/>
              </a:schemeClr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 b="0" i="0" u="none" strike="noStrike" cap="none" dirty="0">
              <a:solidFill>
                <a:schemeClr val="accen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41704" y="2456562"/>
            <a:ext cx="501812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Mức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độ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mạnh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gió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tăng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dần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5a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5e. </a:t>
            </a:r>
            <a:endParaRPr lang="vi-VN" sz="28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en-US" sz="2800" dirty="0"/>
          </a:p>
        </p:txBody>
      </p:sp>
      <p:sp>
        <p:nvSpPr>
          <p:cNvPr id="9" name="Google Shape;117;p2"/>
          <p:cNvSpPr/>
          <p:nvPr/>
        </p:nvSpPr>
        <p:spPr>
          <a:xfrm>
            <a:off x="585118" y="3841557"/>
            <a:ext cx="5545350" cy="1881575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chemeClr val="accent1">
                <a:lumMod val="75000"/>
              </a:schemeClr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 b="0" i="0" u="none" strike="noStrike" cap="none" dirty="0">
              <a:solidFill>
                <a:schemeClr val="accen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4166770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" grpId="0"/>
      <p:bldP spid="6" grpId="0"/>
      <p:bldP spid="7" grpId="0" animBg="1"/>
      <p:bldP spid="8" grpId="0"/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570" y="423606"/>
            <a:ext cx="11020830" cy="6190554"/>
          </a:xfrm>
          <a:prstGeom prst="rect">
            <a:avLst/>
          </a:prstGeom>
        </p:spPr>
      </p:pic>
      <p:pic>
        <p:nvPicPr>
          <p:cNvPr id="2" name="Picture 1"/>
          <p:cNvPicPr/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148" t="158" r="9833" b="54229"/>
          <a:stretch/>
        </p:blipFill>
        <p:spPr>
          <a:xfrm>
            <a:off x="2956560" y="1485914"/>
            <a:ext cx="6088148" cy="221995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85D8027-2685-45CE-BD0B-8411BD7F3DDE}"/>
              </a:ext>
            </a:extLst>
          </p:cNvPr>
          <p:cNvSpPr txBox="1"/>
          <p:nvPr/>
        </p:nvSpPr>
        <p:spPr>
          <a:xfrm>
            <a:off x="2318325" y="174615"/>
            <a:ext cx="8301645" cy="1199692"/>
          </a:xfrm>
          <a:custGeom>
            <a:avLst/>
            <a:gdLst>
              <a:gd name="connsiteX0" fmla="*/ 0 w 3007536"/>
              <a:gd name="connsiteY0" fmla="*/ 187289 h 1123712"/>
              <a:gd name="connsiteX1" fmla="*/ 187289 w 3007536"/>
              <a:gd name="connsiteY1" fmla="*/ 0 h 1123712"/>
              <a:gd name="connsiteX2" fmla="*/ 2820247 w 3007536"/>
              <a:gd name="connsiteY2" fmla="*/ 0 h 1123712"/>
              <a:gd name="connsiteX3" fmla="*/ 3007536 w 3007536"/>
              <a:gd name="connsiteY3" fmla="*/ 187289 h 1123712"/>
              <a:gd name="connsiteX4" fmla="*/ 3007536 w 3007536"/>
              <a:gd name="connsiteY4" fmla="*/ 936423 h 1123712"/>
              <a:gd name="connsiteX5" fmla="*/ 2820247 w 3007536"/>
              <a:gd name="connsiteY5" fmla="*/ 1123712 h 1123712"/>
              <a:gd name="connsiteX6" fmla="*/ 187289 w 3007536"/>
              <a:gd name="connsiteY6" fmla="*/ 1123712 h 1123712"/>
              <a:gd name="connsiteX7" fmla="*/ 0 w 3007536"/>
              <a:gd name="connsiteY7" fmla="*/ 936423 h 1123712"/>
              <a:gd name="connsiteX8" fmla="*/ 0 w 3007536"/>
              <a:gd name="connsiteY8" fmla="*/ 187289 h 1123712"/>
              <a:gd name="connsiteX0" fmla="*/ 0 w 3007536"/>
              <a:gd name="connsiteY0" fmla="*/ 187289 h 1123712"/>
              <a:gd name="connsiteX1" fmla="*/ 187289 w 3007536"/>
              <a:gd name="connsiteY1" fmla="*/ 0 h 1123712"/>
              <a:gd name="connsiteX2" fmla="*/ 2820247 w 3007536"/>
              <a:gd name="connsiteY2" fmla="*/ 0 h 1123712"/>
              <a:gd name="connsiteX3" fmla="*/ 3007536 w 3007536"/>
              <a:gd name="connsiteY3" fmla="*/ 187289 h 1123712"/>
              <a:gd name="connsiteX4" fmla="*/ 3007536 w 3007536"/>
              <a:gd name="connsiteY4" fmla="*/ 936423 h 1123712"/>
              <a:gd name="connsiteX5" fmla="*/ 2820247 w 3007536"/>
              <a:gd name="connsiteY5" fmla="*/ 1123712 h 1123712"/>
              <a:gd name="connsiteX6" fmla="*/ 187289 w 3007536"/>
              <a:gd name="connsiteY6" fmla="*/ 1123712 h 1123712"/>
              <a:gd name="connsiteX7" fmla="*/ 98612 w 3007536"/>
              <a:gd name="connsiteY7" fmla="*/ 945388 h 1123712"/>
              <a:gd name="connsiteX8" fmla="*/ 0 w 3007536"/>
              <a:gd name="connsiteY8" fmla="*/ 187289 h 1123712"/>
              <a:gd name="connsiteX0" fmla="*/ 0 w 3007536"/>
              <a:gd name="connsiteY0" fmla="*/ 187289 h 1123712"/>
              <a:gd name="connsiteX1" fmla="*/ 187289 w 3007536"/>
              <a:gd name="connsiteY1" fmla="*/ 0 h 1123712"/>
              <a:gd name="connsiteX2" fmla="*/ 2820247 w 3007536"/>
              <a:gd name="connsiteY2" fmla="*/ 0 h 1123712"/>
              <a:gd name="connsiteX3" fmla="*/ 3007536 w 3007536"/>
              <a:gd name="connsiteY3" fmla="*/ 187289 h 1123712"/>
              <a:gd name="connsiteX4" fmla="*/ 2864101 w 3007536"/>
              <a:gd name="connsiteY4" fmla="*/ 900564 h 1123712"/>
              <a:gd name="connsiteX5" fmla="*/ 2820247 w 3007536"/>
              <a:gd name="connsiteY5" fmla="*/ 1123712 h 1123712"/>
              <a:gd name="connsiteX6" fmla="*/ 187289 w 3007536"/>
              <a:gd name="connsiteY6" fmla="*/ 1123712 h 1123712"/>
              <a:gd name="connsiteX7" fmla="*/ 98612 w 3007536"/>
              <a:gd name="connsiteY7" fmla="*/ 945388 h 1123712"/>
              <a:gd name="connsiteX8" fmla="*/ 0 w 3007536"/>
              <a:gd name="connsiteY8" fmla="*/ 187289 h 1123712"/>
              <a:gd name="connsiteX0" fmla="*/ 0 w 3007536"/>
              <a:gd name="connsiteY0" fmla="*/ 187289 h 1123712"/>
              <a:gd name="connsiteX1" fmla="*/ 187289 w 3007536"/>
              <a:gd name="connsiteY1" fmla="*/ 0 h 1123712"/>
              <a:gd name="connsiteX2" fmla="*/ 2793353 w 3007536"/>
              <a:gd name="connsiteY2" fmla="*/ 71718 h 1123712"/>
              <a:gd name="connsiteX3" fmla="*/ 3007536 w 3007536"/>
              <a:gd name="connsiteY3" fmla="*/ 187289 h 1123712"/>
              <a:gd name="connsiteX4" fmla="*/ 2864101 w 3007536"/>
              <a:gd name="connsiteY4" fmla="*/ 900564 h 1123712"/>
              <a:gd name="connsiteX5" fmla="*/ 2820247 w 3007536"/>
              <a:gd name="connsiteY5" fmla="*/ 1123712 h 1123712"/>
              <a:gd name="connsiteX6" fmla="*/ 187289 w 3007536"/>
              <a:gd name="connsiteY6" fmla="*/ 1123712 h 1123712"/>
              <a:gd name="connsiteX7" fmla="*/ 98612 w 3007536"/>
              <a:gd name="connsiteY7" fmla="*/ 945388 h 1123712"/>
              <a:gd name="connsiteX8" fmla="*/ 0 w 3007536"/>
              <a:gd name="connsiteY8" fmla="*/ 187289 h 1123712"/>
              <a:gd name="connsiteX0" fmla="*/ 0 w 3007536"/>
              <a:gd name="connsiteY0" fmla="*/ 187289 h 1123712"/>
              <a:gd name="connsiteX1" fmla="*/ 187289 w 3007536"/>
              <a:gd name="connsiteY1" fmla="*/ 0 h 1123712"/>
              <a:gd name="connsiteX2" fmla="*/ 2793353 w 3007536"/>
              <a:gd name="connsiteY2" fmla="*/ 71718 h 1123712"/>
              <a:gd name="connsiteX3" fmla="*/ 3007536 w 3007536"/>
              <a:gd name="connsiteY3" fmla="*/ 187289 h 1123712"/>
              <a:gd name="connsiteX4" fmla="*/ 2864101 w 3007536"/>
              <a:gd name="connsiteY4" fmla="*/ 900564 h 1123712"/>
              <a:gd name="connsiteX5" fmla="*/ 2282364 w 3007536"/>
              <a:gd name="connsiteY5" fmla="*/ 917524 h 1123712"/>
              <a:gd name="connsiteX6" fmla="*/ 187289 w 3007536"/>
              <a:gd name="connsiteY6" fmla="*/ 1123712 h 1123712"/>
              <a:gd name="connsiteX7" fmla="*/ 98612 w 3007536"/>
              <a:gd name="connsiteY7" fmla="*/ 945388 h 1123712"/>
              <a:gd name="connsiteX8" fmla="*/ 0 w 3007536"/>
              <a:gd name="connsiteY8" fmla="*/ 187289 h 1123712"/>
              <a:gd name="connsiteX0" fmla="*/ 0 w 3007536"/>
              <a:gd name="connsiteY0" fmla="*/ 187289 h 993528"/>
              <a:gd name="connsiteX1" fmla="*/ 187289 w 3007536"/>
              <a:gd name="connsiteY1" fmla="*/ 0 h 993528"/>
              <a:gd name="connsiteX2" fmla="*/ 2793353 w 3007536"/>
              <a:gd name="connsiteY2" fmla="*/ 71718 h 993528"/>
              <a:gd name="connsiteX3" fmla="*/ 3007536 w 3007536"/>
              <a:gd name="connsiteY3" fmla="*/ 187289 h 993528"/>
              <a:gd name="connsiteX4" fmla="*/ 2864101 w 3007536"/>
              <a:gd name="connsiteY4" fmla="*/ 900564 h 993528"/>
              <a:gd name="connsiteX5" fmla="*/ 2282364 w 3007536"/>
              <a:gd name="connsiteY5" fmla="*/ 917524 h 993528"/>
              <a:gd name="connsiteX6" fmla="*/ 438300 w 3007536"/>
              <a:gd name="connsiteY6" fmla="*/ 953382 h 993528"/>
              <a:gd name="connsiteX7" fmla="*/ 98612 w 3007536"/>
              <a:gd name="connsiteY7" fmla="*/ 945388 h 993528"/>
              <a:gd name="connsiteX8" fmla="*/ 0 w 3007536"/>
              <a:gd name="connsiteY8" fmla="*/ 187289 h 993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007536" h="993528">
                <a:moveTo>
                  <a:pt x="0" y="187289"/>
                </a:moveTo>
                <a:cubicBezTo>
                  <a:pt x="0" y="83852"/>
                  <a:pt x="83852" y="0"/>
                  <a:pt x="187289" y="0"/>
                </a:cubicBezTo>
                <a:lnTo>
                  <a:pt x="2793353" y="71718"/>
                </a:lnTo>
                <a:cubicBezTo>
                  <a:pt x="2896790" y="71718"/>
                  <a:pt x="3007536" y="83852"/>
                  <a:pt x="3007536" y="187289"/>
                </a:cubicBezTo>
                <a:lnTo>
                  <a:pt x="2864101" y="900564"/>
                </a:lnTo>
                <a:cubicBezTo>
                  <a:pt x="2864101" y="1004001"/>
                  <a:pt x="2385801" y="917524"/>
                  <a:pt x="2282364" y="917524"/>
                </a:cubicBezTo>
                <a:lnTo>
                  <a:pt x="438300" y="953382"/>
                </a:lnTo>
                <a:cubicBezTo>
                  <a:pt x="334863" y="953382"/>
                  <a:pt x="98612" y="1048825"/>
                  <a:pt x="98612" y="945388"/>
                </a:cubicBezTo>
                <a:cubicBezTo>
                  <a:pt x="98612" y="695677"/>
                  <a:pt x="0" y="437000"/>
                  <a:pt x="0" y="187289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  <a:prstDash val="lgDash"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6000" b="1" i="0" u="none" strike="noStrike" kern="1200" cap="none" spc="0" normalizeH="0" baseline="0" noProof="0" dirty="0">
              <a:ln w="28575">
                <a:solidFill>
                  <a:prstClr val="black">
                    <a:lumMod val="65000"/>
                    <a:lumOff val="35000"/>
                  </a:prstClr>
                </a:solidFill>
              </a:ln>
              <a:solidFill>
                <a:srgbClr val="4472C4">
                  <a:lumMod val="40000"/>
                  <a:lumOff val="6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258289" y="258137"/>
            <a:ext cx="784352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 dirty="0">
                <a:latin typeface="Cambria" panose="02040503050406030204" pitchFamily="18" charset="0"/>
                <a:ea typeface="Cambria" panose="02040503050406030204" pitchFamily="18" charset="0"/>
              </a:rPr>
              <a:t>2.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Dự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đoán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cấp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gió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nêu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tác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gió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b="1" dirty="0">
                <a:latin typeface="Cambria" panose="02040503050406030204" pitchFamily="18" charset="0"/>
                <a:ea typeface="Cambria" panose="02040503050406030204" pitchFamily="18" charset="0"/>
              </a:rPr>
              <a:t>hình.</a:t>
            </a:r>
            <a:endParaRPr lang="en-US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Picture 4"/>
          <p:cNvPicPr/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t="46544" r="1330" b="5405"/>
          <a:stretch/>
        </p:blipFill>
        <p:spPr>
          <a:xfrm>
            <a:off x="2251618" y="3959700"/>
            <a:ext cx="7850192" cy="238958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189315" y="3174321"/>
            <a:ext cx="23451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Cấp độ 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0 – 3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547195" y="3174321"/>
            <a:ext cx="23451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Cấp độ 4- 5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757305" y="5769238"/>
            <a:ext cx="23462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Cấp độ 6-7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363090" y="5744822"/>
            <a:ext cx="23462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Cấp độ 7-8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709383" y="5738100"/>
            <a:ext cx="23462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Cấp độ10 -11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1439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6" grpId="0"/>
      <p:bldP spid="7" grpId="0"/>
      <p:bldP spid="8" grpId="0"/>
      <p:bldP spid="9" grpId="0"/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570" y="423606"/>
            <a:ext cx="11020830" cy="6190554"/>
          </a:xfrm>
          <a:prstGeom prst="rect">
            <a:avLst/>
          </a:prstGeom>
        </p:spPr>
      </p:pic>
      <p:sp>
        <p:nvSpPr>
          <p:cNvPr id="12" name="Round Diagonal Corner Rectangle 11"/>
          <p:cNvSpPr/>
          <p:nvPr/>
        </p:nvSpPr>
        <p:spPr>
          <a:xfrm>
            <a:off x="5546936" y="3880273"/>
            <a:ext cx="5344122" cy="2114206"/>
          </a:xfrm>
          <a:prstGeom prst="round2DiagRect">
            <a:avLst/>
          </a:prstGeom>
          <a:solidFill>
            <a:srgbClr val="DBEAF1">
              <a:alpha val="92000"/>
            </a:srgb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altLang="en-US" b="1" dirty="0">
              <a:solidFill>
                <a:srgbClr val="3333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ound Diagonal Corner Rectangle 12"/>
          <p:cNvSpPr/>
          <p:nvPr/>
        </p:nvSpPr>
        <p:spPr>
          <a:xfrm>
            <a:off x="5485033" y="952411"/>
            <a:ext cx="5344122" cy="2114206"/>
          </a:xfrm>
          <a:prstGeom prst="round2DiagRect">
            <a:avLst/>
          </a:prstGeom>
          <a:solidFill>
            <a:srgbClr val="DBEAF1">
              <a:alpha val="92000"/>
            </a:srgb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altLang="en-US" b="1" dirty="0">
              <a:solidFill>
                <a:srgbClr val="3333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/>
          <p:cNvPicPr/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8268" r="47127" b="54696"/>
          <a:stretch/>
        </p:blipFill>
        <p:spPr>
          <a:xfrm>
            <a:off x="1666239" y="757987"/>
            <a:ext cx="3258128" cy="2503055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2133830" y="3261042"/>
            <a:ext cx="23229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latin typeface="Cambria" panose="02040503050406030204" pitchFamily="18" charset="0"/>
                <a:ea typeface="Cambria" panose="02040503050406030204" pitchFamily="18" charset="0"/>
              </a:rPr>
              <a:t>Cấp độ 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0 – 3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423130" y="1459951"/>
            <a:ext cx="546792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000" dirty="0">
                <a:latin typeface="Cambria" panose="02040503050406030204" pitchFamily="18" charset="0"/>
                <a:ea typeface="Cambria" panose="02040503050406030204" pitchFamily="18" charset="0"/>
              </a:rPr>
              <a:t>Sự vật không có sự thay đổi, không chuyển động lớn.</a:t>
            </a:r>
            <a:endParaRPr lang="en-US" sz="3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7" name="Picture 16"/>
          <p:cNvPicPr/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53001" r="10078" b="54696"/>
          <a:stretch/>
        </p:blipFill>
        <p:spPr>
          <a:xfrm>
            <a:off x="1666239" y="3880273"/>
            <a:ext cx="3258128" cy="2345489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2236585" y="6152495"/>
            <a:ext cx="172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latin typeface="Cambria" panose="02040503050406030204" pitchFamily="18" charset="0"/>
                <a:ea typeface="Cambria" panose="02040503050406030204" pitchFamily="18" charset="0"/>
              </a:rPr>
              <a:t>Cấp độ 4- 5</a:t>
            </a:r>
            <a:endParaRPr lang="en-US" sz="2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649421" y="4429544"/>
            <a:ext cx="501534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L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á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cờ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bay,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thay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đổi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hướng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bay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khói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lá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000" dirty="0">
                <a:latin typeface="Cambria" panose="02040503050406030204" pitchFamily="18" charset="0"/>
                <a:ea typeface="Cambria" panose="02040503050406030204" pitchFamily="18" charset="0"/>
              </a:rPr>
              <a:t>cây.</a:t>
            </a:r>
            <a:endParaRPr lang="en-US" sz="3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386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5" grpId="0"/>
      <p:bldP spid="16" grpId="0"/>
      <p:bldP spid="18" grpId="0"/>
      <p:bldP spid="1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570" y="423606"/>
            <a:ext cx="11020830" cy="6190554"/>
          </a:xfrm>
          <a:prstGeom prst="rect">
            <a:avLst/>
          </a:prstGeom>
        </p:spPr>
      </p:pic>
      <p:sp>
        <p:nvSpPr>
          <p:cNvPr id="20" name="Round Diagonal Corner Rectangle 19"/>
          <p:cNvSpPr/>
          <p:nvPr/>
        </p:nvSpPr>
        <p:spPr>
          <a:xfrm>
            <a:off x="3622488" y="657138"/>
            <a:ext cx="5652655" cy="1634499"/>
          </a:xfrm>
          <a:prstGeom prst="round2DiagRect">
            <a:avLst/>
          </a:prstGeom>
          <a:solidFill>
            <a:srgbClr val="DBEAF1">
              <a:alpha val="92000"/>
            </a:srgb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altLang="en-US" b="1" dirty="0">
              <a:solidFill>
                <a:srgbClr val="3333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3452834" y="902060"/>
            <a:ext cx="6096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2800" kern="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Lá</a:t>
            </a:r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cờ</a:t>
            </a:r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căng</a:t>
            </a:r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mạnh</a:t>
            </a:r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2800" kern="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cây</a:t>
            </a:r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nghiêng</a:t>
            </a:r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</a:t>
            </a:r>
          </a:p>
          <a:p>
            <a:pPr algn="ctr"/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bay </a:t>
            </a:r>
            <a:r>
              <a:rPr lang="en-US" sz="2800" kern="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ngói</a:t>
            </a:r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lợp</a:t>
            </a:r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nhà</a:t>
            </a:r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lung lay </a:t>
            </a:r>
            <a:r>
              <a:rPr lang="en-US" sz="2800" kern="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cửa</a:t>
            </a:r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sổ</a:t>
            </a:r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2" name="Picture 21"/>
          <p:cNvPicPr/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2349" t="47886" r="65160" b="6769"/>
          <a:stretch/>
        </p:blipFill>
        <p:spPr>
          <a:xfrm>
            <a:off x="1007124" y="657138"/>
            <a:ext cx="2224064" cy="179185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3" name="TextBox 22"/>
          <p:cNvSpPr txBox="1"/>
          <p:nvPr/>
        </p:nvSpPr>
        <p:spPr>
          <a:xfrm>
            <a:off x="1388671" y="2342838"/>
            <a:ext cx="172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b="1" dirty="0">
                <a:latin typeface="Cambria" panose="02040503050406030204" pitchFamily="18" charset="0"/>
                <a:ea typeface="Cambria" panose="02040503050406030204" pitchFamily="18" charset="0"/>
              </a:rPr>
              <a:t>Cấp độ 6-7</a:t>
            </a:r>
            <a:endParaRPr lang="en-US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4" name="Picture 23"/>
          <p:cNvPicPr/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34605" t="46544" r="31432" b="6826"/>
          <a:stretch/>
        </p:blipFill>
        <p:spPr>
          <a:xfrm>
            <a:off x="8125893" y="2508009"/>
            <a:ext cx="2615364" cy="2041360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8792325" y="4106829"/>
            <a:ext cx="172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b="1" dirty="0">
                <a:latin typeface="Cambria" panose="02040503050406030204" pitchFamily="18" charset="0"/>
                <a:ea typeface="Cambria" panose="02040503050406030204" pitchFamily="18" charset="0"/>
              </a:rPr>
              <a:t>Cấp độ 7-8</a:t>
            </a:r>
            <a:endParaRPr lang="en-US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6" name="Round Diagonal Corner Rectangle 25"/>
          <p:cNvSpPr/>
          <p:nvPr/>
        </p:nvSpPr>
        <p:spPr>
          <a:xfrm>
            <a:off x="2334500" y="2709342"/>
            <a:ext cx="5652655" cy="1634499"/>
          </a:xfrm>
          <a:prstGeom prst="round2DiagRect">
            <a:avLst/>
          </a:prstGeom>
          <a:solidFill>
            <a:srgbClr val="DBEAF1">
              <a:alpha val="92000"/>
            </a:srgb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altLang="en-US" b="1" dirty="0">
              <a:solidFill>
                <a:srgbClr val="3333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2029893" y="2831373"/>
            <a:ext cx="6096000" cy="138499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L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àm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tốc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mái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, bay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cửa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sổ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endParaRPr lang="vi-VN" sz="28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cối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rung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chuyển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rất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mạnh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,</a:t>
            </a:r>
            <a:endParaRPr lang="vi-VN" sz="28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rách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lá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cờ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cong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cột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cờ.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8" name="Picture 27"/>
          <p:cNvPicPr/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68972" t="48152" r="2545" b="8427"/>
          <a:stretch/>
        </p:blipFill>
        <p:spPr>
          <a:xfrm>
            <a:off x="809327" y="4495582"/>
            <a:ext cx="2454637" cy="1945807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173045" y="6076817"/>
            <a:ext cx="172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b="1" dirty="0">
                <a:latin typeface="Cambria" panose="02040503050406030204" pitchFamily="18" charset="0"/>
                <a:ea typeface="Cambria" panose="02040503050406030204" pitchFamily="18" charset="0"/>
              </a:rPr>
              <a:t>Cấp độ 10 -11</a:t>
            </a:r>
            <a:endParaRPr lang="en-US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0" name="Round Diagonal Corner Rectangle 29"/>
          <p:cNvSpPr/>
          <p:nvPr/>
        </p:nvSpPr>
        <p:spPr>
          <a:xfrm>
            <a:off x="3656303" y="4733622"/>
            <a:ext cx="5652655" cy="1634499"/>
          </a:xfrm>
          <a:prstGeom prst="round2DiagRect">
            <a:avLst/>
          </a:prstGeom>
          <a:solidFill>
            <a:srgbClr val="DBEAF1">
              <a:alpha val="92000"/>
            </a:srgb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altLang="en-US" b="1" dirty="0">
              <a:solidFill>
                <a:srgbClr val="3333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3112827" y="5037103"/>
            <a:ext cx="6096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vi-VN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Ả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nh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hưởng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rất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mạnh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endParaRPr lang="vi-VN" sz="28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bay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mái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đổ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cối</a:t>
            </a: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7244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/>
      <p:bldP spid="23" grpId="0"/>
      <p:bldP spid="25" grpId="0"/>
      <p:bldP spid="26" grpId="0" animBg="1"/>
      <p:bldP spid="27" grpId="0"/>
      <p:bldP spid="29" grpId="0"/>
      <p:bldP spid="30" grpId="0" animBg="1"/>
      <p:bldP spid="3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570" y="423606"/>
            <a:ext cx="11020830" cy="6190554"/>
          </a:xfrm>
          <a:prstGeom prst="rect">
            <a:avLst/>
          </a:prstGeom>
        </p:spPr>
      </p:pic>
      <p:sp>
        <p:nvSpPr>
          <p:cNvPr id="15" name="Round Diagonal Corner Rectangle 14"/>
          <p:cNvSpPr/>
          <p:nvPr/>
        </p:nvSpPr>
        <p:spPr>
          <a:xfrm>
            <a:off x="877454" y="2900357"/>
            <a:ext cx="5855855" cy="2161170"/>
          </a:xfrm>
          <a:prstGeom prst="round2DiagRect">
            <a:avLst/>
          </a:prstGeom>
          <a:solidFill>
            <a:schemeClr val="accent5">
              <a:lumMod val="20000"/>
              <a:lumOff val="80000"/>
              <a:alpha val="92000"/>
            </a:scheme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altLang="en-US" b="1" dirty="0">
              <a:solidFill>
                <a:srgbClr val="3333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85D8027-2685-45CE-BD0B-8411BD7F3DDE}"/>
              </a:ext>
            </a:extLst>
          </p:cNvPr>
          <p:cNvSpPr txBox="1"/>
          <p:nvPr/>
        </p:nvSpPr>
        <p:spPr>
          <a:xfrm>
            <a:off x="729673" y="826797"/>
            <a:ext cx="7065819" cy="1550953"/>
          </a:xfrm>
          <a:custGeom>
            <a:avLst/>
            <a:gdLst>
              <a:gd name="connsiteX0" fmla="*/ 0 w 3007536"/>
              <a:gd name="connsiteY0" fmla="*/ 187289 h 1123712"/>
              <a:gd name="connsiteX1" fmla="*/ 187289 w 3007536"/>
              <a:gd name="connsiteY1" fmla="*/ 0 h 1123712"/>
              <a:gd name="connsiteX2" fmla="*/ 2820247 w 3007536"/>
              <a:gd name="connsiteY2" fmla="*/ 0 h 1123712"/>
              <a:gd name="connsiteX3" fmla="*/ 3007536 w 3007536"/>
              <a:gd name="connsiteY3" fmla="*/ 187289 h 1123712"/>
              <a:gd name="connsiteX4" fmla="*/ 3007536 w 3007536"/>
              <a:gd name="connsiteY4" fmla="*/ 936423 h 1123712"/>
              <a:gd name="connsiteX5" fmla="*/ 2820247 w 3007536"/>
              <a:gd name="connsiteY5" fmla="*/ 1123712 h 1123712"/>
              <a:gd name="connsiteX6" fmla="*/ 187289 w 3007536"/>
              <a:gd name="connsiteY6" fmla="*/ 1123712 h 1123712"/>
              <a:gd name="connsiteX7" fmla="*/ 0 w 3007536"/>
              <a:gd name="connsiteY7" fmla="*/ 936423 h 1123712"/>
              <a:gd name="connsiteX8" fmla="*/ 0 w 3007536"/>
              <a:gd name="connsiteY8" fmla="*/ 187289 h 1123712"/>
              <a:gd name="connsiteX0" fmla="*/ 0 w 3007536"/>
              <a:gd name="connsiteY0" fmla="*/ 187289 h 1123712"/>
              <a:gd name="connsiteX1" fmla="*/ 187289 w 3007536"/>
              <a:gd name="connsiteY1" fmla="*/ 0 h 1123712"/>
              <a:gd name="connsiteX2" fmla="*/ 2820247 w 3007536"/>
              <a:gd name="connsiteY2" fmla="*/ 0 h 1123712"/>
              <a:gd name="connsiteX3" fmla="*/ 3007536 w 3007536"/>
              <a:gd name="connsiteY3" fmla="*/ 187289 h 1123712"/>
              <a:gd name="connsiteX4" fmla="*/ 3007536 w 3007536"/>
              <a:gd name="connsiteY4" fmla="*/ 936423 h 1123712"/>
              <a:gd name="connsiteX5" fmla="*/ 2820247 w 3007536"/>
              <a:gd name="connsiteY5" fmla="*/ 1123712 h 1123712"/>
              <a:gd name="connsiteX6" fmla="*/ 187289 w 3007536"/>
              <a:gd name="connsiteY6" fmla="*/ 1123712 h 1123712"/>
              <a:gd name="connsiteX7" fmla="*/ 98612 w 3007536"/>
              <a:gd name="connsiteY7" fmla="*/ 945388 h 1123712"/>
              <a:gd name="connsiteX8" fmla="*/ 0 w 3007536"/>
              <a:gd name="connsiteY8" fmla="*/ 187289 h 1123712"/>
              <a:gd name="connsiteX0" fmla="*/ 0 w 3007536"/>
              <a:gd name="connsiteY0" fmla="*/ 187289 h 1123712"/>
              <a:gd name="connsiteX1" fmla="*/ 187289 w 3007536"/>
              <a:gd name="connsiteY1" fmla="*/ 0 h 1123712"/>
              <a:gd name="connsiteX2" fmla="*/ 2820247 w 3007536"/>
              <a:gd name="connsiteY2" fmla="*/ 0 h 1123712"/>
              <a:gd name="connsiteX3" fmla="*/ 3007536 w 3007536"/>
              <a:gd name="connsiteY3" fmla="*/ 187289 h 1123712"/>
              <a:gd name="connsiteX4" fmla="*/ 2864101 w 3007536"/>
              <a:gd name="connsiteY4" fmla="*/ 900564 h 1123712"/>
              <a:gd name="connsiteX5" fmla="*/ 2820247 w 3007536"/>
              <a:gd name="connsiteY5" fmla="*/ 1123712 h 1123712"/>
              <a:gd name="connsiteX6" fmla="*/ 187289 w 3007536"/>
              <a:gd name="connsiteY6" fmla="*/ 1123712 h 1123712"/>
              <a:gd name="connsiteX7" fmla="*/ 98612 w 3007536"/>
              <a:gd name="connsiteY7" fmla="*/ 945388 h 1123712"/>
              <a:gd name="connsiteX8" fmla="*/ 0 w 3007536"/>
              <a:gd name="connsiteY8" fmla="*/ 187289 h 1123712"/>
              <a:gd name="connsiteX0" fmla="*/ 0 w 3007536"/>
              <a:gd name="connsiteY0" fmla="*/ 187289 h 1123712"/>
              <a:gd name="connsiteX1" fmla="*/ 187289 w 3007536"/>
              <a:gd name="connsiteY1" fmla="*/ 0 h 1123712"/>
              <a:gd name="connsiteX2" fmla="*/ 2793353 w 3007536"/>
              <a:gd name="connsiteY2" fmla="*/ 71718 h 1123712"/>
              <a:gd name="connsiteX3" fmla="*/ 3007536 w 3007536"/>
              <a:gd name="connsiteY3" fmla="*/ 187289 h 1123712"/>
              <a:gd name="connsiteX4" fmla="*/ 2864101 w 3007536"/>
              <a:gd name="connsiteY4" fmla="*/ 900564 h 1123712"/>
              <a:gd name="connsiteX5" fmla="*/ 2820247 w 3007536"/>
              <a:gd name="connsiteY5" fmla="*/ 1123712 h 1123712"/>
              <a:gd name="connsiteX6" fmla="*/ 187289 w 3007536"/>
              <a:gd name="connsiteY6" fmla="*/ 1123712 h 1123712"/>
              <a:gd name="connsiteX7" fmla="*/ 98612 w 3007536"/>
              <a:gd name="connsiteY7" fmla="*/ 945388 h 1123712"/>
              <a:gd name="connsiteX8" fmla="*/ 0 w 3007536"/>
              <a:gd name="connsiteY8" fmla="*/ 187289 h 1123712"/>
              <a:gd name="connsiteX0" fmla="*/ 0 w 3007536"/>
              <a:gd name="connsiteY0" fmla="*/ 187289 h 1123712"/>
              <a:gd name="connsiteX1" fmla="*/ 187289 w 3007536"/>
              <a:gd name="connsiteY1" fmla="*/ 0 h 1123712"/>
              <a:gd name="connsiteX2" fmla="*/ 2793353 w 3007536"/>
              <a:gd name="connsiteY2" fmla="*/ 71718 h 1123712"/>
              <a:gd name="connsiteX3" fmla="*/ 3007536 w 3007536"/>
              <a:gd name="connsiteY3" fmla="*/ 187289 h 1123712"/>
              <a:gd name="connsiteX4" fmla="*/ 2864101 w 3007536"/>
              <a:gd name="connsiteY4" fmla="*/ 900564 h 1123712"/>
              <a:gd name="connsiteX5" fmla="*/ 2282364 w 3007536"/>
              <a:gd name="connsiteY5" fmla="*/ 917524 h 1123712"/>
              <a:gd name="connsiteX6" fmla="*/ 187289 w 3007536"/>
              <a:gd name="connsiteY6" fmla="*/ 1123712 h 1123712"/>
              <a:gd name="connsiteX7" fmla="*/ 98612 w 3007536"/>
              <a:gd name="connsiteY7" fmla="*/ 945388 h 1123712"/>
              <a:gd name="connsiteX8" fmla="*/ 0 w 3007536"/>
              <a:gd name="connsiteY8" fmla="*/ 187289 h 1123712"/>
              <a:gd name="connsiteX0" fmla="*/ 0 w 3007536"/>
              <a:gd name="connsiteY0" fmla="*/ 187289 h 993528"/>
              <a:gd name="connsiteX1" fmla="*/ 187289 w 3007536"/>
              <a:gd name="connsiteY1" fmla="*/ 0 h 993528"/>
              <a:gd name="connsiteX2" fmla="*/ 2793353 w 3007536"/>
              <a:gd name="connsiteY2" fmla="*/ 71718 h 993528"/>
              <a:gd name="connsiteX3" fmla="*/ 3007536 w 3007536"/>
              <a:gd name="connsiteY3" fmla="*/ 187289 h 993528"/>
              <a:gd name="connsiteX4" fmla="*/ 2864101 w 3007536"/>
              <a:gd name="connsiteY4" fmla="*/ 900564 h 993528"/>
              <a:gd name="connsiteX5" fmla="*/ 2282364 w 3007536"/>
              <a:gd name="connsiteY5" fmla="*/ 917524 h 993528"/>
              <a:gd name="connsiteX6" fmla="*/ 438300 w 3007536"/>
              <a:gd name="connsiteY6" fmla="*/ 953382 h 993528"/>
              <a:gd name="connsiteX7" fmla="*/ 98612 w 3007536"/>
              <a:gd name="connsiteY7" fmla="*/ 945388 h 993528"/>
              <a:gd name="connsiteX8" fmla="*/ 0 w 3007536"/>
              <a:gd name="connsiteY8" fmla="*/ 187289 h 993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007536" h="993528">
                <a:moveTo>
                  <a:pt x="0" y="187289"/>
                </a:moveTo>
                <a:cubicBezTo>
                  <a:pt x="0" y="83852"/>
                  <a:pt x="83852" y="0"/>
                  <a:pt x="187289" y="0"/>
                </a:cubicBezTo>
                <a:lnTo>
                  <a:pt x="2793353" y="71718"/>
                </a:lnTo>
                <a:cubicBezTo>
                  <a:pt x="2896790" y="71718"/>
                  <a:pt x="3007536" y="83852"/>
                  <a:pt x="3007536" y="187289"/>
                </a:cubicBezTo>
                <a:lnTo>
                  <a:pt x="2864101" y="900564"/>
                </a:lnTo>
                <a:cubicBezTo>
                  <a:pt x="2864101" y="1004001"/>
                  <a:pt x="2385801" y="917524"/>
                  <a:pt x="2282364" y="917524"/>
                </a:cubicBezTo>
                <a:lnTo>
                  <a:pt x="438300" y="953382"/>
                </a:lnTo>
                <a:cubicBezTo>
                  <a:pt x="334863" y="953382"/>
                  <a:pt x="98612" y="1048825"/>
                  <a:pt x="98612" y="945388"/>
                </a:cubicBezTo>
                <a:cubicBezTo>
                  <a:pt x="98612" y="695677"/>
                  <a:pt x="0" y="437000"/>
                  <a:pt x="0" y="187289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  <a:prstDash val="lgDash"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6000" b="1" i="0" u="none" strike="noStrike" kern="1200" cap="none" spc="0" normalizeH="0" baseline="0" noProof="0" dirty="0">
              <a:ln w="28575">
                <a:solidFill>
                  <a:prstClr val="black">
                    <a:lumMod val="65000"/>
                    <a:lumOff val="35000"/>
                  </a:prstClr>
                </a:solidFill>
              </a:ln>
              <a:solidFill>
                <a:srgbClr val="4472C4">
                  <a:lumMod val="40000"/>
                  <a:lumOff val="6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46545" y="1068204"/>
            <a:ext cx="7075055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3. </a:t>
            </a:r>
            <a:r>
              <a:rPr lang="en-US" sz="26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Gió</a:t>
            </a:r>
            <a:r>
              <a:rPr lang="en-US" sz="2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2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cấp</a:t>
            </a:r>
            <a:r>
              <a:rPr lang="en-US" sz="2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2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thì</a:t>
            </a:r>
            <a:r>
              <a:rPr lang="en-US" sz="2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cần</a:t>
            </a:r>
            <a:r>
              <a:rPr lang="en-US" sz="2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phải</a:t>
            </a:r>
            <a:r>
              <a:rPr lang="en-US" sz="2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đề</a:t>
            </a:r>
            <a:r>
              <a:rPr lang="en-US" sz="2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phòng</a:t>
            </a:r>
            <a:r>
              <a:rPr lang="en-US" sz="2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2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thiệt</a:t>
            </a:r>
            <a:r>
              <a:rPr lang="en-US" sz="2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hại</a:t>
            </a:r>
            <a:r>
              <a:rPr lang="en-US" sz="2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do </a:t>
            </a:r>
            <a:r>
              <a:rPr lang="en-US" sz="26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tác</a:t>
            </a:r>
            <a:r>
              <a:rPr lang="en-US" sz="2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2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nó</a:t>
            </a:r>
            <a:r>
              <a:rPr lang="en-US" sz="2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gây</a:t>
            </a:r>
            <a:r>
              <a:rPr lang="en-US" sz="2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ra</a:t>
            </a:r>
            <a:r>
              <a:rPr lang="en-US" sz="2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vi-VN" sz="26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287547" y="3288003"/>
            <a:ext cx="478443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Gió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cấp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6 – 7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cần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phải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đề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phòng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thiệt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hại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do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tác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nó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gây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ra.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9" name="Picture 18"/>
          <p:cNvPicPr/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34605" t="46544" r="31432" b="6826"/>
          <a:stretch/>
        </p:blipFill>
        <p:spPr>
          <a:xfrm>
            <a:off x="7052558" y="2605354"/>
            <a:ext cx="3906982" cy="2992421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8196143" y="5456047"/>
            <a:ext cx="20498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Cấp độ 7-8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6978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/>
      <p:bldP spid="18" grpId="0"/>
      <p:bldP spid="3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37" r="10607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232970" y="1843141"/>
            <a:ext cx="5270506" cy="5270506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97"/>
          <a:stretch/>
        </p:blipFill>
        <p:spPr>
          <a:xfrm rot="856226">
            <a:off x="4807706" y="4366666"/>
            <a:ext cx="6407688" cy="333395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68268" y="2047435"/>
            <a:ext cx="14479255" cy="1316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46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585D8027-2685-45CE-BD0B-8411BD7F3DDE}"/>
              </a:ext>
            </a:extLst>
          </p:cNvPr>
          <p:cNvSpPr txBox="1"/>
          <p:nvPr/>
        </p:nvSpPr>
        <p:spPr>
          <a:xfrm>
            <a:off x="377764" y="407684"/>
            <a:ext cx="6153268" cy="2554559"/>
          </a:xfrm>
          <a:custGeom>
            <a:avLst/>
            <a:gdLst>
              <a:gd name="connsiteX0" fmla="*/ 0 w 3007536"/>
              <a:gd name="connsiteY0" fmla="*/ 187289 h 1123712"/>
              <a:gd name="connsiteX1" fmla="*/ 187289 w 3007536"/>
              <a:gd name="connsiteY1" fmla="*/ 0 h 1123712"/>
              <a:gd name="connsiteX2" fmla="*/ 2820247 w 3007536"/>
              <a:gd name="connsiteY2" fmla="*/ 0 h 1123712"/>
              <a:gd name="connsiteX3" fmla="*/ 3007536 w 3007536"/>
              <a:gd name="connsiteY3" fmla="*/ 187289 h 1123712"/>
              <a:gd name="connsiteX4" fmla="*/ 3007536 w 3007536"/>
              <a:gd name="connsiteY4" fmla="*/ 936423 h 1123712"/>
              <a:gd name="connsiteX5" fmla="*/ 2820247 w 3007536"/>
              <a:gd name="connsiteY5" fmla="*/ 1123712 h 1123712"/>
              <a:gd name="connsiteX6" fmla="*/ 187289 w 3007536"/>
              <a:gd name="connsiteY6" fmla="*/ 1123712 h 1123712"/>
              <a:gd name="connsiteX7" fmla="*/ 0 w 3007536"/>
              <a:gd name="connsiteY7" fmla="*/ 936423 h 1123712"/>
              <a:gd name="connsiteX8" fmla="*/ 0 w 3007536"/>
              <a:gd name="connsiteY8" fmla="*/ 187289 h 1123712"/>
              <a:gd name="connsiteX0" fmla="*/ 0 w 3007536"/>
              <a:gd name="connsiteY0" fmla="*/ 187289 h 1123712"/>
              <a:gd name="connsiteX1" fmla="*/ 187289 w 3007536"/>
              <a:gd name="connsiteY1" fmla="*/ 0 h 1123712"/>
              <a:gd name="connsiteX2" fmla="*/ 2820247 w 3007536"/>
              <a:gd name="connsiteY2" fmla="*/ 0 h 1123712"/>
              <a:gd name="connsiteX3" fmla="*/ 3007536 w 3007536"/>
              <a:gd name="connsiteY3" fmla="*/ 187289 h 1123712"/>
              <a:gd name="connsiteX4" fmla="*/ 3007536 w 3007536"/>
              <a:gd name="connsiteY4" fmla="*/ 936423 h 1123712"/>
              <a:gd name="connsiteX5" fmla="*/ 2820247 w 3007536"/>
              <a:gd name="connsiteY5" fmla="*/ 1123712 h 1123712"/>
              <a:gd name="connsiteX6" fmla="*/ 187289 w 3007536"/>
              <a:gd name="connsiteY6" fmla="*/ 1123712 h 1123712"/>
              <a:gd name="connsiteX7" fmla="*/ 98612 w 3007536"/>
              <a:gd name="connsiteY7" fmla="*/ 945388 h 1123712"/>
              <a:gd name="connsiteX8" fmla="*/ 0 w 3007536"/>
              <a:gd name="connsiteY8" fmla="*/ 187289 h 1123712"/>
              <a:gd name="connsiteX0" fmla="*/ 0 w 3007536"/>
              <a:gd name="connsiteY0" fmla="*/ 187289 h 1123712"/>
              <a:gd name="connsiteX1" fmla="*/ 187289 w 3007536"/>
              <a:gd name="connsiteY1" fmla="*/ 0 h 1123712"/>
              <a:gd name="connsiteX2" fmla="*/ 2820247 w 3007536"/>
              <a:gd name="connsiteY2" fmla="*/ 0 h 1123712"/>
              <a:gd name="connsiteX3" fmla="*/ 3007536 w 3007536"/>
              <a:gd name="connsiteY3" fmla="*/ 187289 h 1123712"/>
              <a:gd name="connsiteX4" fmla="*/ 2864101 w 3007536"/>
              <a:gd name="connsiteY4" fmla="*/ 900564 h 1123712"/>
              <a:gd name="connsiteX5" fmla="*/ 2820247 w 3007536"/>
              <a:gd name="connsiteY5" fmla="*/ 1123712 h 1123712"/>
              <a:gd name="connsiteX6" fmla="*/ 187289 w 3007536"/>
              <a:gd name="connsiteY6" fmla="*/ 1123712 h 1123712"/>
              <a:gd name="connsiteX7" fmla="*/ 98612 w 3007536"/>
              <a:gd name="connsiteY7" fmla="*/ 945388 h 1123712"/>
              <a:gd name="connsiteX8" fmla="*/ 0 w 3007536"/>
              <a:gd name="connsiteY8" fmla="*/ 187289 h 1123712"/>
              <a:gd name="connsiteX0" fmla="*/ 0 w 3007536"/>
              <a:gd name="connsiteY0" fmla="*/ 187289 h 1123712"/>
              <a:gd name="connsiteX1" fmla="*/ 187289 w 3007536"/>
              <a:gd name="connsiteY1" fmla="*/ 0 h 1123712"/>
              <a:gd name="connsiteX2" fmla="*/ 2793353 w 3007536"/>
              <a:gd name="connsiteY2" fmla="*/ 71718 h 1123712"/>
              <a:gd name="connsiteX3" fmla="*/ 3007536 w 3007536"/>
              <a:gd name="connsiteY3" fmla="*/ 187289 h 1123712"/>
              <a:gd name="connsiteX4" fmla="*/ 2864101 w 3007536"/>
              <a:gd name="connsiteY4" fmla="*/ 900564 h 1123712"/>
              <a:gd name="connsiteX5" fmla="*/ 2820247 w 3007536"/>
              <a:gd name="connsiteY5" fmla="*/ 1123712 h 1123712"/>
              <a:gd name="connsiteX6" fmla="*/ 187289 w 3007536"/>
              <a:gd name="connsiteY6" fmla="*/ 1123712 h 1123712"/>
              <a:gd name="connsiteX7" fmla="*/ 98612 w 3007536"/>
              <a:gd name="connsiteY7" fmla="*/ 945388 h 1123712"/>
              <a:gd name="connsiteX8" fmla="*/ 0 w 3007536"/>
              <a:gd name="connsiteY8" fmla="*/ 187289 h 1123712"/>
              <a:gd name="connsiteX0" fmla="*/ 0 w 3007536"/>
              <a:gd name="connsiteY0" fmla="*/ 187289 h 1123712"/>
              <a:gd name="connsiteX1" fmla="*/ 187289 w 3007536"/>
              <a:gd name="connsiteY1" fmla="*/ 0 h 1123712"/>
              <a:gd name="connsiteX2" fmla="*/ 2793353 w 3007536"/>
              <a:gd name="connsiteY2" fmla="*/ 71718 h 1123712"/>
              <a:gd name="connsiteX3" fmla="*/ 3007536 w 3007536"/>
              <a:gd name="connsiteY3" fmla="*/ 187289 h 1123712"/>
              <a:gd name="connsiteX4" fmla="*/ 2864101 w 3007536"/>
              <a:gd name="connsiteY4" fmla="*/ 900564 h 1123712"/>
              <a:gd name="connsiteX5" fmla="*/ 2282364 w 3007536"/>
              <a:gd name="connsiteY5" fmla="*/ 917524 h 1123712"/>
              <a:gd name="connsiteX6" fmla="*/ 187289 w 3007536"/>
              <a:gd name="connsiteY6" fmla="*/ 1123712 h 1123712"/>
              <a:gd name="connsiteX7" fmla="*/ 98612 w 3007536"/>
              <a:gd name="connsiteY7" fmla="*/ 945388 h 1123712"/>
              <a:gd name="connsiteX8" fmla="*/ 0 w 3007536"/>
              <a:gd name="connsiteY8" fmla="*/ 187289 h 1123712"/>
              <a:gd name="connsiteX0" fmla="*/ 0 w 3007536"/>
              <a:gd name="connsiteY0" fmla="*/ 187289 h 993528"/>
              <a:gd name="connsiteX1" fmla="*/ 187289 w 3007536"/>
              <a:gd name="connsiteY1" fmla="*/ 0 h 993528"/>
              <a:gd name="connsiteX2" fmla="*/ 2793353 w 3007536"/>
              <a:gd name="connsiteY2" fmla="*/ 71718 h 993528"/>
              <a:gd name="connsiteX3" fmla="*/ 3007536 w 3007536"/>
              <a:gd name="connsiteY3" fmla="*/ 187289 h 993528"/>
              <a:gd name="connsiteX4" fmla="*/ 2864101 w 3007536"/>
              <a:gd name="connsiteY4" fmla="*/ 900564 h 993528"/>
              <a:gd name="connsiteX5" fmla="*/ 2282364 w 3007536"/>
              <a:gd name="connsiteY5" fmla="*/ 917524 h 993528"/>
              <a:gd name="connsiteX6" fmla="*/ 438300 w 3007536"/>
              <a:gd name="connsiteY6" fmla="*/ 953382 h 993528"/>
              <a:gd name="connsiteX7" fmla="*/ 98612 w 3007536"/>
              <a:gd name="connsiteY7" fmla="*/ 945388 h 993528"/>
              <a:gd name="connsiteX8" fmla="*/ 0 w 3007536"/>
              <a:gd name="connsiteY8" fmla="*/ 187289 h 993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007536" h="993528">
                <a:moveTo>
                  <a:pt x="0" y="187289"/>
                </a:moveTo>
                <a:cubicBezTo>
                  <a:pt x="0" y="83852"/>
                  <a:pt x="83852" y="0"/>
                  <a:pt x="187289" y="0"/>
                </a:cubicBezTo>
                <a:lnTo>
                  <a:pt x="2793353" y="71718"/>
                </a:lnTo>
                <a:cubicBezTo>
                  <a:pt x="2896790" y="71718"/>
                  <a:pt x="3007536" y="83852"/>
                  <a:pt x="3007536" y="187289"/>
                </a:cubicBezTo>
                <a:lnTo>
                  <a:pt x="2864101" y="900564"/>
                </a:lnTo>
                <a:cubicBezTo>
                  <a:pt x="2864101" y="1004001"/>
                  <a:pt x="2385801" y="917524"/>
                  <a:pt x="2282364" y="917524"/>
                </a:cubicBezTo>
                <a:lnTo>
                  <a:pt x="438300" y="953382"/>
                </a:lnTo>
                <a:cubicBezTo>
                  <a:pt x="334863" y="953382"/>
                  <a:pt x="98612" y="1048825"/>
                  <a:pt x="98612" y="945388"/>
                </a:cubicBezTo>
                <a:cubicBezTo>
                  <a:pt x="98612" y="695677"/>
                  <a:pt x="0" y="437000"/>
                  <a:pt x="0" y="187289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  <a:prstDash val="lgDash"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6000" b="1" i="0" u="none" strike="noStrike" kern="1200" cap="none" spc="0" normalizeH="0" baseline="0" noProof="0" dirty="0">
              <a:ln w="28575">
                <a:solidFill>
                  <a:prstClr val="black">
                    <a:lumMod val="65000"/>
                    <a:lumOff val="35000"/>
                  </a:prstClr>
                </a:solidFill>
              </a:ln>
              <a:solidFill>
                <a:srgbClr val="4472C4">
                  <a:lumMod val="40000"/>
                  <a:lumOff val="6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" name="Picture 1"/>
          <p:cNvPicPr/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705600" y="805394"/>
            <a:ext cx="5338615" cy="349439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74252" y="849010"/>
            <a:ext cx="556029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Đọc bản tin dự báo thời tiết ở hình 6 và cho biết ở thời điểm nào trong ngày chúng ta cần đề phòng tác hại do bão gây ra? 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684738" y="2872911"/>
            <a:ext cx="4139136" cy="413913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863271" y="4590194"/>
            <a:ext cx="6742547" cy="1477328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Đêm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sáng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sớm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cần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đề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phòng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thiệt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hại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do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gió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gây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ra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vì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gió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đã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mạnh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lên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cấp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6,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giật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cấp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8.</a:t>
            </a:r>
            <a:endParaRPr lang="en-US" sz="3000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073591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3" grpId="0"/>
      <p:bldP spid="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85D8027-2685-45CE-BD0B-8411BD7F3DDE}"/>
              </a:ext>
            </a:extLst>
          </p:cNvPr>
          <p:cNvSpPr txBox="1"/>
          <p:nvPr/>
        </p:nvSpPr>
        <p:spPr>
          <a:xfrm>
            <a:off x="1491670" y="1896444"/>
            <a:ext cx="6890330" cy="1733447"/>
          </a:xfrm>
          <a:custGeom>
            <a:avLst/>
            <a:gdLst>
              <a:gd name="connsiteX0" fmla="*/ 0 w 3007536"/>
              <a:gd name="connsiteY0" fmla="*/ 187289 h 1123712"/>
              <a:gd name="connsiteX1" fmla="*/ 187289 w 3007536"/>
              <a:gd name="connsiteY1" fmla="*/ 0 h 1123712"/>
              <a:gd name="connsiteX2" fmla="*/ 2820247 w 3007536"/>
              <a:gd name="connsiteY2" fmla="*/ 0 h 1123712"/>
              <a:gd name="connsiteX3" fmla="*/ 3007536 w 3007536"/>
              <a:gd name="connsiteY3" fmla="*/ 187289 h 1123712"/>
              <a:gd name="connsiteX4" fmla="*/ 3007536 w 3007536"/>
              <a:gd name="connsiteY4" fmla="*/ 936423 h 1123712"/>
              <a:gd name="connsiteX5" fmla="*/ 2820247 w 3007536"/>
              <a:gd name="connsiteY5" fmla="*/ 1123712 h 1123712"/>
              <a:gd name="connsiteX6" fmla="*/ 187289 w 3007536"/>
              <a:gd name="connsiteY6" fmla="*/ 1123712 h 1123712"/>
              <a:gd name="connsiteX7" fmla="*/ 0 w 3007536"/>
              <a:gd name="connsiteY7" fmla="*/ 936423 h 1123712"/>
              <a:gd name="connsiteX8" fmla="*/ 0 w 3007536"/>
              <a:gd name="connsiteY8" fmla="*/ 187289 h 1123712"/>
              <a:gd name="connsiteX0" fmla="*/ 0 w 3007536"/>
              <a:gd name="connsiteY0" fmla="*/ 187289 h 1123712"/>
              <a:gd name="connsiteX1" fmla="*/ 187289 w 3007536"/>
              <a:gd name="connsiteY1" fmla="*/ 0 h 1123712"/>
              <a:gd name="connsiteX2" fmla="*/ 2820247 w 3007536"/>
              <a:gd name="connsiteY2" fmla="*/ 0 h 1123712"/>
              <a:gd name="connsiteX3" fmla="*/ 3007536 w 3007536"/>
              <a:gd name="connsiteY3" fmla="*/ 187289 h 1123712"/>
              <a:gd name="connsiteX4" fmla="*/ 3007536 w 3007536"/>
              <a:gd name="connsiteY4" fmla="*/ 936423 h 1123712"/>
              <a:gd name="connsiteX5" fmla="*/ 2820247 w 3007536"/>
              <a:gd name="connsiteY5" fmla="*/ 1123712 h 1123712"/>
              <a:gd name="connsiteX6" fmla="*/ 187289 w 3007536"/>
              <a:gd name="connsiteY6" fmla="*/ 1123712 h 1123712"/>
              <a:gd name="connsiteX7" fmla="*/ 98612 w 3007536"/>
              <a:gd name="connsiteY7" fmla="*/ 945388 h 1123712"/>
              <a:gd name="connsiteX8" fmla="*/ 0 w 3007536"/>
              <a:gd name="connsiteY8" fmla="*/ 187289 h 1123712"/>
              <a:gd name="connsiteX0" fmla="*/ 0 w 3007536"/>
              <a:gd name="connsiteY0" fmla="*/ 187289 h 1123712"/>
              <a:gd name="connsiteX1" fmla="*/ 187289 w 3007536"/>
              <a:gd name="connsiteY1" fmla="*/ 0 h 1123712"/>
              <a:gd name="connsiteX2" fmla="*/ 2820247 w 3007536"/>
              <a:gd name="connsiteY2" fmla="*/ 0 h 1123712"/>
              <a:gd name="connsiteX3" fmla="*/ 3007536 w 3007536"/>
              <a:gd name="connsiteY3" fmla="*/ 187289 h 1123712"/>
              <a:gd name="connsiteX4" fmla="*/ 2864101 w 3007536"/>
              <a:gd name="connsiteY4" fmla="*/ 900564 h 1123712"/>
              <a:gd name="connsiteX5" fmla="*/ 2820247 w 3007536"/>
              <a:gd name="connsiteY5" fmla="*/ 1123712 h 1123712"/>
              <a:gd name="connsiteX6" fmla="*/ 187289 w 3007536"/>
              <a:gd name="connsiteY6" fmla="*/ 1123712 h 1123712"/>
              <a:gd name="connsiteX7" fmla="*/ 98612 w 3007536"/>
              <a:gd name="connsiteY7" fmla="*/ 945388 h 1123712"/>
              <a:gd name="connsiteX8" fmla="*/ 0 w 3007536"/>
              <a:gd name="connsiteY8" fmla="*/ 187289 h 1123712"/>
              <a:gd name="connsiteX0" fmla="*/ 0 w 3007536"/>
              <a:gd name="connsiteY0" fmla="*/ 187289 h 1123712"/>
              <a:gd name="connsiteX1" fmla="*/ 187289 w 3007536"/>
              <a:gd name="connsiteY1" fmla="*/ 0 h 1123712"/>
              <a:gd name="connsiteX2" fmla="*/ 2793353 w 3007536"/>
              <a:gd name="connsiteY2" fmla="*/ 71718 h 1123712"/>
              <a:gd name="connsiteX3" fmla="*/ 3007536 w 3007536"/>
              <a:gd name="connsiteY3" fmla="*/ 187289 h 1123712"/>
              <a:gd name="connsiteX4" fmla="*/ 2864101 w 3007536"/>
              <a:gd name="connsiteY4" fmla="*/ 900564 h 1123712"/>
              <a:gd name="connsiteX5" fmla="*/ 2820247 w 3007536"/>
              <a:gd name="connsiteY5" fmla="*/ 1123712 h 1123712"/>
              <a:gd name="connsiteX6" fmla="*/ 187289 w 3007536"/>
              <a:gd name="connsiteY6" fmla="*/ 1123712 h 1123712"/>
              <a:gd name="connsiteX7" fmla="*/ 98612 w 3007536"/>
              <a:gd name="connsiteY7" fmla="*/ 945388 h 1123712"/>
              <a:gd name="connsiteX8" fmla="*/ 0 w 3007536"/>
              <a:gd name="connsiteY8" fmla="*/ 187289 h 1123712"/>
              <a:gd name="connsiteX0" fmla="*/ 0 w 3007536"/>
              <a:gd name="connsiteY0" fmla="*/ 187289 h 1123712"/>
              <a:gd name="connsiteX1" fmla="*/ 187289 w 3007536"/>
              <a:gd name="connsiteY1" fmla="*/ 0 h 1123712"/>
              <a:gd name="connsiteX2" fmla="*/ 2793353 w 3007536"/>
              <a:gd name="connsiteY2" fmla="*/ 71718 h 1123712"/>
              <a:gd name="connsiteX3" fmla="*/ 3007536 w 3007536"/>
              <a:gd name="connsiteY3" fmla="*/ 187289 h 1123712"/>
              <a:gd name="connsiteX4" fmla="*/ 2864101 w 3007536"/>
              <a:gd name="connsiteY4" fmla="*/ 900564 h 1123712"/>
              <a:gd name="connsiteX5" fmla="*/ 2282364 w 3007536"/>
              <a:gd name="connsiteY5" fmla="*/ 917524 h 1123712"/>
              <a:gd name="connsiteX6" fmla="*/ 187289 w 3007536"/>
              <a:gd name="connsiteY6" fmla="*/ 1123712 h 1123712"/>
              <a:gd name="connsiteX7" fmla="*/ 98612 w 3007536"/>
              <a:gd name="connsiteY7" fmla="*/ 945388 h 1123712"/>
              <a:gd name="connsiteX8" fmla="*/ 0 w 3007536"/>
              <a:gd name="connsiteY8" fmla="*/ 187289 h 1123712"/>
              <a:gd name="connsiteX0" fmla="*/ 0 w 3007536"/>
              <a:gd name="connsiteY0" fmla="*/ 187289 h 993528"/>
              <a:gd name="connsiteX1" fmla="*/ 187289 w 3007536"/>
              <a:gd name="connsiteY1" fmla="*/ 0 h 993528"/>
              <a:gd name="connsiteX2" fmla="*/ 2793353 w 3007536"/>
              <a:gd name="connsiteY2" fmla="*/ 71718 h 993528"/>
              <a:gd name="connsiteX3" fmla="*/ 3007536 w 3007536"/>
              <a:gd name="connsiteY3" fmla="*/ 187289 h 993528"/>
              <a:gd name="connsiteX4" fmla="*/ 2864101 w 3007536"/>
              <a:gd name="connsiteY4" fmla="*/ 900564 h 993528"/>
              <a:gd name="connsiteX5" fmla="*/ 2282364 w 3007536"/>
              <a:gd name="connsiteY5" fmla="*/ 917524 h 993528"/>
              <a:gd name="connsiteX6" fmla="*/ 438300 w 3007536"/>
              <a:gd name="connsiteY6" fmla="*/ 953382 h 993528"/>
              <a:gd name="connsiteX7" fmla="*/ 98612 w 3007536"/>
              <a:gd name="connsiteY7" fmla="*/ 945388 h 993528"/>
              <a:gd name="connsiteX8" fmla="*/ 0 w 3007536"/>
              <a:gd name="connsiteY8" fmla="*/ 187289 h 993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007536" h="993528">
                <a:moveTo>
                  <a:pt x="0" y="187289"/>
                </a:moveTo>
                <a:cubicBezTo>
                  <a:pt x="0" y="83852"/>
                  <a:pt x="83852" y="0"/>
                  <a:pt x="187289" y="0"/>
                </a:cubicBezTo>
                <a:lnTo>
                  <a:pt x="2793353" y="71718"/>
                </a:lnTo>
                <a:cubicBezTo>
                  <a:pt x="2896790" y="71718"/>
                  <a:pt x="3007536" y="83852"/>
                  <a:pt x="3007536" y="187289"/>
                </a:cubicBezTo>
                <a:lnTo>
                  <a:pt x="2864101" y="900564"/>
                </a:lnTo>
                <a:cubicBezTo>
                  <a:pt x="2864101" y="1004001"/>
                  <a:pt x="2385801" y="917524"/>
                  <a:pt x="2282364" y="917524"/>
                </a:cubicBezTo>
                <a:lnTo>
                  <a:pt x="438300" y="953382"/>
                </a:lnTo>
                <a:cubicBezTo>
                  <a:pt x="334863" y="953382"/>
                  <a:pt x="98612" y="1048825"/>
                  <a:pt x="98612" y="945388"/>
                </a:cubicBezTo>
                <a:cubicBezTo>
                  <a:pt x="98612" y="695677"/>
                  <a:pt x="0" y="437000"/>
                  <a:pt x="0" y="187289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  <a:prstDash val="lgDash"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6000" b="1" i="0" u="none" strike="noStrike" kern="1200" cap="none" spc="0" normalizeH="0" baseline="0" noProof="0" dirty="0">
              <a:ln w="28575">
                <a:solidFill>
                  <a:prstClr val="black">
                    <a:lumMod val="65000"/>
                    <a:lumOff val="35000"/>
                  </a:prstClr>
                </a:solidFill>
              </a:ln>
              <a:solidFill>
                <a:srgbClr val="4472C4">
                  <a:lumMod val="40000"/>
                  <a:lumOff val="6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85452" y="2255335"/>
            <a:ext cx="673331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2. </a:t>
            </a:r>
            <a:r>
              <a:rPr lang="vi-VN" sz="3000" dirty="0">
                <a:latin typeface="Cambria" panose="02040503050406030204" pitchFamily="18" charset="0"/>
                <a:ea typeface="Cambria" panose="02040503050406030204" pitchFamily="18" charset="0"/>
              </a:rPr>
              <a:t>Nêu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tình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bão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địa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phương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thiệt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hại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do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bão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gây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ra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85D8027-2685-45CE-BD0B-8411BD7F3DDE}"/>
              </a:ext>
            </a:extLst>
          </p:cNvPr>
          <p:cNvSpPr txBox="1"/>
          <p:nvPr/>
        </p:nvSpPr>
        <p:spPr>
          <a:xfrm>
            <a:off x="1570179" y="1868733"/>
            <a:ext cx="6890330" cy="1733447"/>
          </a:xfrm>
          <a:custGeom>
            <a:avLst/>
            <a:gdLst>
              <a:gd name="connsiteX0" fmla="*/ 0 w 3007536"/>
              <a:gd name="connsiteY0" fmla="*/ 187289 h 1123712"/>
              <a:gd name="connsiteX1" fmla="*/ 187289 w 3007536"/>
              <a:gd name="connsiteY1" fmla="*/ 0 h 1123712"/>
              <a:gd name="connsiteX2" fmla="*/ 2820247 w 3007536"/>
              <a:gd name="connsiteY2" fmla="*/ 0 h 1123712"/>
              <a:gd name="connsiteX3" fmla="*/ 3007536 w 3007536"/>
              <a:gd name="connsiteY3" fmla="*/ 187289 h 1123712"/>
              <a:gd name="connsiteX4" fmla="*/ 3007536 w 3007536"/>
              <a:gd name="connsiteY4" fmla="*/ 936423 h 1123712"/>
              <a:gd name="connsiteX5" fmla="*/ 2820247 w 3007536"/>
              <a:gd name="connsiteY5" fmla="*/ 1123712 h 1123712"/>
              <a:gd name="connsiteX6" fmla="*/ 187289 w 3007536"/>
              <a:gd name="connsiteY6" fmla="*/ 1123712 h 1123712"/>
              <a:gd name="connsiteX7" fmla="*/ 0 w 3007536"/>
              <a:gd name="connsiteY7" fmla="*/ 936423 h 1123712"/>
              <a:gd name="connsiteX8" fmla="*/ 0 w 3007536"/>
              <a:gd name="connsiteY8" fmla="*/ 187289 h 1123712"/>
              <a:gd name="connsiteX0" fmla="*/ 0 w 3007536"/>
              <a:gd name="connsiteY0" fmla="*/ 187289 h 1123712"/>
              <a:gd name="connsiteX1" fmla="*/ 187289 w 3007536"/>
              <a:gd name="connsiteY1" fmla="*/ 0 h 1123712"/>
              <a:gd name="connsiteX2" fmla="*/ 2820247 w 3007536"/>
              <a:gd name="connsiteY2" fmla="*/ 0 h 1123712"/>
              <a:gd name="connsiteX3" fmla="*/ 3007536 w 3007536"/>
              <a:gd name="connsiteY3" fmla="*/ 187289 h 1123712"/>
              <a:gd name="connsiteX4" fmla="*/ 3007536 w 3007536"/>
              <a:gd name="connsiteY4" fmla="*/ 936423 h 1123712"/>
              <a:gd name="connsiteX5" fmla="*/ 2820247 w 3007536"/>
              <a:gd name="connsiteY5" fmla="*/ 1123712 h 1123712"/>
              <a:gd name="connsiteX6" fmla="*/ 187289 w 3007536"/>
              <a:gd name="connsiteY6" fmla="*/ 1123712 h 1123712"/>
              <a:gd name="connsiteX7" fmla="*/ 98612 w 3007536"/>
              <a:gd name="connsiteY7" fmla="*/ 945388 h 1123712"/>
              <a:gd name="connsiteX8" fmla="*/ 0 w 3007536"/>
              <a:gd name="connsiteY8" fmla="*/ 187289 h 1123712"/>
              <a:gd name="connsiteX0" fmla="*/ 0 w 3007536"/>
              <a:gd name="connsiteY0" fmla="*/ 187289 h 1123712"/>
              <a:gd name="connsiteX1" fmla="*/ 187289 w 3007536"/>
              <a:gd name="connsiteY1" fmla="*/ 0 h 1123712"/>
              <a:gd name="connsiteX2" fmla="*/ 2820247 w 3007536"/>
              <a:gd name="connsiteY2" fmla="*/ 0 h 1123712"/>
              <a:gd name="connsiteX3" fmla="*/ 3007536 w 3007536"/>
              <a:gd name="connsiteY3" fmla="*/ 187289 h 1123712"/>
              <a:gd name="connsiteX4" fmla="*/ 2864101 w 3007536"/>
              <a:gd name="connsiteY4" fmla="*/ 900564 h 1123712"/>
              <a:gd name="connsiteX5" fmla="*/ 2820247 w 3007536"/>
              <a:gd name="connsiteY5" fmla="*/ 1123712 h 1123712"/>
              <a:gd name="connsiteX6" fmla="*/ 187289 w 3007536"/>
              <a:gd name="connsiteY6" fmla="*/ 1123712 h 1123712"/>
              <a:gd name="connsiteX7" fmla="*/ 98612 w 3007536"/>
              <a:gd name="connsiteY7" fmla="*/ 945388 h 1123712"/>
              <a:gd name="connsiteX8" fmla="*/ 0 w 3007536"/>
              <a:gd name="connsiteY8" fmla="*/ 187289 h 1123712"/>
              <a:gd name="connsiteX0" fmla="*/ 0 w 3007536"/>
              <a:gd name="connsiteY0" fmla="*/ 187289 h 1123712"/>
              <a:gd name="connsiteX1" fmla="*/ 187289 w 3007536"/>
              <a:gd name="connsiteY1" fmla="*/ 0 h 1123712"/>
              <a:gd name="connsiteX2" fmla="*/ 2793353 w 3007536"/>
              <a:gd name="connsiteY2" fmla="*/ 71718 h 1123712"/>
              <a:gd name="connsiteX3" fmla="*/ 3007536 w 3007536"/>
              <a:gd name="connsiteY3" fmla="*/ 187289 h 1123712"/>
              <a:gd name="connsiteX4" fmla="*/ 2864101 w 3007536"/>
              <a:gd name="connsiteY4" fmla="*/ 900564 h 1123712"/>
              <a:gd name="connsiteX5" fmla="*/ 2820247 w 3007536"/>
              <a:gd name="connsiteY5" fmla="*/ 1123712 h 1123712"/>
              <a:gd name="connsiteX6" fmla="*/ 187289 w 3007536"/>
              <a:gd name="connsiteY6" fmla="*/ 1123712 h 1123712"/>
              <a:gd name="connsiteX7" fmla="*/ 98612 w 3007536"/>
              <a:gd name="connsiteY7" fmla="*/ 945388 h 1123712"/>
              <a:gd name="connsiteX8" fmla="*/ 0 w 3007536"/>
              <a:gd name="connsiteY8" fmla="*/ 187289 h 1123712"/>
              <a:gd name="connsiteX0" fmla="*/ 0 w 3007536"/>
              <a:gd name="connsiteY0" fmla="*/ 187289 h 1123712"/>
              <a:gd name="connsiteX1" fmla="*/ 187289 w 3007536"/>
              <a:gd name="connsiteY1" fmla="*/ 0 h 1123712"/>
              <a:gd name="connsiteX2" fmla="*/ 2793353 w 3007536"/>
              <a:gd name="connsiteY2" fmla="*/ 71718 h 1123712"/>
              <a:gd name="connsiteX3" fmla="*/ 3007536 w 3007536"/>
              <a:gd name="connsiteY3" fmla="*/ 187289 h 1123712"/>
              <a:gd name="connsiteX4" fmla="*/ 2864101 w 3007536"/>
              <a:gd name="connsiteY4" fmla="*/ 900564 h 1123712"/>
              <a:gd name="connsiteX5" fmla="*/ 2282364 w 3007536"/>
              <a:gd name="connsiteY5" fmla="*/ 917524 h 1123712"/>
              <a:gd name="connsiteX6" fmla="*/ 187289 w 3007536"/>
              <a:gd name="connsiteY6" fmla="*/ 1123712 h 1123712"/>
              <a:gd name="connsiteX7" fmla="*/ 98612 w 3007536"/>
              <a:gd name="connsiteY7" fmla="*/ 945388 h 1123712"/>
              <a:gd name="connsiteX8" fmla="*/ 0 w 3007536"/>
              <a:gd name="connsiteY8" fmla="*/ 187289 h 1123712"/>
              <a:gd name="connsiteX0" fmla="*/ 0 w 3007536"/>
              <a:gd name="connsiteY0" fmla="*/ 187289 h 993528"/>
              <a:gd name="connsiteX1" fmla="*/ 187289 w 3007536"/>
              <a:gd name="connsiteY1" fmla="*/ 0 h 993528"/>
              <a:gd name="connsiteX2" fmla="*/ 2793353 w 3007536"/>
              <a:gd name="connsiteY2" fmla="*/ 71718 h 993528"/>
              <a:gd name="connsiteX3" fmla="*/ 3007536 w 3007536"/>
              <a:gd name="connsiteY3" fmla="*/ 187289 h 993528"/>
              <a:gd name="connsiteX4" fmla="*/ 2864101 w 3007536"/>
              <a:gd name="connsiteY4" fmla="*/ 900564 h 993528"/>
              <a:gd name="connsiteX5" fmla="*/ 2282364 w 3007536"/>
              <a:gd name="connsiteY5" fmla="*/ 917524 h 993528"/>
              <a:gd name="connsiteX6" fmla="*/ 438300 w 3007536"/>
              <a:gd name="connsiteY6" fmla="*/ 953382 h 993528"/>
              <a:gd name="connsiteX7" fmla="*/ 98612 w 3007536"/>
              <a:gd name="connsiteY7" fmla="*/ 945388 h 993528"/>
              <a:gd name="connsiteX8" fmla="*/ 0 w 3007536"/>
              <a:gd name="connsiteY8" fmla="*/ 187289 h 993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007536" h="993528">
                <a:moveTo>
                  <a:pt x="0" y="187289"/>
                </a:moveTo>
                <a:cubicBezTo>
                  <a:pt x="0" y="83852"/>
                  <a:pt x="83852" y="0"/>
                  <a:pt x="187289" y="0"/>
                </a:cubicBezTo>
                <a:lnTo>
                  <a:pt x="2793353" y="71718"/>
                </a:lnTo>
                <a:cubicBezTo>
                  <a:pt x="2896790" y="71718"/>
                  <a:pt x="3007536" y="83852"/>
                  <a:pt x="3007536" y="187289"/>
                </a:cubicBezTo>
                <a:lnTo>
                  <a:pt x="2864101" y="900564"/>
                </a:lnTo>
                <a:cubicBezTo>
                  <a:pt x="2864101" y="1004001"/>
                  <a:pt x="2385801" y="917524"/>
                  <a:pt x="2282364" y="917524"/>
                </a:cubicBezTo>
                <a:lnTo>
                  <a:pt x="438300" y="953382"/>
                </a:lnTo>
                <a:cubicBezTo>
                  <a:pt x="334863" y="953382"/>
                  <a:pt x="98612" y="1048825"/>
                  <a:pt x="98612" y="945388"/>
                </a:cubicBezTo>
                <a:cubicBezTo>
                  <a:pt x="98612" y="695677"/>
                  <a:pt x="0" y="437000"/>
                  <a:pt x="0" y="187289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  <a:prstDash val="lgDash"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6000" b="1" i="0" u="none" strike="noStrike" kern="1200" cap="none" spc="0" normalizeH="0" baseline="0" noProof="0" dirty="0">
              <a:ln w="28575">
                <a:solidFill>
                  <a:prstClr val="black">
                    <a:lumMod val="65000"/>
                    <a:lumOff val="35000"/>
                  </a:prstClr>
                </a:solidFill>
              </a:ln>
              <a:solidFill>
                <a:srgbClr val="4472C4">
                  <a:lumMod val="40000"/>
                  <a:lumOff val="6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491670" y="2416971"/>
            <a:ext cx="673331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000" b="1" dirty="0">
                <a:latin typeface="Cambria" panose="02040503050406030204" pitchFamily="18" charset="0"/>
                <a:ea typeface="Cambria" panose="02040503050406030204" pitchFamily="18" charset="0"/>
              </a:rPr>
              <a:t>Mời các em cùng xem video sau:</a:t>
            </a:r>
            <a:endParaRPr lang="en-US" sz="3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Thiệt hại do bão số 4 (Noru) gây ra tại miền Trung - VTV24 - Tri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45800"/>
            <a:ext cx="12192001" cy="6812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1260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9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40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2" grpId="0" animBg="1"/>
      <p:bldP spid="2" grpId="1" animBg="1"/>
      <p:bldP spid="3" grpId="0"/>
      <p:bldP spid="3" grpId="1"/>
      <p:bldP spid="4" grpId="0" animBg="1"/>
      <p:bldP spid="4" grpId="1" animBg="1"/>
      <p:bldP spid="5" grpId="0"/>
      <p:bldP spid="5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37" r="10607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83" t="28048" r="11422" b="19003"/>
          <a:stretch/>
        </p:blipFill>
        <p:spPr>
          <a:xfrm>
            <a:off x="748145" y="803564"/>
            <a:ext cx="11117341" cy="6128327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8703" y="3644305"/>
            <a:ext cx="3213695" cy="321369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236168" y="1482174"/>
            <a:ext cx="10004487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400" kern="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1.  </a:t>
            </a:r>
            <a:r>
              <a:rPr lang="en-US" sz="4400" kern="0" dirty="0" err="1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Nhận</a:t>
            </a:r>
            <a:r>
              <a:rPr lang="en-US" sz="4400" kern="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400" kern="0" dirty="0" err="1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xét</a:t>
            </a:r>
            <a:r>
              <a:rPr lang="en-US" sz="4400" kern="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, so </a:t>
            </a:r>
            <a:r>
              <a:rPr lang="en-US" sz="4400" kern="0" dirty="0" err="1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sánh</a:t>
            </a:r>
            <a:r>
              <a:rPr lang="en-US" sz="4400" kern="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400" kern="0" dirty="0" err="1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được</a:t>
            </a:r>
            <a:r>
              <a:rPr lang="en-US" sz="4400" kern="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400" kern="0" dirty="0" err="1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mức</a:t>
            </a:r>
            <a:r>
              <a:rPr lang="en-US" sz="4400" kern="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400" kern="0" dirty="0" err="1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độ</a:t>
            </a:r>
            <a:r>
              <a:rPr lang="en-US" sz="4400" kern="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400" kern="0" dirty="0" err="1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mạnh</a:t>
            </a:r>
            <a:r>
              <a:rPr lang="en-US" sz="4400" kern="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400" kern="0" dirty="0" err="1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lang="en-US" sz="4400" kern="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400" kern="0" dirty="0" err="1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gió</a:t>
            </a:r>
            <a:r>
              <a:rPr lang="en-US" sz="4400" kern="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400" kern="0" dirty="0" err="1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thổi</a:t>
            </a:r>
            <a:r>
              <a:rPr lang="en-US" sz="4400" kern="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qua </a:t>
            </a:r>
            <a:r>
              <a:rPr lang="en-US" sz="4400" kern="0" dirty="0" err="1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quan</a:t>
            </a:r>
            <a:r>
              <a:rPr lang="en-US" sz="4400" kern="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400" kern="0" dirty="0" err="1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sát</a:t>
            </a:r>
            <a:r>
              <a:rPr lang="en-US" sz="4400" kern="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400" kern="0" dirty="0" err="1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thực</a:t>
            </a:r>
            <a:r>
              <a:rPr lang="en-US" sz="4400" kern="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400" kern="0" dirty="0" err="1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tế</a:t>
            </a:r>
            <a:r>
              <a:rPr lang="en-US" sz="4400" kern="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400" kern="0" dirty="0" err="1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hoặc</a:t>
            </a:r>
            <a:r>
              <a:rPr lang="en-US" sz="4400" kern="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400" kern="0" dirty="0" err="1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tranh</a:t>
            </a:r>
            <a:r>
              <a:rPr lang="en-US" sz="4400" kern="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400" kern="0" dirty="0" err="1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ảnh</a:t>
            </a:r>
            <a:r>
              <a:rPr lang="en-US" sz="4400" kern="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, video clip.</a:t>
            </a:r>
          </a:p>
          <a:p>
            <a:pPr algn="just"/>
            <a:r>
              <a:rPr lang="en-US" sz="4400" kern="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2. </a:t>
            </a:r>
            <a:r>
              <a:rPr lang="en-US" sz="4400" kern="0" dirty="0" err="1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Nêu</a:t>
            </a:r>
            <a:r>
              <a:rPr lang="en-US" sz="4400" kern="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400" kern="0" dirty="0" err="1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và</a:t>
            </a:r>
            <a:r>
              <a:rPr lang="en-US" sz="4400" kern="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400" kern="0" dirty="0" err="1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thực</a:t>
            </a:r>
            <a:r>
              <a:rPr lang="en-US" sz="4400" kern="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400" kern="0" dirty="0" err="1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hiện</a:t>
            </a:r>
            <a:r>
              <a:rPr lang="en-US" sz="4400" kern="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400" kern="0" dirty="0" err="1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được</a:t>
            </a:r>
            <a:r>
              <a:rPr lang="en-US" sz="4400" kern="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400" kern="0" dirty="0" err="1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một</a:t>
            </a:r>
            <a:r>
              <a:rPr lang="en-US" sz="4400" kern="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400" kern="0" dirty="0" err="1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số</a:t>
            </a:r>
            <a:r>
              <a:rPr lang="en-US" sz="4400" kern="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400" kern="0" dirty="0" err="1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việc</a:t>
            </a:r>
            <a:r>
              <a:rPr lang="en-US" sz="4400" kern="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400" kern="0" dirty="0" err="1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cần</a:t>
            </a:r>
            <a:r>
              <a:rPr lang="en-US" sz="4400" kern="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400" kern="0" dirty="0" err="1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làm</a:t>
            </a:r>
            <a:r>
              <a:rPr lang="en-US" sz="4400" kern="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400" kern="0" dirty="0" err="1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để</a:t>
            </a:r>
            <a:r>
              <a:rPr lang="en-US" sz="4400" kern="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400" kern="0" dirty="0" err="1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phòng</a:t>
            </a:r>
            <a:r>
              <a:rPr lang="en-US" sz="4400" kern="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400" kern="0" dirty="0" err="1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tránh</a:t>
            </a:r>
            <a:r>
              <a:rPr lang="en-US" sz="4400" kern="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400" kern="0" dirty="0" err="1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bão</a:t>
            </a:r>
            <a:endParaRPr lang="vi-VN" sz="4400" kern="0" dirty="0"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algn="just"/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700703" y="-358458"/>
            <a:ext cx="6519734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9600" dirty="0">
                <a:ln w="28575">
                  <a:solidFill>
                    <a:schemeClr val="tx1">
                      <a:lumMod val="50000"/>
                      <a:lumOff val="50000"/>
                    </a:schemeClr>
                  </a:solidFill>
                </a:ln>
                <a:solidFill>
                  <a:schemeClr val="bg1"/>
                </a:solidFill>
                <a:effectLst/>
                <a:latin typeface="SVN-Lobster" panose="02040603050506020204" pitchFamily="18" charset="0"/>
              </a:rPr>
              <a:t>Yêu cầu cần đạt</a:t>
            </a:r>
            <a:endParaRPr lang="en-US" sz="9600" dirty="0">
              <a:ln w="28575">
                <a:solidFill>
                  <a:schemeClr val="tx1">
                    <a:lumMod val="50000"/>
                    <a:lumOff val="50000"/>
                  </a:schemeClr>
                </a:solidFill>
              </a:ln>
              <a:solidFill>
                <a:schemeClr val="bg1"/>
              </a:solidFill>
              <a:effectLst/>
              <a:latin typeface="SVN-Lobster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3320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457200" y="373379"/>
            <a:ext cx="11277600" cy="603504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095913" y="1382496"/>
            <a:ext cx="104864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ra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phòng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chống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bão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873" y="2140211"/>
            <a:ext cx="10640254" cy="325963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494573" y="5326562"/>
            <a:ext cx="22536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Gia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cố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cửa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677184" y="5326562"/>
            <a:ext cx="28376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Cưa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bớt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cành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endParaRPr lang="en-US" sz="2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464241" y="5326562"/>
            <a:ext cx="26748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Neo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đậu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tàu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thuyền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bến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68502" y="236988"/>
            <a:ext cx="6913463" cy="1322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34526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457200" y="272914"/>
            <a:ext cx="11277600" cy="613550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1560080" y="272914"/>
            <a:ext cx="930604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giảm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thiệt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hại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do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bão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gây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ra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hãy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nêu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phòng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chống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khác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mà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lang="en-US" sz="3200" b="1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3998" y="1414747"/>
            <a:ext cx="3731492" cy="210212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36146" y="1414747"/>
            <a:ext cx="3588616" cy="215317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14399" y="3929463"/>
            <a:ext cx="3261302" cy="2389962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560079" y="3558648"/>
            <a:ext cx="38238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b="1" i="1" dirty="0">
                <a:latin typeface="Cambria" panose="02040503050406030204" pitchFamily="18" charset="0"/>
                <a:ea typeface="Cambria" panose="02040503050406030204" pitchFamily="18" charset="0"/>
              </a:rPr>
              <a:t>Theo dõi bản tin dự báo thời tiết</a:t>
            </a:r>
            <a:endParaRPr lang="en-US" b="1" i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218527" y="3558648"/>
            <a:ext cx="38238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b="1" i="1" dirty="0">
                <a:latin typeface="Cambria" panose="02040503050406030204" pitchFamily="18" charset="0"/>
                <a:ea typeface="Cambria" panose="02040503050406030204" pitchFamily="18" charset="0"/>
              </a:rPr>
              <a:t>Di chuyển tới vùng trú ẩn an toàn</a:t>
            </a:r>
            <a:endParaRPr lang="en-US" b="1" i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341119" y="5962582"/>
            <a:ext cx="38238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b="1" i="1" dirty="0">
                <a:latin typeface="Cambria" panose="02040503050406030204" pitchFamily="18" charset="0"/>
                <a:ea typeface="Cambria" panose="02040503050406030204" pitchFamily="18" charset="0"/>
              </a:rPr>
              <a:t>Ngắt các thiết bị điện</a:t>
            </a:r>
            <a:endParaRPr lang="en-US" b="1" i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091144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85D8027-2685-45CE-BD0B-8411BD7F3DDE}"/>
              </a:ext>
            </a:extLst>
          </p:cNvPr>
          <p:cNvSpPr txBox="1"/>
          <p:nvPr/>
        </p:nvSpPr>
        <p:spPr>
          <a:xfrm>
            <a:off x="2525856" y="1885372"/>
            <a:ext cx="7624908" cy="3011055"/>
          </a:xfrm>
          <a:custGeom>
            <a:avLst/>
            <a:gdLst>
              <a:gd name="connsiteX0" fmla="*/ 0 w 3007536"/>
              <a:gd name="connsiteY0" fmla="*/ 187289 h 1123712"/>
              <a:gd name="connsiteX1" fmla="*/ 187289 w 3007536"/>
              <a:gd name="connsiteY1" fmla="*/ 0 h 1123712"/>
              <a:gd name="connsiteX2" fmla="*/ 2820247 w 3007536"/>
              <a:gd name="connsiteY2" fmla="*/ 0 h 1123712"/>
              <a:gd name="connsiteX3" fmla="*/ 3007536 w 3007536"/>
              <a:gd name="connsiteY3" fmla="*/ 187289 h 1123712"/>
              <a:gd name="connsiteX4" fmla="*/ 3007536 w 3007536"/>
              <a:gd name="connsiteY4" fmla="*/ 936423 h 1123712"/>
              <a:gd name="connsiteX5" fmla="*/ 2820247 w 3007536"/>
              <a:gd name="connsiteY5" fmla="*/ 1123712 h 1123712"/>
              <a:gd name="connsiteX6" fmla="*/ 187289 w 3007536"/>
              <a:gd name="connsiteY6" fmla="*/ 1123712 h 1123712"/>
              <a:gd name="connsiteX7" fmla="*/ 0 w 3007536"/>
              <a:gd name="connsiteY7" fmla="*/ 936423 h 1123712"/>
              <a:gd name="connsiteX8" fmla="*/ 0 w 3007536"/>
              <a:gd name="connsiteY8" fmla="*/ 187289 h 1123712"/>
              <a:gd name="connsiteX0" fmla="*/ 0 w 3007536"/>
              <a:gd name="connsiteY0" fmla="*/ 187289 h 1123712"/>
              <a:gd name="connsiteX1" fmla="*/ 187289 w 3007536"/>
              <a:gd name="connsiteY1" fmla="*/ 0 h 1123712"/>
              <a:gd name="connsiteX2" fmla="*/ 2820247 w 3007536"/>
              <a:gd name="connsiteY2" fmla="*/ 0 h 1123712"/>
              <a:gd name="connsiteX3" fmla="*/ 3007536 w 3007536"/>
              <a:gd name="connsiteY3" fmla="*/ 187289 h 1123712"/>
              <a:gd name="connsiteX4" fmla="*/ 3007536 w 3007536"/>
              <a:gd name="connsiteY4" fmla="*/ 936423 h 1123712"/>
              <a:gd name="connsiteX5" fmla="*/ 2820247 w 3007536"/>
              <a:gd name="connsiteY5" fmla="*/ 1123712 h 1123712"/>
              <a:gd name="connsiteX6" fmla="*/ 187289 w 3007536"/>
              <a:gd name="connsiteY6" fmla="*/ 1123712 h 1123712"/>
              <a:gd name="connsiteX7" fmla="*/ 98612 w 3007536"/>
              <a:gd name="connsiteY7" fmla="*/ 945388 h 1123712"/>
              <a:gd name="connsiteX8" fmla="*/ 0 w 3007536"/>
              <a:gd name="connsiteY8" fmla="*/ 187289 h 1123712"/>
              <a:gd name="connsiteX0" fmla="*/ 0 w 3007536"/>
              <a:gd name="connsiteY0" fmla="*/ 187289 h 1123712"/>
              <a:gd name="connsiteX1" fmla="*/ 187289 w 3007536"/>
              <a:gd name="connsiteY1" fmla="*/ 0 h 1123712"/>
              <a:gd name="connsiteX2" fmla="*/ 2820247 w 3007536"/>
              <a:gd name="connsiteY2" fmla="*/ 0 h 1123712"/>
              <a:gd name="connsiteX3" fmla="*/ 3007536 w 3007536"/>
              <a:gd name="connsiteY3" fmla="*/ 187289 h 1123712"/>
              <a:gd name="connsiteX4" fmla="*/ 2864101 w 3007536"/>
              <a:gd name="connsiteY4" fmla="*/ 900564 h 1123712"/>
              <a:gd name="connsiteX5" fmla="*/ 2820247 w 3007536"/>
              <a:gd name="connsiteY5" fmla="*/ 1123712 h 1123712"/>
              <a:gd name="connsiteX6" fmla="*/ 187289 w 3007536"/>
              <a:gd name="connsiteY6" fmla="*/ 1123712 h 1123712"/>
              <a:gd name="connsiteX7" fmla="*/ 98612 w 3007536"/>
              <a:gd name="connsiteY7" fmla="*/ 945388 h 1123712"/>
              <a:gd name="connsiteX8" fmla="*/ 0 w 3007536"/>
              <a:gd name="connsiteY8" fmla="*/ 187289 h 1123712"/>
              <a:gd name="connsiteX0" fmla="*/ 0 w 3007536"/>
              <a:gd name="connsiteY0" fmla="*/ 187289 h 1123712"/>
              <a:gd name="connsiteX1" fmla="*/ 187289 w 3007536"/>
              <a:gd name="connsiteY1" fmla="*/ 0 h 1123712"/>
              <a:gd name="connsiteX2" fmla="*/ 2793353 w 3007536"/>
              <a:gd name="connsiteY2" fmla="*/ 71718 h 1123712"/>
              <a:gd name="connsiteX3" fmla="*/ 3007536 w 3007536"/>
              <a:gd name="connsiteY3" fmla="*/ 187289 h 1123712"/>
              <a:gd name="connsiteX4" fmla="*/ 2864101 w 3007536"/>
              <a:gd name="connsiteY4" fmla="*/ 900564 h 1123712"/>
              <a:gd name="connsiteX5" fmla="*/ 2820247 w 3007536"/>
              <a:gd name="connsiteY5" fmla="*/ 1123712 h 1123712"/>
              <a:gd name="connsiteX6" fmla="*/ 187289 w 3007536"/>
              <a:gd name="connsiteY6" fmla="*/ 1123712 h 1123712"/>
              <a:gd name="connsiteX7" fmla="*/ 98612 w 3007536"/>
              <a:gd name="connsiteY7" fmla="*/ 945388 h 1123712"/>
              <a:gd name="connsiteX8" fmla="*/ 0 w 3007536"/>
              <a:gd name="connsiteY8" fmla="*/ 187289 h 1123712"/>
              <a:gd name="connsiteX0" fmla="*/ 0 w 3007536"/>
              <a:gd name="connsiteY0" fmla="*/ 187289 h 1123712"/>
              <a:gd name="connsiteX1" fmla="*/ 187289 w 3007536"/>
              <a:gd name="connsiteY1" fmla="*/ 0 h 1123712"/>
              <a:gd name="connsiteX2" fmla="*/ 2793353 w 3007536"/>
              <a:gd name="connsiteY2" fmla="*/ 71718 h 1123712"/>
              <a:gd name="connsiteX3" fmla="*/ 3007536 w 3007536"/>
              <a:gd name="connsiteY3" fmla="*/ 187289 h 1123712"/>
              <a:gd name="connsiteX4" fmla="*/ 2864101 w 3007536"/>
              <a:gd name="connsiteY4" fmla="*/ 900564 h 1123712"/>
              <a:gd name="connsiteX5" fmla="*/ 2282364 w 3007536"/>
              <a:gd name="connsiteY5" fmla="*/ 917524 h 1123712"/>
              <a:gd name="connsiteX6" fmla="*/ 187289 w 3007536"/>
              <a:gd name="connsiteY6" fmla="*/ 1123712 h 1123712"/>
              <a:gd name="connsiteX7" fmla="*/ 98612 w 3007536"/>
              <a:gd name="connsiteY7" fmla="*/ 945388 h 1123712"/>
              <a:gd name="connsiteX8" fmla="*/ 0 w 3007536"/>
              <a:gd name="connsiteY8" fmla="*/ 187289 h 1123712"/>
              <a:gd name="connsiteX0" fmla="*/ 0 w 3007536"/>
              <a:gd name="connsiteY0" fmla="*/ 187289 h 993528"/>
              <a:gd name="connsiteX1" fmla="*/ 187289 w 3007536"/>
              <a:gd name="connsiteY1" fmla="*/ 0 h 993528"/>
              <a:gd name="connsiteX2" fmla="*/ 2793353 w 3007536"/>
              <a:gd name="connsiteY2" fmla="*/ 71718 h 993528"/>
              <a:gd name="connsiteX3" fmla="*/ 3007536 w 3007536"/>
              <a:gd name="connsiteY3" fmla="*/ 187289 h 993528"/>
              <a:gd name="connsiteX4" fmla="*/ 2864101 w 3007536"/>
              <a:gd name="connsiteY4" fmla="*/ 900564 h 993528"/>
              <a:gd name="connsiteX5" fmla="*/ 2282364 w 3007536"/>
              <a:gd name="connsiteY5" fmla="*/ 917524 h 993528"/>
              <a:gd name="connsiteX6" fmla="*/ 438300 w 3007536"/>
              <a:gd name="connsiteY6" fmla="*/ 953382 h 993528"/>
              <a:gd name="connsiteX7" fmla="*/ 98612 w 3007536"/>
              <a:gd name="connsiteY7" fmla="*/ 945388 h 993528"/>
              <a:gd name="connsiteX8" fmla="*/ 0 w 3007536"/>
              <a:gd name="connsiteY8" fmla="*/ 187289 h 993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007536" h="993528">
                <a:moveTo>
                  <a:pt x="0" y="187289"/>
                </a:moveTo>
                <a:cubicBezTo>
                  <a:pt x="0" y="83852"/>
                  <a:pt x="83852" y="0"/>
                  <a:pt x="187289" y="0"/>
                </a:cubicBezTo>
                <a:lnTo>
                  <a:pt x="2793353" y="71718"/>
                </a:lnTo>
                <a:cubicBezTo>
                  <a:pt x="2896790" y="71718"/>
                  <a:pt x="3007536" y="83852"/>
                  <a:pt x="3007536" y="187289"/>
                </a:cubicBezTo>
                <a:lnTo>
                  <a:pt x="2864101" y="900564"/>
                </a:lnTo>
                <a:cubicBezTo>
                  <a:pt x="2864101" y="1004001"/>
                  <a:pt x="2385801" y="917524"/>
                  <a:pt x="2282364" y="917524"/>
                </a:cubicBezTo>
                <a:lnTo>
                  <a:pt x="438300" y="953382"/>
                </a:lnTo>
                <a:cubicBezTo>
                  <a:pt x="334863" y="953382"/>
                  <a:pt x="98612" y="1048825"/>
                  <a:pt x="98612" y="945388"/>
                </a:cubicBezTo>
                <a:cubicBezTo>
                  <a:pt x="98612" y="695677"/>
                  <a:pt x="0" y="437000"/>
                  <a:pt x="0" y="187289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tx1"/>
            </a:solidFill>
            <a:prstDash val="lgDash"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6000" b="1" i="0" u="none" strike="noStrike" kern="1200" cap="none" spc="0" normalizeH="0" baseline="0" noProof="0" dirty="0">
              <a:ln w="28575">
                <a:solidFill>
                  <a:prstClr val="black">
                    <a:lumMod val="65000"/>
                    <a:lumOff val="35000"/>
                  </a:prstClr>
                </a:solidFill>
              </a:ln>
              <a:solidFill>
                <a:srgbClr val="4472C4">
                  <a:lumMod val="40000"/>
                  <a:lumOff val="6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525856" y="2421403"/>
            <a:ext cx="762490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en-US" sz="4000" b="1" i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Khi</a:t>
            </a:r>
            <a:r>
              <a:rPr lang="en-US" sz="4000" b="1" i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sz="4000" b="1" i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bão</a:t>
            </a:r>
            <a:r>
              <a:rPr lang="en-US" sz="4000" b="1" i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i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gia</a:t>
            </a:r>
            <a:r>
              <a:rPr lang="en-US" sz="4000" b="1" i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đình</a:t>
            </a:r>
            <a:r>
              <a:rPr lang="en-US" sz="4000" b="1" i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4000" b="1" i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địa</a:t>
            </a:r>
            <a:r>
              <a:rPr lang="en-US" sz="4000" b="1" i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phương</a:t>
            </a:r>
            <a:r>
              <a:rPr lang="en-US" sz="4000" b="1" i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em</a:t>
            </a:r>
            <a:r>
              <a:rPr lang="en-US" sz="4000" b="1" i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đã</a:t>
            </a:r>
            <a:r>
              <a:rPr lang="en-US" sz="4000" b="1" i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thực</a:t>
            </a:r>
            <a:r>
              <a:rPr lang="en-US" sz="4000" b="1" i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hiện</a:t>
            </a:r>
            <a:r>
              <a:rPr lang="en-US" sz="4000" b="1" i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lang="en-US" sz="4000" b="1" i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cách</a:t>
            </a:r>
            <a:r>
              <a:rPr lang="en-US" sz="4000" b="1" i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nào</a:t>
            </a:r>
            <a:r>
              <a:rPr lang="en-US" sz="4000" b="1" i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để</a:t>
            </a:r>
            <a:r>
              <a:rPr lang="en-US" sz="4000" b="1" i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giảm</a:t>
            </a:r>
            <a:r>
              <a:rPr lang="en-US" sz="4000" b="1" i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thiệt</a:t>
            </a:r>
            <a:r>
              <a:rPr lang="en-US" sz="4000" b="1" i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hại</a:t>
            </a:r>
            <a:r>
              <a:rPr lang="en-US" sz="4000" b="1" i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  <a:endParaRPr lang="en-US" sz="4000" b="1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122134" y="1885372"/>
            <a:ext cx="5270506" cy="5270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104350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1000"/>
            <a:lum/>
          </a:blip>
          <a:srcRect/>
          <a:stretch>
            <a:fillRect t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8881" y="1502295"/>
            <a:ext cx="5654872" cy="388286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325" y="1502295"/>
            <a:ext cx="5610251" cy="388286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Rectangle 4"/>
          <p:cNvSpPr/>
          <p:nvPr/>
        </p:nvSpPr>
        <p:spPr>
          <a:xfrm>
            <a:off x="1742921" y="3007183"/>
            <a:ext cx="8043103" cy="116955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vi-VN" sz="3500" b="1" dirty="0">
                <a:latin typeface="Cambria" panose="02040503050406030204" pitchFamily="18" charset="0"/>
                <a:ea typeface="Cambria" panose="02040503050406030204" pitchFamily="18" charset="0"/>
              </a:rPr>
              <a:t>Em đã làm gì để giúp đỡ </a:t>
            </a:r>
          </a:p>
          <a:p>
            <a:pPr algn="ctr"/>
            <a:r>
              <a:rPr lang="vi-VN" sz="3500" b="1" dirty="0">
                <a:latin typeface="Cambria" panose="02040503050406030204" pitchFamily="18" charset="0"/>
                <a:ea typeface="Cambria" panose="02040503050406030204" pitchFamily="18" charset="0"/>
              </a:rPr>
              <a:t>các bạn khắc phục hậu quả sau bão.</a:t>
            </a:r>
            <a:endParaRPr lang="en-US" sz="35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960172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1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457200" y="272914"/>
            <a:ext cx="11567160" cy="624980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文本框 23">
            <a:extLst>
              <a:ext uri="{FF2B5EF4-FFF2-40B4-BE49-F238E27FC236}">
                <a16:creationId xmlns:a16="http://schemas.microsoft.com/office/drawing/2014/main" id="{3CF1269B-D9F1-4F9A-AE86-BC3AE30EA714}"/>
              </a:ext>
            </a:extLst>
          </p:cNvPr>
          <p:cNvSpPr txBox="1"/>
          <p:nvPr/>
        </p:nvSpPr>
        <p:spPr>
          <a:xfrm>
            <a:off x="4092355" y="339609"/>
            <a:ext cx="417989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96603A"/>
                </a:solidFill>
                <a:effectLst/>
                <a:uLnTx/>
                <a:uFillTx/>
                <a:latin typeface="SVN-Hole Hearted" panose="020B0A06020104020203" pitchFamily="34" charset="0"/>
                <a:ea typeface="思源黑体 CN Bold" panose="020B0800000000000000" pitchFamily="34" charset="-122"/>
                <a:cs typeface="字魂105号-简雅黑" panose="00000500000000000000" charset="-122"/>
                <a:sym typeface="思源黑体 CN" panose="020B0500000000000000" pitchFamily="34" charset="-122"/>
              </a:rPr>
              <a:t>EM ĐÃ HỌC</a:t>
            </a:r>
            <a:endParaRPr kumimoji="1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rgbClr val="96603A"/>
              </a:solidFill>
              <a:effectLst/>
              <a:uLnTx/>
              <a:uFillTx/>
              <a:latin typeface="SVN-Hole Hearted" panose="020B0A06020104020203" pitchFamily="34" charset="0"/>
              <a:ea typeface="思源黑体 CN Bold" panose="020B0800000000000000" pitchFamily="34" charset="-122"/>
              <a:cs typeface="字魂105号-简雅黑" panose="00000500000000000000" charset="-122"/>
              <a:sym typeface="思源黑体 CN" panose="020B0500000000000000" pitchFamily="34" charset="-122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31973" y="1464143"/>
            <a:ext cx="1140950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vi-VN" sz="32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Không khí chuyển động từ nơi lạnh sang nơi nóng, sự chuyển động của không khí sinh ra gió.</a:t>
            </a:r>
            <a:endParaRPr lang="en-US" sz="3200" b="1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31972" y="4303455"/>
            <a:ext cx="11409507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vi-VN" sz="32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Gió càng mạnh càng gây thiệt hại về người và tài sản. Vì vậy, cần có một số biện pháp phòng chống bão như: theo dõi bản tin dự báo thời tiết, gia cố nhà cửa, cưa bớt cành cây to, neo đậu tàu thuyền, ngắt các thiết bị điện,...</a:t>
            </a:r>
            <a:endParaRPr lang="en-US" sz="3200" b="1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31973" y="2650232"/>
            <a:ext cx="11409507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vi-VN" sz="32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Không khí chuyển động càng mạnh tạo ra gió càng lớn. Mức độ mạnh của gió được chia làm 18 cấp từ 0- 17. Gió từ cấp 8 trở lên gọi là bão.</a:t>
            </a:r>
          </a:p>
          <a:p>
            <a:pPr marL="457200" indent="-457200" algn="just">
              <a:spcAft>
                <a:spcPts val="0"/>
              </a:spcAft>
              <a:buFont typeface="Wingdings" panose="05000000000000000000" pitchFamily="2" charset="2"/>
              <a:buChar char="§"/>
            </a:pPr>
            <a:endParaRPr lang="en-US" sz="3200" b="1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571875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/>
      <p:bldP spid="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1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85D8027-2685-45CE-BD0B-8411BD7F3DDE}"/>
              </a:ext>
            </a:extLst>
          </p:cNvPr>
          <p:cNvSpPr txBox="1"/>
          <p:nvPr/>
        </p:nvSpPr>
        <p:spPr>
          <a:xfrm>
            <a:off x="3018567" y="2290854"/>
            <a:ext cx="8666503" cy="2926040"/>
          </a:xfrm>
          <a:custGeom>
            <a:avLst/>
            <a:gdLst>
              <a:gd name="connsiteX0" fmla="*/ 0 w 3007536"/>
              <a:gd name="connsiteY0" fmla="*/ 187289 h 1123712"/>
              <a:gd name="connsiteX1" fmla="*/ 187289 w 3007536"/>
              <a:gd name="connsiteY1" fmla="*/ 0 h 1123712"/>
              <a:gd name="connsiteX2" fmla="*/ 2820247 w 3007536"/>
              <a:gd name="connsiteY2" fmla="*/ 0 h 1123712"/>
              <a:gd name="connsiteX3" fmla="*/ 3007536 w 3007536"/>
              <a:gd name="connsiteY3" fmla="*/ 187289 h 1123712"/>
              <a:gd name="connsiteX4" fmla="*/ 3007536 w 3007536"/>
              <a:gd name="connsiteY4" fmla="*/ 936423 h 1123712"/>
              <a:gd name="connsiteX5" fmla="*/ 2820247 w 3007536"/>
              <a:gd name="connsiteY5" fmla="*/ 1123712 h 1123712"/>
              <a:gd name="connsiteX6" fmla="*/ 187289 w 3007536"/>
              <a:gd name="connsiteY6" fmla="*/ 1123712 h 1123712"/>
              <a:gd name="connsiteX7" fmla="*/ 0 w 3007536"/>
              <a:gd name="connsiteY7" fmla="*/ 936423 h 1123712"/>
              <a:gd name="connsiteX8" fmla="*/ 0 w 3007536"/>
              <a:gd name="connsiteY8" fmla="*/ 187289 h 1123712"/>
              <a:gd name="connsiteX0" fmla="*/ 0 w 3007536"/>
              <a:gd name="connsiteY0" fmla="*/ 187289 h 1123712"/>
              <a:gd name="connsiteX1" fmla="*/ 187289 w 3007536"/>
              <a:gd name="connsiteY1" fmla="*/ 0 h 1123712"/>
              <a:gd name="connsiteX2" fmla="*/ 2820247 w 3007536"/>
              <a:gd name="connsiteY2" fmla="*/ 0 h 1123712"/>
              <a:gd name="connsiteX3" fmla="*/ 3007536 w 3007536"/>
              <a:gd name="connsiteY3" fmla="*/ 187289 h 1123712"/>
              <a:gd name="connsiteX4" fmla="*/ 3007536 w 3007536"/>
              <a:gd name="connsiteY4" fmla="*/ 936423 h 1123712"/>
              <a:gd name="connsiteX5" fmla="*/ 2820247 w 3007536"/>
              <a:gd name="connsiteY5" fmla="*/ 1123712 h 1123712"/>
              <a:gd name="connsiteX6" fmla="*/ 187289 w 3007536"/>
              <a:gd name="connsiteY6" fmla="*/ 1123712 h 1123712"/>
              <a:gd name="connsiteX7" fmla="*/ 98612 w 3007536"/>
              <a:gd name="connsiteY7" fmla="*/ 945388 h 1123712"/>
              <a:gd name="connsiteX8" fmla="*/ 0 w 3007536"/>
              <a:gd name="connsiteY8" fmla="*/ 187289 h 1123712"/>
              <a:gd name="connsiteX0" fmla="*/ 0 w 3007536"/>
              <a:gd name="connsiteY0" fmla="*/ 187289 h 1123712"/>
              <a:gd name="connsiteX1" fmla="*/ 187289 w 3007536"/>
              <a:gd name="connsiteY1" fmla="*/ 0 h 1123712"/>
              <a:gd name="connsiteX2" fmla="*/ 2820247 w 3007536"/>
              <a:gd name="connsiteY2" fmla="*/ 0 h 1123712"/>
              <a:gd name="connsiteX3" fmla="*/ 3007536 w 3007536"/>
              <a:gd name="connsiteY3" fmla="*/ 187289 h 1123712"/>
              <a:gd name="connsiteX4" fmla="*/ 2864101 w 3007536"/>
              <a:gd name="connsiteY4" fmla="*/ 900564 h 1123712"/>
              <a:gd name="connsiteX5" fmla="*/ 2820247 w 3007536"/>
              <a:gd name="connsiteY5" fmla="*/ 1123712 h 1123712"/>
              <a:gd name="connsiteX6" fmla="*/ 187289 w 3007536"/>
              <a:gd name="connsiteY6" fmla="*/ 1123712 h 1123712"/>
              <a:gd name="connsiteX7" fmla="*/ 98612 w 3007536"/>
              <a:gd name="connsiteY7" fmla="*/ 945388 h 1123712"/>
              <a:gd name="connsiteX8" fmla="*/ 0 w 3007536"/>
              <a:gd name="connsiteY8" fmla="*/ 187289 h 1123712"/>
              <a:gd name="connsiteX0" fmla="*/ 0 w 3007536"/>
              <a:gd name="connsiteY0" fmla="*/ 187289 h 1123712"/>
              <a:gd name="connsiteX1" fmla="*/ 187289 w 3007536"/>
              <a:gd name="connsiteY1" fmla="*/ 0 h 1123712"/>
              <a:gd name="connsiteX2" fmla="*/ 2793353 w 3007536"/>
              <a:gd name="connsiteY2" fmla="*/ 71718 h 1123712"/>
              <a:gd name="connsiteX3" fmla="*/ 3007536 w 3007536"/>
              <a:gd name="connsiteY3" fmla="*/ 187289 h 1123712"/>
              <a:gd name="connsiteX4" fmla="*/ 2864101 w 3007536"/>
              <a:gd name="connsiteY4" fmla="*/ 900564 h 1123712"/>
              <a:gd name="connsiteX5" fmla="*/ 2820247 w 3007536"/>
              <a:gd name="connsiteY5" fmla="*/ 1123712 h 1123712"/>
              <a:gd name="connsiteX6" fmla="*/ 187289 w 3007536"/>
              <a:gd name="connsiteY6" fmla="*/ 1123712 h 1123712"/>
              <a:gd name="connsiteX7" fmla="*/ 98612 w 3007536"/>
              <a:gd name="connsiteY7" fmla="*/ 945388 h 1123712"/>
              <a:gd name="connsiteX8" fmla="*/ 0 w 3007536"/>
              <a:gd name="connsiteY8" fmla="*/ 187289 h 1123712"/>
              <a:gd name="connsiteX0" fmla="*/ 0 w 3007536"/>
              <a:gd name="connsiteY0" fmla="*/ 187289 h 1123712"/>
              <a:gd name="connsiteX1" fmla="*/ 187289 w 3007536"/>
              <a:gd name="connsiteY1" fmla="*/ 0 h 1123712"/>
              <a:gd name="connsiteX2" fmla="*/ 2793353 w 3007536"/>
              <a:gd name="connsiteY2" fmla="*/ 71718 h 1123712"/>
              <a:gd name="connsiteX3" fmla="*/ 3007536 w 3007536"/>
              <a:gd name="connsiteY3" fmla="*/ 187289 h 1123712"/>
              <a:gd name="connsiteX4" fmla="*/ 2864101 w 3007536"/>
              <a:gd name="connsiteY4" fmla="*/ 900564 h 1123712"/>
              <a:gd name="connsiteX5" fmla="*/ 2282364 w 3007536"/>
              <a:gd name="connsiteY5" fmla="*/ 917524 h 1123712"/>
              <a:gd name="connsiteX6" fmla="*/ 187289 w 3007536"/>
              <a:gd name="connsiteY6" fmla="*/ 1123712 h 1123712"/>
              <a:gd name="connsiteX7" fmla="*/ 98612 w 3007536"/>
              <a:gd name="connsiteY7" fmla="*/ 945388 h 1123712"/>
              <a:gd name="connsiteX8" fmla="*/ 0 w 3007536"/>
              <a:gd name="connsiteY8" fmla="*/ 187289 h 1123712"/>
              <a:gd name="connsiteX0" fmla="*/ 0 w 3007536"/>
              <a:gd name="connsiteY0" fmla="*/ 187289 h 993528"/>
              <a:gd name="connsiteX1" fmla="*/ 187289 w 3007536"/>
              <a:gd name="connsiteY1" fmla="*/ 0 h 993528"/>
              <a:gd name="connsiteX2" fmla="*/ 2793353 w 3007536"/>
              <a:gd name="connsiteY2" fmla="*/ 71718 h 993528"/>
              <a:gd name="connsiteX3" fmla="*/ 3007536 w 3007536"/>
              <a:gd name="connsiteY3" fmla="*/ 187289 h 993528"/>
              <a:gd name="connsiteX4" fmla="*/ 2864101 w 3007536"/>
              <a:gd name="connsiteY4" fmla="*/ 900564 h 993528"/>
              <a:gd name="connsiteX5" fmla="*/ 2282364 w 3007536"/>
              <a:gd name="connsiteY5" fmla="*/ 917524 h 993528"/>
              <a:gd name="connsiteX6" fmla="*/ 438300 w 3007536"/>
              <a:gd name="connsiteY6" fmla="*/ 953382 h 993528"/>
              <a:gd name="connsiteX7" fmla="*/ 98612 w 3007536"/>
              <a:gd name="connsiteY7" fmla="*/ 945388 h 993528"/>
              <a:gd name="connsiteX8" fmla="*/ 0 w 3007536"/>
              <a:gd name="connsiteY8" fmla="*/ 187289 h 993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007536" h="993528">
                <a:moveTo>
                  <a:pt x="0" y="187289"/>
                </a:moveTo>
                <a:cubicBezTo>
                  <a:pt x="0" y="83852"/>
                  <a:pt x="83852" y="0"/>
                  <a:pt x="187289" y="0"/>
                </a:cubicBezTo>
                <a:lnTo>
                  <a:pt x="2793353" y="71718"/>
                </a:lnTo>
                <a:cubicBezTo>
                  <a:pt x="2896790" y="71718"/>
                  <a:pt x="3007536" y="83852"/>
                  <a:pt x="3007536" y="187289"/>
                </a:cubicBezTo>
                <a:lnTo>
                  <a:pt x="2864101" y="900564"/>
                </a:lnTo>
                <a:cubicBezTo>
                  <a:pt x="2864101" y="1004001"/>
                  <a:pt x="2385801" y="917524"/>
                  <a:pt x="2282364" y="917524"/>
                </a:cubicBezTo>
                <a:lnTo>
                  <a:pt x="438300" y="953382"/>
                </a:lnTo>
                <a:cubicBezTo>
                  <a:pt x="334863" y="953382"/>
                  <a:pt x="98612" y="1048825"/>
                  <a:pt x="98612" y="945388"/>
                </a:cubicBezTo>
                <a:cubicBezTo>
                  <a:pt x="98612" y="695677"/>
                  <a:pt x="0" y="437000"/>
                  <a:pt x="0" y="187289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tx1"/>
            </a:solidFill>
            <a:prstDash val="lgDash"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6000" b="1" i="0" u="none" strike="noStrike" kern="1200" cap="none" spc="0" normalizeH="0" baseline="0" noProof="0" dirty="0">
              <a:ln w="28575">
                <a:solidFill>
                  <a:prstClr val="black">
                    <a:lumMod val="65000"/>
                    <a:lumOff val="35000"/>
                  </a:prstClr>
                </a:solidFill>
              </a:ln>
              <a:solidFill>
                <a:srgbClr val="4472C4">
                  <a:lumMod val="40000"/>
                  <a:lumOff val="6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414077" y="2769042"/>
            <a:ext cx="787548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vi-VN" sz="36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Thường xuyên theo dõ bản tin dự báo thời tiết và thực hiện các biện pháp phòng chống bão kịp thời.</a:t>
            </a:r>
            <a:endParaRPr lang="en-US" sz="3600" b="1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122134" y="1885372"/>
            <a:ext cx="5270506" cy="527050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142" y="1071548"/>
            <a:ext cx="14485351" cy="1219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0747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37" r="10607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520700" y="1993900"/>
            <a:ext cx="5270506" cy="5270506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97"/>
          <a:stretch/>
        </p:blipFill>
        <p:spPr>
          <a:xfrm rot="856226">
            <a:off x="4807706" y="4366666"/>
            <a:ext cx="6407688" cy="333395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-1" y="2164166"/>
            <a:ext cx="1448052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10000" dirty="0">
                <a:ln w="38100">
                  <a:solidFill>
                    <a:prstClr val="black">
                      <a:lumMod val="85000"/>
                      <a:lumOff val="15000"/>
                    </a:prstClr>
                  </a:solidFill>
                  <a:prstDash val="sysDash"/>
                </a:ln>
                <a:solidFill>
                  <a:srgbClr val="FEE65B"/>
                </a:solidFill>
                <a:effectLst>
                  <a:glow rad="139700">
                    <a:srgbClr val="4472C4">
                      <a:satMod val="175000"/>
                      <a:alpha val="40000"/>
                    </a:srgbClr>
                  </a:glow>
                </a:effectLst>
                <a:latin typeface="UTM Colossalis" panose="02040603050506020204" pitchFamily="18" charset="0"/>
              </a:rPr>
              <a:t>KHỞI ĐỘNG</a:t>
            </a:r>
            <a:endParaRPr kumimoji="0" lang="en-US" sz="10000" b="0" i="0" u="none" strike="noStrike" kern="1200" cap="none" spc="0" normalizeH="0" baseline="0" noProof="0" dirty="0">
              <a:ln w="38100">
                <a:solidFill>
                  <a:prstClr val="black">
                    <a:lumMod val="85000"/>
                    <a:lumOff val="15000"/>
                  </a:prstClr>
                </a:solidFill>
                <a:prstDash val="sysDash"/>
              </a:ln>
              <a:solidFill>
                <a:srgbClr val="FEE65B"/>
              </a:solidFill>
              <a:effectLst>
                <a:glow rad="139700">
                  <a:srgbClr val="4472C4">
                    <a:satMod val="175000"/>
                    <a:alpha val="40000"/>
                  </a:srgbClr>
                </a:glow>
              </a:effectLst>
              <a:uLnTx/>
              <a:uFillTx/>
              <a:latin typeface="UTM Colossali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0901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37" r="10607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520700" y="1993900"/>
            <a:ext cx="5270506" cy="5270506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97"/>
          <a:stretch/>
        </p:blipFill>
        <p:spPr>
          <a:xfrm rot="856226">
            <a:off x="4807706" y="4366666"/>
            <a:ext cx="6407688" cy="333395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-1" y="2164166"/>
            <a:ext cx="1448052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0000" b="0" i="0" u="none" strike="noStrike" kern="1200" cap="none" spc="0" normalizeH="0" baseline="0" noProof="0" dirty="0">
                <a:ln w="38100">
                  <a:solidFill>
                    <a:prstClr val="black">
                      <a:lumMod val="85000"/>
                      <a:lumOff val="15000"/>
                    </a:prstClr>
                  </a:solidFill>
                  <a:prstDash val="sysDash"/>
                </a:ln>
                <a:solidFill>
                  <a:srgbClr val="FEE65B"/>
                </a:solidFill>
                <a:effectLst>
                  <a:glow rad="139700">
                    <a:srgbClr val="4472C4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Colossalis" panose="02040603050506020204" pitchFamily="18" charset="0"/>
                <a:ea typeface="+mn-ea"/>
                <a:cs typeface="+mn-cs"/>
              </a:rPr>
              <a:t>KHÁM PHÁ</a:t>
            </a:r>
            <a:endParaRPr kumimoji="0" lang="en-US" sz="10000" b="0" i="0" u="none" strike="noStrike" kern="1200" cap="none" spc="0" normalizeH="0" baseline="0" noProof="0" dirty="0">
              <a:ln w="38100">
                <a:solidFill>
                  <a:prstClr val="black">
                    <a:lumMod val="85000"/>
                    <a:lumOff val="15000"/>
                  </a:prstClr>
                </a:solidFill>
                <a:prstDash val="sysDash"/>
              </a:ln>
              <a:solidFill>
                <a:srgbClr val="FEE65B"/>
              </a:solidFill>
              <a:effectLst>
                <a:glow rad="139700">
                  <a:srgbClr val="4472C4">
                    <a:satMod val="175000"/>
                    <a:alpha val="40000"/>
                  </a:srgbClr>
                </a:glow>
              </a:effectLst>
              <a:uLnTx/>
              <a:uFillTx/>
              <a:latin typeface="UTM Colossalis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7304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37" r="10607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520700" y="1993900"/>
            <a:ext cx="5270506" cy="5270506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97"/>
          <a:stretch/>
        </p:blipFill>
        <p:spPr>
          <a:xfrm rot="856226">
            <a:off x="4807706" y="4366666"/>
            <a:ext cx="6407688" cy="333395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-175887" y="1793627"/>
            <a:ext cx="1448052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8000" dirty="0">
                <a:ln w="38100">
                  <a:solidFill>
                    <a:schemeClr val="tx1">
                      <a:lumMod val="85000"/>
                      <a:lumOff val="15000"/>
                    </a:schemeClr>
                  </a:solidFill>
                  <a:prstDash val="sysDash"/>
                </a:ln>
                <a:solidFill>
                  <a:srgbClr val="FEE65B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UTM Colossalis" panose="02040603050506020204" pitchFamily="18" charset="0"/>
              </a:rPr>
              <a:t>2. MỨC ĐỘ MẠNH </a:t>
            </a:r>
          </a:p>
          <a:p>
            <a:pPr algn="ctr"/>
            <a:r>
              <a:rPr lang="vi-VN" sz="8000" dirty="0">
                <a:ln w="38100">
                  <a:solidFill>
                    <a:schemeClr val="tx1">
                      <a:lumMod val="85000"/>
                      <a:lumOff val="15000"/>
                    </a:schemeClr>
                  </a:solidFill>
                  <a:prstDash val="sysDash"/>
                </a:ln>
                <a:solidFill>
                  <a:srgbClr val="FEE65B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UTM Colossalis" panose="02040603050506020204" pitchFamily="18" charset="0"/>
              </a:rPr>
              <a:t>CỦA GIÓ</a:t>
            </a:r>
            <a:endParaRPr lang="en-US" sz="8000" dirty="0">
              <a:ln w="38100">
                <a:solidFill>
                  <a:schemeClr val="tx1">
                    <a:lumMod val="85000"/>
                    <a:lumOff val="15000"/>
                  </a:schemeClr>
                </a:solidFill>
                <a:prstDash val="sysDash"/>
              </a:ln>
              <a:solidFill>
                <a:srgbClr val="FEE65B"/>
              </a:solidFill>
              <a:effectLst>
                <a:glow rad="139700">
                  <a:schemeClr val="accent1">
                    <a:satMod val="175000"/>
                    <a:alpha val="40000"/>
                  </a:schemeClr>
                </a:glow>
              </a:effectLst>
              <a:latin typeface="UTM Colossali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2884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645596" y="398924"/>
            <a:ext cx="11038788" cy="5869901"/>
          </a:xfrm>
          <a:prstGeom prst="roundRect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矩形: 圆角 14">
            <a:extLst>
              <a:ext uri="{FF2B5EF4-FFF2-40B4-BE49-F238E27FC236}">
                <a16:creationId xmlns:a16="http://schemas.microsoft.com/office/drawing/2014/main" id="{F5566188-607A-4A03-A245-99606F2CFA2A}"/>
              </a:ext>
            </a:extLst>
          </p:cNvPr>
          <p:cNvSpPr/>
          <p:nvPr/>
        </p:nvSpPr>
        <p:spPr>
          <a:xfrm>
            <a:off x="1648029" y="2209769"/>
            <a:ext cx="3244011" cy="876331"/>
          </a:xfrm>
          <a:prstGeom prst="roundRect">
            <a:avLst/>
          </a:prstGeom>
          <a:gradFill flip="none" rotWithShape="1">
            <a:gsLst>
              <a:gs pos="0">
                <a:srgbClr val="41E1F4"/>
              </a:gs>
              <a:gs pos="70000">
                <a:srgbClr val="24C4F2"/>
              </a:gs>
            </a:gsLst>
            <a:lin ang="27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zh-CN" sz="44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sym typeface="字魂160号-檀宋" panose="00000500000000000000" pitchFamily="2" charset="-122"/>
              </a:rPr>
              <a:t>CHUẨN BỊ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字魂160号-檀宋" panose="00000500000000000000" pitchFamily="2" charset="-122"/>
              <a:sym typeface="字魂160号-檀宋" panose="00000500000000000000" pitchFamily="2" charset="-122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4367" y="1994309"/>
            <a:ext cx="4691233" cy="368597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TextBox 4"/>
          <p:cNvSpPr txBox="1"/>
          <p:nvPr/>
        </p:nvSpPr>
        <p:spPr>
          <a:xfrm>
            <a:off x="1394690" y="3574185"/>
            <a:ext cx="397741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vi-VN" sz="4000" dirty="0">
                <a:latin typeface="Cambria" panose="02040503050406030204" pitchFamily="18" charset="0"/>
                <a:ea typeface="Cambria" panose="02040503050406030204" pitchFamily="18" charset="0"/>
              </a:rPr>
              <a:t>Quạt </a:t>
            </a:r>
          </a:p>
          <a:p>
            <a:r>
              <a:rPr lang="vi-VN" sz="4000" dirty="0">
                <a:latin typeface="Cambria" panose="02040503050406030204" pitchFamily="18" charset="0"/>
                <a:ea typeface="Cambria" panose="02040503050406030204" pitchFamily="18" charset="0"/>
              </a:rPr>
              <a:t>- Chong chóng</a:t>
            </a:r>
            <a:endParaRPr lang="en-US" sz="4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48747" y="532095"/>
            <a:ext cx="8833870" cy="1329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445784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3" grpId="0" animBg="1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645596" y="398924"/>
            <a:ext cx="11038788" cy="5869901"/>
          </a:xfrm>
          <a:prstGeom prst="roundRect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4990" y="2044149"/>
            <a:ext cx="4691233" cy="368597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48747" y="532095"/>
            <a:ext cx="8833870" cy="1329043"/>
          </a:xfrm>
          <a:prstGeom prst="rect">
            <a:avLst/>
          </a:prstGeom>
        </p:spPr>
      </p:pic>
      <p:sp>
        <p:nvSpPr>
          <p:cNvPr id="8" name="矩形: 圆角 14">
            <a:extLst>
              <a:ext uri="{FF2B5EF4-FFF2-40B4-BE49-F238E27FC236}">
                <a16:creationId xmlns:a16="http://schemas.microsoft.com/office/drawing/2014/main" id="{F5566188-607A-4A03-A245-99606F2CFA2A}"/>
              </a:ext>
            </a:extLst>
          </p:cNvPr>
          <p:cNvSpPr/>
          <p:nvPr/>
        </p:nvSpPr>
        <p:spPr>
          <a:xfrm>
            <a:off x="1488732" y="1994309"/>
            <a:ext cx="3672777" cy="1228951"/>
          </a:xfrm>
          <a:prstGeom prst="roundRect">
            <a:avLst/>
          </a:prstGeom>
          <a:gradFill flip="none" rotWithShape="1">
            <a:gsLst>
              <a:gs pos="0">
                <a:srgbClr val="41E1F4"/>
              </a:gs>
              <a:gs pos="70000">
                <a:srgbClr val="24C4F2"/>
              </a:gs>
            </a:gsLst>
            <a:lin ang="27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字魂160号-檀宋" panose="00000500000000000000" pitchFamily="2" charset="-122"/>
                <a:sym typeface="字魂160号-檀宋" panose="00000500000000000000" pitchFamily="2" charset="-122"/>
              </a:rPr>
              <a:t>CÁCH </a:t>
            </a:r>
            <a:endParaRPr lang="en-US" altLang="zh-CN" sz="4000" b="1" dirty="0">
              <a:solidFill>
                <a:prstClr val="white"/>
              </a:solidFill>
              <a:latin typeface="Cambria" panose="02040503050406030204" pitchFamily="18" charset="0"/>
              <a:ea typeface="字魂160号-檀宋" panose="00000500000000000000" pitchFamily="2" charset="-122"/>
              <a:sym typeface="字魂160号-檀宋" panose="00000500000000000000" pitchFamily="2" charset="-122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字魂160号-檀宋" panose="00000500000000000000" pitchFamily="2" charset="-122"/>
                <a:sym typeface="字魂160号-檀宋" panose="00000500000000000000" pitchFamily="2" charset="-122"/>
              </a:rPr>
              <a:t>THỰC HIỆN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字魂160号-檀宋" panose="00000500000000000000" pitchFamily="2" charset="-122"/>
              <a:sym typeface="字魂160号-檀宋" panose="00000500000000000000" pitchFamily="2" charset="-122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15239" y="3421795"/>
            <a:ext cx="490912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600" dirty="0">
                <a:latin typeface="Cambria" panose="02040503050406030204" pitchFamily="18" charset="0"/>
                <a:ea typeface="Cambria" panose="02040503050406030204" pitchFamily="18" charset="0"/>
              </a:rPr>
              <a:t>- Cầm chong chóng trước quạt và bật quạt theo các mức độ khác nhau.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038965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4C236A29-BDB1-9AE8-A2ED-171B09B2672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7164"/>
          <a:stretch/>
        </p:blipFill>
        <p:spPr>
          <a:xfrm>
            <a:off x="8979927" y="4229099"/>
            <a:ext cx="1628636" cy="213697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3982F99-2B72-6355-3301-8FEE155BFAD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4148" t="519" r="3016" b="-519"/>
          <a:stretch/>
        </p:blipFill>
        <p:spPr>
          <a:xfrm>
            <a:off x="10382930" y="4229099"/>
            <a:ext cx="1809069" cy="222192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2966" y="1017787"/>
            <a:ext cx="3030849" cy="23813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aphicFrame>
        <p:nvGraphicFramePr>
          <p:cNvPr id="14" name="Group 136">
            <a:extLst>
              <a:ext uri="{FF2B5EF4-FFF2-40B4-BE49-F238E27FC236}">
                <a16:creationId xmlns:a16="http://schemas.microsoft.com/office/drawing/2014/main" id="{40862FB7-9F3C-4F68-8D76-01BD7923A62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16614950"/>
              </p:ext>
            </p:extLst>
          </p:nvPr>
        </p:nvGraphicFramePr>
        <p:xfrm>
          <a:off x="279169" y="1786676"/>
          <a:ext cx="8581227" cy="4716994"/>
        </p:xfrm>
        <a:graphic>
          <a:graphicData uri="http://schemas.openxmlformats.org/drawingml/2006/table">
            <a:tbl>
              <a:tblPr/>
              <a:tblGrid>
                <a:gridCol w="440711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741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64137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100" i="0" kern="1200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+mn-cs"/>
                      </a:endParaRPr>
                    </a:p>
                  </a:txBody>
                  <a:tcPr marT="45734" marB="45734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i="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T="45734" marB="4573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08259720"/>
                  </a:ext>
                </a:extLst>
              </a:tr>
              <a:tr h="139540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sz="2600" b="1" i="0" kern="120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Khi nào </a:t>
                      </a:r>
                      <a:r>
                        <a:rPr lang="en-US" sz="2600" b="1" i="0" kern="1200" dirty="0" err="1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chong</a:t>
                      </a:r>
                      <a:r>
                        <a:rPr lang="en-US" sz="2600" b="1" i="0" kern="120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</a:t>
                      </a:r>
                      <a:r>
                        <a:rPr lang="en-US" sz="2600" b="1" i="0" kern="1200" dirty="0" err="1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chóng</a:t>
                      </a:r>
                      <a:r>
                        <a:rPr lang="en-US" sz="2600" b="1" i="0" kern="120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</a:t>
                      </a:r>
                      <a:endParaRPr lang="vi-VN" sz="2600" b="1" i="0" kern="1200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+mn-cs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600" b="1" i="0" kern="120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quay </a:t>
                      </a:r>
                      <a:r>
                        <a:rPr lang="en-US" sz="2600" b="1" i="0" kern="1200" dirty="0" err="1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chậm</a:t>
                      </a:r>
                      <a:r>
                        <a:rPr lang="en-US" sz="2600" b="1" i="0" kern="120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</a:t>
                      </a:r>
                      <a:r>
                        <a:rPr lang="en-US" sz="2600" b="1" i="0" kern="1200" dirty="0" err="1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nhất</a:t>
                      </a:r>
                      <a:r>
                        <a:rPr lang="en-US" sz="2600" b="1" i="0" kern="120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?</a:t>
                      </a:r>
                    </a:p>
                  </a:txBody>
                  <a:tcPr marT="45734" marB="45734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T="45734" marB="4573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8021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FFCCCC"/>
                        </a:solidFill>
                        <a:effectLst/>
                        <a:latin typeface="VNI-Times" pitchFamily="2" charset="0"/>
                      </a:endParaRPr>
                    </a:p>
                  </a:txBody>
                  <a:tcPr marT="45734" marB="4573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T="45734" marB="4573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5" name="TextBox 14">
            <a:extLst>
              <a:ext uri="{FF2B5EF4-FFF2-40B4-BE49-F238E27FC236}">
                <a16:creationId xmlns:a16="http://schemas.microsoft.com/office/drawing/2014/main" id="{7F6EB8EF-C397-4CBC-8B65-BC7F7D2DCCD2}"/>
              </a:ext>
            </a:extLst>
          </p:cNvPr>
          <p:cNvSpPr txBox="1"/>
          <p:nvPr/>
        </p:nvSpPr>
        <p:spPr>
          <a:xfrm>
            <a:off x="279169" y="4850134"/>
            <a:ext cx="4405622" cy="20928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600" b="1" dirty="0">
                <a:latin typeface="Cambria" panose="02040503050406030204" pitchFamily="18" charset="0"/>
                <a:ea typeface="Cambria" panose="02040503050406030204" pitchFamily="18" charset="0"/>
              </a:rPr>
              <a:t>Qua </a:t>
            </a:r>
            <a:r>
              <a:rPr lang="en-US" sz="26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thí</a:t>
            </a:r>
            <a:r>
              <a:rPr lang="en-US" sz="2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latin typeface="Cambria" panose="02040503050406030204" pitchFamily="18" charset="0"/>
                <a:ea typeface="Cambria" panose="02040503050406030204" pitchFamily="18" charset="0"/>
              </a:rPr>
              <a:t>nghiệm</a:t>
            </a:r>
            <a:r>
              <a:rPr lang="en-US" sz="2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US" sz="2600" b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600" b="1" dirty="0" err="1"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US" sz="2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latin typeface="Cambria" panose="02040503050406030204" pitchFamily="18" charset="0"/>
                <a:ea typeface="Cambria" panose="02040503050406030204" pitchFamily="18" charset="0"/>
              </a:rPr>
              <a:t>kết</a:t>
            </a:r>
            <a:r>
              <a:rPr lang="en-US" sz="2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latin typeface="Cambria" panose="02040503050406030204" pitchFamily="18" charset="0"/>
                <a:ea typeface="Cambria" panose="02040503050406030204" pitchFamily="18" charset="0"/>
              </a:rPr>
              <a:t>luận</a:t>
            </a:r>
            <a:r>
              <a:rPr lang="en-US" sz="2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2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latin typeface="Cambria" panose="02040503050406030204" pitchFamily="18" charset="0"/>
                <a:ea typeface="Cambria" panose="02040503050406030204" pitchFamily="18" charset="0"/>
              </a:rPr>
              <a:t>khí</a:t>
            </a:r>
            <a:r>
              <a:rPr lang="en-US" sz="2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chuyển</a:t>
            </a:r>
            <a:r>
              <a:rPr lang="en-US" sz="2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2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latin typeface="Cambria" panose="02040503050406030204" pitchFamily="18" charset="0"/>
                <a:ea typeface="Cambria" panose="02040503050406030204" pitchFamily="18" charset="0"/>
              </a:rPr>
              <a:t>mạnh</a:t>
            </a:r>
            <a:r>
              <a:rPr lang="en-US" sz="2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sẽ</a:t>
            </a:r>
            <a:r>
              <a:rPr lang="en-US" sz="2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latin typeface="Cambria" panose="02040503050406030204" pitchFamily="18" charset="0"/>
                <a:ea typeface="Cambria" panose="02040503050406030204" pitchFamily="18" charset="0"/>
              </a:rPr>
              <a:t>gây</a:t>
            </a:r>
            <a:r>
              <a:rPr lang="en-US" sz="2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latin typeface="Cambria" panose="02040503050406030204" pitchFamily="18" charset="0"/>
                <a:ea typeface="Cambria" panose="02040503050406030204" pitchFamily="18" charset="0"/>
              </a:rPr>
              <a:t>ra</a:t>
            </a:r>
            <a:r>
              <a:rPr lang="en-US" sz="2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latin typeface="Cambria" panose="02040503050406030204" pitchFamily="18" charset="0"/>
                <a:ea typeface="Cambria" panose="02040503050406030204" pitchFamily="18" charset="0"/>
              </a:rPr>
              <a:t>gió</a:t>
            </a:r>
            <a:r>
              <a:rPr lang="en-US" sz="2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latin typeface="Cambria" panose="02040503050406030204" pitchFamily="18" charset="0"/>
                <a:ea typeface="Cambria" panose="02040503050406030204" pitchFamily="18" charset="0"/>
              </a:rPr>
              <a:t>mạnh</a:t>
            </a:r>
            <a:r>
              <a:rPr lang="en-US" sz="2600" b="1" dirty="0">
                <a:latin typeface="Cambria" panose="02040503050406030204" pitchFamily="18" charset="0"/>
                <a:ea typeface="Cambria" panose="02040503050406030204" pitchFamily="18" charset="0"/>
              </a:rPr>
              <a:t> hay </a:t>
            </a:r>
            <a:r>
              <a:rPr lang="en-US" sz="26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nhẹ</a:t>
            </a:r>
            <a:r>
              <a:rPr lang="en-US" sz="2600" b="1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lvl="0" algn="ctr">
              <a:defRPr/>
            </a:pP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67D3037-4D6A-8E9F-C67A-5290B02B76AB}"/>
              </a:ext>
            </a:extLst>
          </p:cNvPr>
          <p:cNvSpPr txBox="1"/>
          <p:nvPr/>
        </p:nvSpPr>
        <p:spPr>
          <a:xfrm>
            <a:off x="4804322" y="3691561"/>
            <a:ext cx="401046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Q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uay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chậm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ở</a:t>
            </a:r>
            <a:endParaRPr lang="vi-VN" sz="28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>
              <a:defRPr/>
            </a:pP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mức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độ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quạt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yếu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510378" y="1091903"/>
            <a:ext cx="661642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 b="1" dirty="0">
                <a:latin typeface="Cambria" panose="02040503050406030204" pitchFamily="18" charset="0"/>
                <a:ea typeface="Cambria" panose="02040503050406030204" pitchFamily="18" charset="0"/>
              </a:rPr>
              <a:t>HOÀN THÀNH PHIẾU BÀI TẬP SAU:</a:t>
            </a:r>
            <a:endParaRPr lang="en-US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44228" y="2083421"/>
            <a:ext cx="374881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Khi nào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chong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chóng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quay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nhanh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nhất?</a:t>
            </a:r>
            <a:endParaRPr lang="en-US" sz="2800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4804322" y="5186554"/>
            <a:ext cx="399619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khí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chuyển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mạnh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sẽ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gây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gió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mạnh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818592" y="1921841"/>
            <a:ext cx="3832801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Chong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chóng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quay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nhanh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bật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quạt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mức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độ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mạnh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en-US" sz="20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47165" y="-155510"/>
            <a:ext cx="6919560" cy="1322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022089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8" grpId="0"/>
      <p:bldP spid="19" grpId="0"/>
      <p:bldP spid="2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9786" y="-872674"/>
            <a:ext cx="12591569" cy="824801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23381" y="2034450"/>
            <a:ext cx="10745233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dirty="0">
                <a:latin typeface="Cambria" panose="02040503050406030204" pitchFamily="18" charset="0"/>
                <a:ea typeface="Cambria" panose="02040503050406030204" pitchFamily="18" charset="0"/>
              </a:rPr>
              <a:t>Để phân biệt mức độ của gió, nhiều nước trên thế giới trong đó có Việt Nam đã chia mức độ mạnh của gió thành 18  cấp từ cấp 0 đến cấp 1. Gió lên đến cấp 6,7 gọi là áp thấp nhiệt đới, </a:t>
            </a:r>
          </a:p>
          <a:p>
            <a:pPr algn="ctr"/>
            <a:r>
              <a:rPr lang="vi-VN" sz="4000" dirty="0">
                <a:latin typeface="Cambria" panose="02040503050406030204" pitchFamily="18" charset="0"/>
                <a:ea typeface="Cambria" panose="02040503050406030204" pitchFamily="18" charset="0"/>
              </a:rPr>
              <a:t>gió từ cấp 8 trở lên gọi là bão. </a:t>
            </a:r>
            <a:endParaRPr lang="en-US" sz="4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510225" y="1097964"/>
            <a:ext cx="61478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 THÔNG TIN SAU:</a:t>
            </a:r>
            <a:endParaRPr lang="en-US" sz="4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166702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672</TotalTime>
  <Words>900</Words>
  <Application>Microsoft Office PowerPoint</Application>
  <PresentationFormat>Widescreen</PresentationFormat>
  <Paragraphs>76</Paragraphs>
  <Slides>25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8" baseType="lpstr">
      <vt:lpstr>等线</vt:lpstr>
      <vt:lpstr>等线 Light</vt:lpstr>
      <vt:lpstr>#9Slide07 HoneyCream</vt:lpstr>
      <vt:lpstr>Arial</vt:lpstr>
      <vt:lpstr>Cambria</vt:lpstr>
      <vt:lpstr>SVN-Hole Hearted</vt:lpstr>
      <vt:lpstr>SVN-Lobster</vt:lpstr>
      <vt:lpstr>Tahoma</vt:lpstr>
      <vt:lpstr>Times New Roman</vt:lpstr>
      <vt:lpstr>UTM Colossalis</vt:lpstr>
      <vt:lpstr>VNI-Times</vt:lpstr>
      <vt:lpstr>Wingdings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MĂNG NON TEAM</dc:creator>
  <cp:keywords>MĂNG NON TEAM</cp:keywords>
  <cp:lastModifiedBy>Administrator</cp:lastModifiedBy>
  <cp:revision>44</cp:revision>
  <dcterms:created xsi:type="dcterms:W3CDTF">2023-08-18T04:53:01Z</dcterms:created>
  <dcterms:modified xsi:type="dcterms:W3CDTF">2023-10-12T05:34:11Z</dcterms:modified>
</cp:coreProperties>
</file>