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301" r:id="rId4"/>
    <p:sldId id="267" r:id="rId5"/>
    <p:sldId id="297" r:id="rId6"/>
    <p:sldId id="259" r:id="rId7"/>
    <p:sldId id="261" r:id="rId8"/>
    <p:sldId id="258" r:id="rId9"/>
    <p:sldId id="263" r:id="rId10"/>
    <p:sldId id="295" r:id="rId11"/>
    <p:sldId id="264" r:id="rId12"/>
    <p:sldId id="265" r:id="rId13"/>
    <p:sldId id="298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62" r:id="rId25"/>
    <p:sldId id="278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9" r:id="rId41"/>
    <p:sldId id="300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4"/>
          <p:cNvSpPr/>
          <p:nvPr userDrawn="1"/>
        </p:nvSpPr>
        <p:spPr>
          <a:xfrm>
            <a:off x="152400" y="285750"/>
            <a:ext cx="11811000" cy="657225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5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3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37456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5.wdp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8.wdp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g"/><Relationship Id="rId3" Type="http://schemas.openxmlformats.org/officeDocument/2006/relationships/image" Target="../media/image14.svg"/><Relationship Id="rId12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3.wdp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6"/>
            <a:ext cx="12191999" cy="677714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178666" y="5795856"/>
            <a:ext cx="1941830" cy="56451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同侧圆角矩形 4"/>
          <p:cNvSpPr/>
          <p:nvPr/>
        </p:nvSpPr>
        <p:spPr>
          <a:xfrm>
            <a:off x="1290472" y="1694482"/>
            <a:ext cx="8204200" cy="1805633"/>
          </a:xfrm>
          <a:prstGeom prst="round2SameRect">
            <a:avLst>
              <a:gd name="adj1" fmla="val 40534"/>
              <a:gd name="adj2" fmla="val 0"/>
            </a:avLst>
          </a:prstGeom>
          <a:solidFill>
            <a:schemeClr val="accent3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5"/>
          <p:cNvSpPr/>
          <p:nvPr/>
        </p:nvSpPr>
        <p:spPr>
          <a:xfrm flipV="1">
            <a:off x="2155884" y="3507818"/>
            <a:ext cx="9845613" cy="185971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75" y="49547"/>
            <a:ext cx="3804234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75644" y="5592176"/>
            <a:ext cx="1871634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7" y="956267"/>
            <a:ext cx="2679919" cy="1926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29" y="1616429"/>
            <a:ext cx="8821677" cy="2438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5884" y="3441417"/>
            <a:ext cx="10225387" cy="22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2124810"/>
            <a:ext cx="3376314" cy="43892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75598" y="394607"/>
            <a:ext cx="6627688" cy="4254596"/>
            <a:chOff x="4475748" y="352926"/>
            <a:chExt cx="6801852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6801852" cy="4315327"/>
            </a:xfrm>
            <a:prstGeom prst="wedgeEllipseCallout">
              <a:avLst>
                <a:gd name="adj1" fmla="val -58510"/>
                <a:gd name="adj2" fmla="val 48555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43157" y="1798677"/>
              <a:ext cx="6522179" cy="196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tiến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nghiệm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(SGK- tr.17)</a:t>
              </a:r>
              <a:endPara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7965" y="766072"/>
            <a:ext cx="3037203" cy="667528"/>
            <a:chOff x="-3766139" y="33112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3766139" y="33112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-3664466" y="105266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THÍ NGHIỆM 1 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394806" y="729477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9039" y="2445940"/>
            <a:ext cx="3814332" cy="1410249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="" xmlns:a16="http://schemas.microsoft.com/office/drawing/2014/main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307589" y="2481207"/>
              <a:ext cx="26180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Tiến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hành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theo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nhóm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4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8566" y="348328"/>
            <a:ext cx="6799965" cy="3108543"/>
            <a:chOff x="215190" y="1480442"/>
            <a:chExt cx="6799965" cy="31085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27" b="5400"/>
            <a:stretch/>
          </p:blipFill>
          <p:spPr>
            <a:xfrm>
              <a:off x="3983113" y="1605056"/>
              <a:ext cx="3032042" cy="28302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5190" y="1480442"/>
              <a:ext cx="369535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Cầm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ni-lông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to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miệng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lang.</a:t>
              </a:r>
            </a:p>
            <a:p>
              <a:pPr algn="just"/>
              <a:endPara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phồng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buộc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miệng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3776434"/>
            <a:ext cx="7252251" cy="2780369"/>
            <a:chOff x="4648200" y="3776434"/>
            <a:chExt cx="7252251" cy="2780369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3879147"/>
              <a:ext cx="410441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chậu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tăm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chọc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lỗ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bóp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nhẹ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1b).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xảy</a:t>
              </a:r>
              <a:r>
                <a:rPr lang="en-US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ra.</a:t>
              </a:r>
              <a:endPara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9" t="22849" b="4960"/>
            <a:stretch/>
          </p:blipFill>
          <p:spPr>
            <a:xfrm>
              <a:off x="8982866" y="3776434"/>
              <a:ext cx="2917585" cy="2529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5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64299" y="950730"/>
            <a:ext cx="5663935" cy="1411470"/>
            <a:chOff x="-4146" y="146903"/>
            <a:chExt cx="5663935" cy="1411470"/>
          </a:xfrm>
        </p:grpSpPr>
        <p:pic>
          <p:nvPicPr>
            <p:cNvPr id="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4146" y="146903"/>
              <a:ext cx="5174851" cy="14114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319704" y="314307"/>
              <a:ext cx="53400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- THỰC HIỆN THÍ NGHIỆM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- THẢO LUẬN   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52551" y="2617994"/>
            <a:ext cx="954405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en-US" sz="3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6" y="1503885"/>
            <a:ext cx="6533914" cy="44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6" y="2399235"/>
            <a:ext cx="6533914" cy="4458765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1053847" y="835597"/>
            <a:ext cx="10223752" cy="1814534"/>
            <a:chOff x="1147156" y="572516"/>
            <a:chExt cx="12988181" cy="89849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868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Khi cho túi ni-lông bị tăm chọc thủng vào nước rồi bóp nhẹ, ta thấy có hiện tượng gì xảy ra?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6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2208" y="2474351"/>
            <a:ext cx="5408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Cho túi vào chậu nước, dùng tăm chọc thủng một lỗ rồi bóp nhẹ túi ta thấy có </a:t>
            </a:r>
            <a:r>
              <a:rPr lang="en-US" sz="40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bọt khí nổi lên.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9" t="22849" b="4960"/>
          <a:stretch/>
        </p:blipFill>
        <p:spPr>
          <a:xfrm>
            <a:off x="6140626" y="1642762"/>
            <a:ext cx="5574155" cy="48332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38346" y="614473"/>
            <a:ext cx="5204559" cy="942307"/>
            <a:chOff x="319704" y="242153"/>
            <a:chExt cx="3037203" cy="503935"/>
          </a:xfrm>
        </p:grpSpPr>
        <p:pic>
          <p:nvPicPr>
            <p:cNvPr id="1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5039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34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Giải thích hiện tượng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162801" y="3701143"/>
            <a:ext cx="1536562" cy="1817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66" y="2399235"/>
            <a:ext cx="6533914" cy="4458765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1053847" y="786952"/>
            <a:ext cx="10223752" cy="1368840"/>
            <a:chOff x="1147156" y="548429"/>
            <a:chExt cx="12988181" cy="67780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5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Giải thích hiện tượng xảy ra và cho biết trong túi ni-lông có chứa gì?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2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2208" y="2474351"/>
            <a:ext cx="5408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bóp nhẹ túi thấy có bọt khí thoát ra ngoài, điều này chứng tỏ trong túi chứa </a:t>
            </a:r>
            <a:r>
              <a:rPr lang="nl-NL" sz="4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</a:t>
            </a:r>
            <a:r>
              <a:rPr lang="nl-NL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9" t="22849" b="4960"/>
          <a:stretch/>
        </p:blipFill>
        <p:spPr>
          <a:xfrm>
            <a:off x="6140626" y="1642762"/>
            <a:ext cx="5574155" cy="48332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38346" y="614473"/>
            <a:ext cx="5204559" cy="942307"/>
            <a:chOff x="319704" y="242153"/>
            <a:chExt cx="3037203" cy="503935"/>
          </a:xfrm>
        </p:grpSpPr>
        <p:pic>
          <p:nvPicPr>
            <p:cNvPr id="1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5039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34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Giải thích hiện tượng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162801" y="3701143"/>
            <a:ext cx="1536562" cy="1817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14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2. Quan sát hình 2, hãy dự đoán bên trong chai rỗng  và trong các lỗ nhỏ li ti của miếng bọt biển khô chứa gì?</a:t>
              </a:r>
              <a:endParaRPr lang="en-US" sz="34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87" y="2027505"/>
            <a:ext cx="7778284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14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>
                  <a:solidFill>
                    <a:srgbClr val="333333"/>
                  </a:solidFill>
                  <a:latin typeface="Cambria" panose="02040503050406030204" pitchFamily="18" charset="0"/>
                </a:rPr>
                <a:t>B</a:t>
              </a:r>
              <a:r>
                <a:rPr lang="en-US" sz="34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ên trong chai rỗng  và trong các lỗ nhỏ li ti của miếng bọt biển khô chứa </a:t>
              </a:r>
              <a:r>
                <a:rPr lang="en-US" sz="3400" b="1" i="0" smtClean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không khí</a:t>
              </a:r>
              <a:r>
                <a:rPr lang="en-US" sz="34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4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87" y="2027505"/>
            <a:ext cx="7778284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云形 5"/>
          <p:cNvSpPr/>
          <p:nvPr/>
        </p:nvSpPr>
        <p:spPr>
          <a:xfrm>
            <a:off x="2129063" y="963386"/>
            <a:ext cx="7668079" cy="4820557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95E8AB-5A63-074A-A137-64DC6908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2748" y="1601987"/>
            <a:ext cx="5748738" cy="35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5" y="2206027"/>
            <a:ext cx="9568556" cy="4542764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592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>
                  <a:solidFill>
                    <a:srgbClr val="333333"/>
                  </a:solidFill>
                  <a:latin typeface="Cambria" panose="02040503050406030204" pitchFamily="18" charset="0"/>
                </a:rPr>
                <a:t>3</a:t>
              </a:r>
              <a:r>
                <a:rPr lang="en-US" sz="34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. Quan sát hình 3 và cho biết dự đoán ban đầu của em có đúng không. Giải thích kết quả quan sát được.</a:t>
              </a:r>
              <a:endParaRPr lang="en-US" sz="3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39" y="2383436"/>
            <a:ext cx="9424905" cy="4474564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587828" y="548894"/>
            <a:ext cx="11081657" cy="1258135"/>
            <a:chOff x="1147156" y="571820"/>
            <a:chExt cx="12988181" cy="65441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01514" y="571820"/>
              <a:ext cx="12833823" cy="62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Vì trong chai và miếng bọt biển có chứa </a:t>
              </a:r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khí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, khi nước chiếm chỗ thì không khí thoát ra ngoài.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89" y="1163052"/>
            <a:ext cx="4491789" cy="58393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75748" y="413657"/>
            <a:ext cx="6627681" cy="4254596"/>
            <a:chOff x="4475748" y="352926"/>
            <a:chExt cx="6801852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6801852" cy="4315327"/>
            </a:xfrm>
            <a:prstGeom prst="wedgeEllipseCallout">
              <a:avLst>
                <a:gd name="adj1" fmla="val -63109"/>
                <a:gd name="adj2" fmla="val 39152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0465" y="1173834"/>
              <a:ext cx="5892417" cy="298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 i="1">
                  <a:latin typeface="Cambria" panose="02040503050406030204" pitchFamily="18" charset="0"/>
                  <a:ea typeface="Cambria" panose="02040503050406030204" pitchFamily="18" charset="0"/>
                </a:rPr>
                <a:t>Từ các hiện tượng quan sát được ở hình 1, hình 2, hình 3 và trong cuộc sống, hãy cho biết: </a:t>
              </a:r>
              <a:r>
                <a:rPr lang="en-US" sz="3700" b="1" i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</a:t>
              </a:r>
              <a:r>
                <a:rPr lang="en-US" sz="3700" b="1" i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khí có ở </a:t>
              </a:r>
              <a:r>
                <a:rPr lang="en-US" sz="3700" b="1" i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đâu?</a:t>
              </a:r>
              <a:endParaRPr lang="en-US" sz="37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="" xmlns:a16="http://schemas.microsoft.com/office/drawing/2014/main" id="{FF6024D7-54A8-0935-0E31-935975D6B24F}"/>
              </a:ext>
            </a:extLst>
          </p:cNvPr>
          <p:cNvGrpSpPr/>
          <p:nvPr/>
        </p:nvGrpSpPr>
        <p:grpSpPr>
          <a:xfrm>
            <a:off x="3441055" y="906997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="" xmlns:a16="http://schemas.microsoft.com/office/drawing/2014/main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="" xmlns:a16="http://schemas.microsoft.com/office/drawing/2014/main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2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557" y="2758190"/>
            <a:ext cx="10942820" cy="1754326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có ở xung quanh mọi vật và mọi chỗ rỗng bên trong vật.</a:t>
            </a:r>
            <a:endParaRPr lang="en-US" sz="5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46" y="1374989"/>
            <a:ext cx="9205758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3" y="174256"/>
            <a:ext cx="2049331" cy="1398470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3002391" y="542269"/>
            <a:ext cx="5868462" cy="728930"/>
            <a:chOff x="1147156" y="572516"/>
            <a:chExt cx="12988181" cy="65371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1.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Quanh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là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khí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5944" y="1507827"/>
            <a:ext cx="113775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6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50" y="773309"/>
            <a:ext cx="5291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Hãy dùng các giác quan và cho biết màu, mùi, vị của không khí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703193" y="3467648"/>
            <a:ext cx="5510772" cy="1346769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82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smtClean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Không khí</a:t>
              </a:r>
              <a:r>
                <a:rPr lang="en-US" sz="36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 không màu, không mùi, không vị.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5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49" y="773309"/>
            <a:ext cx="5651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ví dụ mùi thơm hay mùi khó chịu mà em ngửi thấy trong không khí. Mùi đó có phải là mùi của không khí không? Vì sao?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628243" y="4189629"/>
            <a:ext cx="5862498" cy="2353716"/>
            <a:chOff x="1147156" y="572516"/>
            <a:chExt cx="12988181" cy="66606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82605" y="585361"/>
              <a:ext cx="12323399" cy="653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Nếu có mùi thơm hay mùi khó chịu nào đó thì đó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phải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mùi của không khí.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6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49" y="773309"/>
            <a:ext cx="565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Chúng ta nhìn thấy nhau và nhìn thấy đồ vật quanh ta, từ đó nhận xét về tính trong suốt của không khí.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628242" y="4141033"/>
            <a:ext cx="5217922" cy="1356732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82605" y="585361"/>
              <a:ext cx="12323399" cy="637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khí </a:t>
              </a: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có tính trong suốt.</a:t>
              </a:r>
              <a:endParaRPr lang="en-US" sz="4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8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527868" y="219124"/>
            <a:ext cx="11081657" cy="2192657"/>
            <a:chOff x="1147156" y="570834"/>
            <a:chExt cx="12988181" cy="655400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54222" y="570834"/>
              <a:ext cx="12579491" cy="616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Quan </a:t>
              </a:r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 không khí có trong túi ni-lông thu được ở thí nghiệm mô tả trên hình 1a, chai rỗng ở hình 2a và không khí có trong các quả bóng,… từ đó hãy nhận xét về hình dạng của không khí</a:t>
              </a:r>
              <a:r>
                <a:rPr lang="en-US" sz="32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54" t="4113" r="46275" b="5441"/>
          <a:stretch/>
        </p:blipFill>
        <p:spPr bwMode="auto">
          <a:xfrm>
            <a:off x="704539" y="3792261"/>
            <a:ext cx="2991460" cy="2908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040" b="16384"/>
          <a:stretch/>
        </p:blipFill>
        <p:spPr bwMode="auto">
          <a:xfrm>
            <a:off x="3819791" y="3654558"/>
            <a:ext cx="3060695" cy="2851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38" y="3473976"/>
            <a:ext cx="2310858" cy="3196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2" y="4595532"/>
            <a:ext cx="1606543" cy="16065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4916" y="2526847"/>
            <a:ext cx="6850504" cy="10762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dạng của không khí thay đổi khi vật chứa thay đổi.</a:t>
            </a:r>
          </a:p>
        </p:txBody>
      </p:sp>
      <p:grpSp>
        <p:nvGrpSpPr>
          <p:cNvPr id="11" name="Google Shape;7488;p105"/>
          <p:cNvGrpSpPr/>
          <p:nvPr/>
        </p:nvGrpSpPr>
        <p:grpSpPr>
          <a:xfrm>
            <a:off x="337370" y="2804690"/>
            <a:ext cx="957546" cy="609284"/>
            <a:chOff x="7460250" y="1810675"/>
            <a:chExt cx="957546" cy="609284"/>
          </a:xfrm>
        </p:grpSpPr>
        <p:sp>
          <p:nvSpPr>
            <p:cNvPr id="12" name="Google Shape;7489;p105"/>
            <p:cNvSpPr/>
            <p:nvPr/>
          </p:nvSpPr>
          <p:spPr>
            <a:xfrm>
              <a:off x="7460250" y="1810675"/>
              <a:ext cx="957546" cy="609284"/>
            </a:xfrm>
            <a:custGeom>
              <a:avLst/>
              <a:gdLst/>
              <a:ahLst/>
              <a:cxnLst/>
              <a:rect l="l" t="t" r="r" b="b"/>
              <a:pathLst>
                <a:path w="10965" h="6977" extrusionOk="0">
                  <a:moveTo>
                    <a:pt x="6959" y="1811"/>
                  </a:moveTo>
                  <a:lnTo>
                    <a:pt x="9314" y="3489"/>
                  </a:lnTo>
                  <a:lnTo>
                    <a:pt x="6959" y="5166"/>
                  </a:lnTo>
                  <a:cubicBezTo>
                    <a:pt x="6941" y="4639"/>
                    <a:pt x="6504" y="4211"/>
                    <a:pt x="5978" y="4211"/>
                  </a:cubicBezTo>
                  <a:lnTo>
                    <a:pt x="1321" y="4211"/>
                  </a:lnTo>
                  <a:lnTo>
                    <a:pt x="1321" y="2775"/>
                  </a:lnTo>
                  <a:lnTo>
                    <a:pt x="5978" y="2775"/>
                  </a:lnTo>
                  <a:cubicBezTo>
                    <a:pt x="6504" y="2775"/>
                    <a:pt x="6941" y="2347"/>
                    <a:pt x="6959" y="1811"/>
                  </a:cubicBezTo>
                  <a:close/>
                  <a:moveTo>
                    <a:pt x="6433" y="0"/>
                  </a:moveTo>
                  <a:cubicBezTo>
                    <a:pt x="5978" y="0"/>
                    <a:pt x="5630" y="366"/>
                    <a:pt x="5630" y="857"/>
                  </a:cubicBezTo>
                  <a:lnTo>
                    <a:pt x="5630" y="1446"/>
                  </a:lnTo>
                  <a:lnTo>
                    <a:pt x="973" y="1446"/>
                  </a:lnTo>
                  <a:cubicBezTo>
                    <a:pt x="438" y="1446"/>
                    <a:pt x="1" y="1892"/>
                    <a:pt x="1" y="2436"/>
                  </a:cubicBezTo>
                  <a:lnTo>
                    <a:pt x="1" y="4541"/>
                  </a:lnTo>
                  <a:cubicBezTo>
                    <a:pt x="1" y="5085"/>
                    <a:pt x="438" y="5531"/>
                    <a:pt x="973" y="5531"/>
                  </a:cubicBezTo>
                  <a:lnTo>
                    <a:pt x="5630" y="5531"/>
                  </a:lnTo>
                  <a:lnTo>
                    <a:pt x="5630" y="6129"/>
                  </a:lnTo>
                  <a:cubicBezTo>
                    <a:pt x="5630" y="6611"/>
                    <a:pt x="5978" y="6977"/>
                    <a:pt x="6433" y="6977"/>
                  </a:cubicBezTo>
                  <a:cubicBezTo>
                    <a:pt x="6611" y="6977"/>
                    <a:pt x="6789" y="6923"/>
                    <a:pt x="6941" y="6807"/>
                  </a:cubicBezTo>
                  <a:lnTo>
                    <a:pt x="10572" y="4220"/>
                  </a:lnTo>
                  <a:cubicBezTo>
                    <a:pt x="10822" y="4042"/>
                    <a:pt x="10964" y="3774"/>
                    <a:pt x="10964" y="3489"/>
                  </a:cubicBezTo>
                  <a:cubicBezTo>
                    <a:pt x="10964" y="3203"/>
                    <a:pt x="10822" y="2935"/>
                    <a:pt x="10572" y="2766"/>
                  </a:cubicBezTo>
                  <a:lnTo>
                    <a:pt x="6941" y="170"/>
                  </a:lnTo>
                  <a:cubicBezTo>
                    <a:pt x="6789" y="54"/>
                    <a:pt x="6611" y="0"/>
                    <a:pt x="6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90;p105"/>
            <p:cNvSpPr/>
            <p:nvPr/>
          </p:nvSpPr>
          <p:spPr>
            <a:xfrm>
              <a:off x="7598140" y="2007773"/>
              <a:ext cx="666221" cy="279797"/>
            </a:xfrm>
            <a:custGeom>
              <a:avLst/>
              <a:gdLst/>
              <a:ahLst/>
              <a:cxnLst/>
              <a:rect l="l" t="t" r="r" b="b"/>
              <a:pathLst>
                <a:path w="7629" h="3204" extrusionOk="0">
                  <a:moveTo>
                    <a:pt x="5389" y="0"/>
                  </a:moveTo>
                  <a:cubicBezTo>
                    <a:pt x="5371" y="509"/>
                    <a:pt x="4952" y="910"/>
                    <a:pt x="4452" y="910"/>
                  </a:cubicBezTo>
                  <a:lnTo>
                    <a:pt x="1" y="910"/>
                  </a:lnTo>
                  <a:lnTo>
                    <a:pt x="1" y="2284"/>
                  </a:lnTo>
                  <a:lnTo>
                    <a:pt x="4452" y="2284"/>
                  </a:lnTo>
                  <a:cubicBezTo>
                    <a:pt x="4952" y="2284"/>
                    <a:pt x="5371" y="2695"/>
                    <a:pt x="5389" y="3203"/>
                  </a:cubicBezTo>
                  <a:lnTo>
                    <a:pt x="7628" y="1597"/>
                  </a:lnTo>
                  <a:lnTo>
                    <a:pt x="5389" y="0"/>
                  </a:lnTo>
                  <a:close/>
                </a:path>
              </a:pathLst>
            </a:custGeom>
            <a:solidFill>
              <a:srgbClr val="3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1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2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3;p105"/>
            <p:cNvSpPr/>
            <p:nvPr/>
          </p:nvSpPr>
          <p:spPr>
            <a:xfrm>
              <a:off x="7573251" y="1994499"/>
              <a:ext cx="114574" cy="241635"/>
            </a:xfrm>
            <a:custGeom>
              <a:avLst/>
              <a:gdLst/>
              <a:ahLst/>
              <a:cxnLst/>
              <a:rect l="l" t="t" r="r" b="b"/>
              <a:pathLst>
                <a:path w="1312" h="2767" extrusionOk="0">
                  <a:moveTo>
                    <a:pt x="892" y="1"/>
                  </a:moveTo>
                  <a:lnTo>
                    <a:pt x="0" y="2766"/>
                  </a:lnTo>
                  <a:lnTo>
                    <a:pt x="410" y="2766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94;p105"/>
            <p:cNvSpPr/>
            <p:nvPr/>
          </p:nvSpPr>
          <p:spPr>
            <a:xfrm>
              <a:off x="7685380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2" y="1"/>
                  </a:moveTo>
                  <a:lnTo>
                    <a:pt x="1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95;p105"/>
            <p:cNvSpPr/>
            <p:nvPr/>
          </p:nvSpPr>
          <p:spPr>
            <a:xfrm>
              <a:off x="7798381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1" y="1"/>
                  </a:moveTo>
                  <a:lnTo>
                    <a:pt x="0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6;p105"/>
            <p:cNvSpPr/>
            <p:nvPr/>
          </p:nvSpPr>
          <p:spPr>
            <a:xfrm>
              <a:off x="7911295" y="1871455"/>
              <a:ext cx="148893" cy="364680"/>
            </a:xfrm>
            <a:custGeom>
              <a:avLst/>
              <a:gdLst/>
              <a:ahLst/>
              <a:cxnLst/>
              <a:rect l="l" t="t" r="r" b="b"/>
              <a:pathLst>
                <a:path w="1705" h="4176" extrusionOk="0">
                  <a:moveTo>
                    <a:pt x="1366" y="0"/>
                  </a:moveTo>
                  <a:lnTo>
                    <a:pt x="1134" y="714"/>
                  </a:lnTo>
                  <a:lnTo>
                    <a:pt x="1134" y="1080"/>
                  </a:lnTo>
                  <a:cubicBezTo>
                    <a:pt x="1134" y="1231"/>
                    <a:pt x="1036" y="1356"/>
                    <a:pt x="911" y="1401"/>
                  </a:cubicBezTo>
                  <a:lnTo>
                    <a:pt x="1" y="4175"/>
                  </a:lnTo>
                  <a:lnTo>
                    <a:pt x="420" y="4175"/>
                  </a:lnTo>
                  <a:lnTo>
                    <a:pt x="1705" y="232"/>
                  </a:lnTo>
                  <a:lnTo>
                    <a:pt x="1392" y="18"/>
                  </a:lnTo>
                  <a:cubicBezTo>
                    <a:pt x="1384" y="9"/>
                    <a:pt x="1375" y="0"/>
                    <a:pt x="1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97;p105"/>
            <p:cNvSpPr/>
            <p:nvPr/>
          </p:nvSpPr>
          <p:spPr>
            <a:xfrm>
              <a:off x="8010237" y="1936077"/>
              <a:ext cx="141121" cy="426246"/>
            </a:xfrm>
            <a:custGeom>
              <a:avLst/>
              <a:gdLst/>
              <a:ahLst/>
              <a:cxnLst/>
              <a:rect l="l" t="t" r="r" b="b"/>
              <a:pathLst>
                <a:path w="1616" h="4881" extrusionOk="0">
                  <a:moveTo>
                    <a:pt x="1276" y="1"/>
                  </a:moveTo>
                  <a:lnTo>
                    <a:pt x="1" y="3944"/>
                  </a:lnTo>
                  <a:lnTo>
                    <a:pt x="1" y="4693"/>
                  </a:lnTo>
                  <a:cubicBezTo>
                    <a:pt x="1" y="4800"/>
                    <a:pt x="45" y="4872"/>
                    <a:pt x="108" y="4880"/>
                  </a:cubicBezTo>
                  <a:lnTo>
                    <a:pt x="1615" y="242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98;p105"/>
            <p:cNvSpPr/>
            <p:nvPr/>
          </p:nvSpPr>
          <p:spPr>
            <a:xfrm>
              <a:off x="8116951" y="2001572"/>
              <a:ext cx="126363" cy="296826"/>
            </a:xfrm>
            <a:custGeom>
              <a:avLst/>
              <a:gdLst/>
              <a:ahLst/>
              <a:cxnLst/>
              <a:rect l="l" t="t" r="r" b="b"/>
              <a:pathLst>
                <a:path w="1447" h="3399" extrusionOk="0">
                  <a:moveTo>
                    <a:pt x="1107" y="0"/>
                  </a:moveTo>
                  <a:lnTo>
                    <a:pt x="1" y="3399"/>
                  </a:lnTo>
                  <a:lnTo>
                    <a:pt x="545" y="3006"/>
                  </a:lnTo>
                  <a:lnTo>
                    <a:pt x="1446" y="24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57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1C2BF5-DFE0-92AF-1691-ED5C507D2D3A}"/>
              </a:ext>
            </a:extLst>
          </p:cNvPr>
          <p:cNvSpPr txBox="1"/>
          <p:nvPr/>
        </p:nvSpPr>
        <p:spPr>
          <a:xfrm>
            <a:off x="1533630" y="548321"/>
            <a:ext cx="9518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duy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trì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sự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sống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mình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con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người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cần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Cambria" panose="02040503050406030204" pitchFamily="18" charset="0"/>
              </a:rPr>
              <a:t>gì</a:t>
            </a:r>
            <a:r>
              <a:rPr lang="en-US" sz="4800" b="1" dirty="0">
                <a:solidFill>
                  <a:srgbClr val="206A46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E80179-B295-717C-FEA0-C5330A4A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7" y="2652765"/>
            <a:ext cx="4732749" cy="2826255"/>
          </a:xfrm>
          <a:prstGeom prst="rect">
            <a:avLst/>
          </a:prstGeom>
        </p:spPr>
      </p:pic>
      <p:sp>
        <p:nvSpPr>
          <p:cNvPr id="4" name="矩形: 圆角 4">
            <a:extLst>
              <a:ext uri="{FF2B5EF4-FFF2-40B4-BE49-F238E27FC236}">
                <a16:creationId xmlns:a16="http://schemas.microsoft.com/office/drawing/2014/main" xmlns="" id="{F7FE7E56-C096-125D-0E7A-B778F31AA2DB}"/>
              </a:ext>
            </a:extLst>
          </p:cNvPr>
          <p:cNvSpPr/>
          <p:nvPr/>
        </p:nvSpPr>
        <p:spPr>
          <a:xfrm>
            <a:off x="2047348" y="5562449"/>
            <a:ext cx="2162911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Thức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ăn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F188B0-2A15-912C-D0D3-CE2089267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84" y="2572378"/>
            <a:ext cx="1838117" cy="2818155"/>
          </a:xfrm>
          <a:prstGeom prst="rect">
            <a:avLst/>
          </a:prstGeom>
        </p:spPr>
      </p:pic>
      <p:sp>
        <p:nvSpPr>
          <p:cNvPr id="6" name="矩形: 圆角 4">
            <a:extLst>
              <a:ext uri="{FF2B5EF4-FFF2-40B4-BE49-F238E27FC236}">
                <a16:creationId xmlns:a16="http://schemas.microsoft.com/office/drawing/2014/main" xmlns="" id="{D9ADECEB-9261-AA87-9FBD-B46E6DC070AE}"/>
              </a:ext>
            </a:extLst>
          </p:cNvPr>
          <p:cNvSpPr/>
          <p:nvPr/>
        </p:nvSpPr>
        <p:spPr>
          <a:xfrm>
            <a:off x="5267014" y="5562449"/>
            <a:ext cx="2714729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Nước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uống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2D5492-DD66-F9A7-4A42-95697EC4C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4" t="10622" r="11123" b="13553"/>
          <a:stretch/>
        </p:blipFill>
        <p:spPr>
          <a:xfrm>
            <a:off x="8390375" y="2376028"/>
            <a:ext cx="2959166" cy="3014505"/>
          </a:xfrm>
          <a:prstGeom prst="rect">
            <a:avLst/>
          </a:prstGeom>
        </p:spPr>
      </p:pic>
      <p:sp>
        <p:nvSpPr>
          <p:cNvPr id="8" name="矩形: 圆角 4">
            <a:extLst>
              <a:ext uri="{FF2B5EF4-FFF2-40B4-BE49-F238E27FC236}">
                <a16:creationId xmlns:a16="http://schemas.microsoft.com/office/drawing/2014/main" xmlns="" id="{445525CC-C5BA-3DD3-5423-4CB7547CAED3}"/>
              </a:ext>
            </a:extLst>
          </p:cNvPr>
          <p:cNvSpPr/>
          <p:nvPr/>
        </p:nvSpPr>
        <p:spPr>
          <a:xfrm>
            <a:off x="8512593" y="5589383"/>
            <a:ext cx="2714729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</a:rPr>
              <a:t>Không</a:t>
            </a:r>
            <a:r>
              <a:rPr lang="en-US" altLang="zh-CN" sz="36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</a:rPr>
              <a:t> </a:t>
            </a:r>
            <a:r>
              <a:rPr lang="en-US" altLang="zh-CN" sz="36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</a:rPr>
              <a:t>khí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23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="" xmlns:a16="http://schemas.microsoft.com/office/drawing/2014/main" id="{FF6024D7-54A8-0935-0E31-935975D6B24F}"/>
              </a:ext>
            </a:extLst>
          </p:cNvPr>
          <p:cNvGrpSpPr/>
          <p:nvPr/>
        </p:nvGrpSpPr>
        <p:grpSpPr>
          <a:xfrm>
            <a:off x="3441055" y="906997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="" xmlns:a16="http://schemas.microsoft.com/office/drawing/2014/main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="" xmlns:a16="http://schemas.microsoft.com/office/drawing/2014/main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2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557" y="2786300"/>
            <a:ext cx="10942820" cy="1569660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không có hình dạng nhất định, nó có hình dạng của vật chứa nó.</a:t>
            </a:r>
            <a:endParaRPr lang="en-US" sz="480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8042" y="394553"/>
            <a:ext cx="3037203" cy="667528"/>
            <a:chOff x="319704" y="242153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THÍ </a:t>
              </a:r>
              <a:r>
                <a:rPr lang="en-US" sz="2800" b="1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NGHIỆM 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6438" y="1216035"/>
            <a:ext cx="2618077" cy="1410249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="" xmlns:a16="http://schemas.microsoft.com/office/drawing/2014/main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Chuẩn </a:t>
              </a:r>
              <a:r>
                <a:rPr lang="en-US" sz="3600" b="1" dirty="0" err="1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bị</a:t>
              </a:r>
              <a:r>
                <a:rPr lang="en-US" sz="3600" b="1" dirty="0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:</a:t>
              </a:r>
              <a:endParaRPr lang="en-US" sz="3600" b="1" dirty="0">
                <a:solidFill>
                  <a:srgbClr val="009B93"/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r="40668"/>
          <a:stretch/>
        </p:blipFill>
        <p:spPr>
          <a:xfrm>
            <a:off x="7001614" y="1039096"/>
            <a:ext cx="1897950" cy="58189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43170" y="4638095"/>
            <a:ext cx="3213836" cy="935765"/>
            <a:chOff x="2698554" y="5770012"/>
            <a:chExt cx="4338392" cy="93576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2698554" y="5863677"/>
              <a:ext cx="4338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1 bơm tiêm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7964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8042" y="394553"/>
            <a:ext cx="3037203" cy="667528"/>
            <a:chOff x="319704" y="242153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THÍ </a:t>
              </a:r>
              <a:r>
                <a:rPr lang="en-US" sz="2800" b="1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NGHIỆM 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3618" y="566808"/>
            <a:ext cx="2341132" cy="1389058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="" xmlns:a16="http://schemas.microsoft.com/office/drawing/2014/main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Tiến hành</a:t>
              </a:r>
              <a:endParaRPr lang="en-US" sz="3200" b="1" dirty="0">
                <a:solidFill>
                  <a:srgbClr val="009B93"/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544" y="2736209"/>
            <a:ext cx="8204690" cy="4151550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2764031" y="1124404"/>
            <a:ext cx="8868336" cy="1477328"/>
            <a:chOff x="1036451" y="568015"/>
            <a:chExt cx="13098886" cy="676344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036451" y="568015"/>
              <a:ext cx="12988182" cy="676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Bịt kín đầu bơm tiêm rồi dùng ngón tay ấn ruột bơm tiêm vào sâu trong vỏ bơm tiêm (hình 4b), sau đó thả tay ra (hình 4c)</a:t>
              </a:r>
              <a:endParaRPr lang="en-US" sz="30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0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" y="134911"/>
            <a:ext cx="3659388" cy="2497179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4786597" y="887213"/>
            <a:ext cx="5868462" cy="728930"/>
            <a:chOff x="1147156" y="572516"/>
            <a:chExt cx="12988181" cy="65371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Quan sát hình 4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9547" y="2632090"/>
            <a:ext cx="10822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Bên trong vỏ bơm tiêm (hình 4a) chứa gì?</a:t>
            </a:r>
          </a:p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Mô tả các hiện tượng xảy ra ở hình 4b và 4c có sử dụng các từ gợi ý: không khí, nén lại, dãn ra.</a:t>
            </a:r>
          </a:p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thí nghiệm trên, em có nhận xét gì về tính chất của không khí?</a:t>
            </a:r>
          </a:p>
        </p:txBody>
      </p:sp>
    </p:spTree>
    <p:extLst>
      <p:ext uri="{BB962C8B-B14F-4D97-AF65-F5344CB8AC3E}">
        <p14:creationId xmlns:p14="http://schemas.microsoft.com/office/powerpoint/2010/main" val="74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3215"/>
          <a:stretch/>
        </p:blipFill>
        <p:spPr>
          <a:xfrm>
            <a:off x="639508" y="1933731"/>
            <a:ext cx="3542748" cy="462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7148" y="854516"/>
            <a:ext cx="7075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Bên trong vỏ bơm tiêm (hình 4a) chứa gì</a:t>
            </a: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4821764" y="3000825"/>
            <a:ext cx="5868462" cy="1389031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2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Bên trong vỏ bơm tiêm chứa </a:t>
              </a:r>
              <a:r>
                <a:rPr lang="en-US" sz="4000" b="1" i="0" smtClean="0">
                  <a:solidFill>
                    <a:schemeClr val="accent2">
                      <a:lumMod val="50000"/>
                    </a:schemeClr>
                  </a:solidFill>
                  <a:effectLst/>
                  <a:latin typeface="Cambria" panose="02040503050406030204" pitchFamily="18" charset="0"/>
                </a:rPr>
                <a:t>không khí</a:t>
              </a:r>
              <a:r>
                <a:rPr lang="en-US" sz="40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8210" y="671487"/>
            <a:ext cx="843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Mô tả các hiện tượng xảy ra ở hình 4b và 4c có sử dụng các từ gợi ý: không khí, nén lại, dãn ra.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4616970" y="3043002"/>
            <a:ext cx="6955436" cy="2950533"/>
            <a:chOff x="1147156" y="572516"/>
            <a:chExt cx="12988181" cy="66048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62729" y="592262"/>
              <a:ext cx="12772608" cy="640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Khi ấn ruột bơm tiêm vào sâu trong bơm tiêm,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khí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bị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nén lại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, sau đó thả tay ra không khí lại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dãn ra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đẩy ruột bơm tiêm lên trên.</a:t>
              </a: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420" r="2375"/>
          <a:stretch/>
        </p:blipFill>
        <p:spPr>
          <a:xfrm>
            <a:off x="0" y="2743200"/>
            <a:ext cx="461697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269" y="779566"/>
            <a:ext cx="8439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thí nghiệm trên, em có nhận xét gì về tính chất của không khí?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2518348" y="2893101"/>
            <a:ext cx="7591104" cy="1918742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362728" y="592262"/>
              <a:ext cx="12772609" cy="576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khí </a:t>
              </a:r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có thể bị nén lại hoặc dãn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341934"/>
            <a:ext cx="5614050" cy="5422662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919135" y="613004"/>
            <a:ext cx="5868462" cy="728930"/>
            <a:chOff x="1147156" y="572516"/>
            <a:chExt cx="12988181" cy="653718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Quan sát hình 5 và cho biết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586" y="1672720"/>
            <a:ext cx="5651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Nam đã kéo ruột bơm lên hay ấn ruột bơm xuống để lốp xe căng lên</a:t>
            </a:r>
            <a:r>
              <a:rPr lang="en-US" sz="3600" b="1" i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oogle Shape;7488;p105"/>
          <p:cNvGrpSpPr/>
          <p:nvPr/>
        </p:nvGrpSpPr>
        <p:grpSpPr>
          <a:xfrm rot="5400000">
            <a:off x="8761842" y="3958932"/>
            <a:ext cx="957546" cy="609284"/>
            <a:chOff x="7460250" y="1810675"/>
            <a:chExt cx="957546" cy="609284"/>
          </a:xfrm>
        </p:grpSpPr>
        <p:sp>
          <p:nvSpPr>
            <p:cNvPr id="13" name="Google Shape;7489;p105"/>
            <p:cNvSpPr/>
            <p:nvPr/>
          </p:nvSpPr>
          <p:spPr>
            <a:xfrm>
              <a:off x="7460250" y="1810675"/>
              <a:ext cx="957546" cy="609284"/>
            </a:xfrm>
            <a:custGeom>
              <a:avLst/>
              <a:gdLst/>
              <a:ahLst/>
              <a:cxnLst/>
              <a:rect l="l" t="t" r="r" b="b"/>
              <a:pathLst>
                <a:path w="10965" h="6977" extrusionOk="0">
                  <a:moveTo>
                    <a:pt x="6959" y="1811"/>
                  </a:moveTo>
                  <a:lnTo>
                    <a:pt x="9314" y="3489"/>
                  </a:lnTo>
                  <a:lnTo>
                    <a:pt x="6959" y="5166"/>
                  </a:lnTo>
                  <a:cubicBezTo>
                    <a:pt x="6941" y="4639"/>
                    <a:pt x="6504" y="4211"/>
                    <a:pt x="5978" y="4211"/>
                  </a:cubicBezTo>
                  <a:lnTo>
                    <a:pt x="1321" y="4211"/>
                  </a:lnTo>
                  <a:lnTo>
                    <a:pt x="1321" y="2775"/>
                  </a:lnTo>
                  <a:lnTo>
                    <a:pt x="5978" y="2775"/>
                  </a:lnTo>
                  <a:cubicBezTo>
                    <a:pt x="6504" y="2775"/>
                    <a:pt x="6941" y="2347"/>
                    <a:pt x="6959" y="1811"/>
                  </a:cubicBezTo>
                  <a:close/>
                  <a:moveTo>
                    <a:pt x="6433" y="0"/>
                  </a:moveTo>
                  <a:cubicBezTo>
                    <a:pt x="5978" y="0"/>
                    <a:pt x="5630" y="366"/>
                    <a:pt x="5630" y="857"/>
                  </a:cubicBezTo>
                  <a:lnTo>
                    <a:pt x="5630" y="1446"/>
                  </a:lnTo>
                  <a:lnTo>
                    <a:pt x="973" y="1446"/>
                  </a:lnTo>
                  <a:cubicBezTo>
                    <a:pt x="438" y="1446"/>
                    <a:pt x="1" y="1892"/>
                    <a:pt x="1" y="2436"/>
                  </a:cubicBezTo>
                  <a:lnTo>
                    <a:pt x="1" y="4541"/>
                  </a:lnTo>
                  <a:cubicBezTo>
                    <a:pt x="1" y="5085"/>
                    <a:pt x="438" y="5531"/>
                    <a:pt x="973" y="5531"/>
                  </a:cubicBezTo>
                  <a:lnTo>
                    <a:pt x="5630" y="5531"/>
                  </a:lnTo>
                  <a:lnTo>
                    <a:pt x="5630" y="6129"/>
                  </a:lnTo>
                  <a:cubicBezTo>
                    <a:pt x="5630" y="6611"/>
                    <a:pt x="5978" y="6977"/>
                    <a:pt x="6433" y="6977"/>
                  </a:cubicBezTo>
                  <a:cubicBezTo>
                    <a:pt x="6611" y="6977"/>
                    <a:pt x="6789" y="6923"/>
                    <a:pt x="6941" y="6807"/>
                  </a:cubicBezTo>
                  <a:lnTo>
                    <a:pt x="10572" y="4220"/>
                  </a:lnTo>
                  <a:cubicBezTo>
                    <a:pt x="10822" y="4042"/>
                    <a:pt x="10964" y="3774"/>
                    <a:pt x="10964" y="3489"/>
                  </a:cubicBezTo>
                  <a:cubicBezTo>
                    <a:pt x="10964" y="3203"/>
                    <a:pt x="10822" y="2935"/>
                    <a:pt x="10572" y="2766"/>
                  </a:cubicBezTo>
                  <a:lnTo>
                    <a:pt x="6941" y="170"/>
                  </a:lnTo>
                  <a:cubicBezTo>
                    <a:pt x="6789" y="54"/>
                    <a:pt x="6611" y="0"/>
                    <a:pt x="6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0;p105"/>
            <p:cNvSpPr/>
            <p:nvPr/>
          </p:nvSpPr>
          <p:spPr>
            <a:xfrm>
              <a:off x="7598140" y="2007773"/>
              <a:ext cx="666221" cy="279797"/>
            </a:xfrm>
            <a:custGeom>
              <a:avLst/>
              <a:gdLst/>
              <a:ahLst/>
              <a:cxnLst/>
              <a:rect l="l" t="t" r="r" b="b"/>
              <a:pathLst>
                <a:path w="7629" h="3204" extrusionOk="0">
                  <a:moveTo>
                    <a:pt x="5389" y="0"/>
                  </a:moveTo>
                  <a:cubicBezTo>
                    <a:pt x="5371" y="509"/>
                    <a:pt x="4952" y="910"/>
                    <a:pt x="4452" y="910"/>
                  </a:cubicBezTo>
                  <a:lnTo>
                    <a:pt x="1" y="910"/>
                  </a:lnTo>
                  <a:lnTo>
                    <a:pt x="1" y="2284"/>
                  </a:lnTo>
                  <a:lnTo>
                    <a:pt x="4452" y="2284"/>
                  </a:lnTo>
                  <a:cubicBezTo>
                    <a:pt x="4952" y="2284"/>
                    <a:pt x="5371" y="2695"/>
                    <a:pt x="5389" y="3203"/>
                  </a:cubicBezTo>
                  <a:lnTo>
                    <a:pt x="7628" y="1597"/>
                  </a:lnTo>
                  <a:lnTo>
                    <a:pt x="5389" y="0"/>
                  </a:lnTo>
                  <a:close/>
                </a:path>
              </a:pathLst>
            </a:custGeom>
            <a:solidFill>
              <a:srgbClr val="3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1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2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93;p105"/>
            <p:cNvSpPr/>
            <p:nvPr/>
          </p:nvSpPr>
          <p:spPr>
            <a:xfrm>
              <a:off x="7573251" y="1994499"/>
              <a:ext cx="114574" cy="241635"/>
            </a:xfrm>
            <a:custGeom>
              <a:avLst/>
              <a:gdLst/>
              <a:ahLst/>
              <a:cxnLst/>
              <a:rect l="l" t="t" r="r" b="b"/>
              <a:pathLst>
                <a:path w="1312" h="2767" extrusionOk="0">
                  <a:moveTo>
                    <a:pt x="892" y="1"/>
                  </a:moveTo>
                  <a:lnTo>
                    <a:pt x="0" y="2766"/>
                  </a:lnTo>
                  <a:lnTo>
                    <a:pt x="410" y="2766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94;p105"/>
            <p:cNvSpPr/>
            <p:nvPr/>
          </p:nvSpPr>
          <p:spPr>
            <a:xfrm>
              <a:off x="7685380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2" y="1"/>
                  </a:moveTo>
                  <a:lnTo>
                    <a:pt x="1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5;p105"/>
            <p:cNvSpPr/>
            <p:nvPr/>
          </p:nvSpPr>
          <p:spPr>
            <a:xfrm>
              <a:off x="7798381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1" y="1"/>
                  </a:moveTo>
                  <a:lnTo>
                    <a:pt x="0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96;p105"/>
            <p:cNvSpPr/>
            <p:nvPr/>
          </p:nvSpPr>
          <p:spPr>
            <a:xfrm>
              <a:off x="7911295" y="1871455"/>
              <a:ext cx="148893" cy="364680"/>
            </a:xfrm>
            <a:custGeom>
              <a:avLst/>
              <a:gdLst/>
              <a:ahLst/>
              <a:cxnLst/>
              <a:rect l="l" t="t" r="r" b="b"/>
              <a:pathLst>
                <a:path w="1705" h="4176" extrusionOk="0">
                  <a:moveTo>
                    <a:pt x="1366" y="0"/>
                  </a:moveTo>
                  <a:lnTo>
                    <a:pt x="1134" y="714"/>
                  </a:lnTo>
                  <a:lnTo>
                    <a:pt x="1134" y="1080"/>
                  </a:lnTo>
                  <a:cubicBezTo>
                    <a:pt x="1134" y="1231"/>
                    <a:pt x="1036" y="1356"/>
                    <a:pt x="911" y="1401"/>
                  </a:cubicBezTo>
                  <a:lnTo>
                    <a:pt x="1" y="4175"/>
                  </a:lnTo>
                  <a:lnTo>
                    <a:pt x="420" y="4175"/>
                  </a:lnTo>
                  <a:lnTo>
                    <a:pt x="1705" y="232"/>
                  </a:lnTo>
                  <a:lnTo>
                    <a:pt x="1392" y="18"/>
                  </a:lnTo>
                  <a:cubicBezTo>
                    <a:pt x="1384" y="9"/>
                    <a:pt x="1375" y="0"/>
                    <a:pt x="1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97;p105"/>
            <p:cNvSpPr/>
            <p:nvPr/>
          </p:nvSpPr>
          <p:spPr>
            <a:xfrm>
              <a:off x="8010237" y="1936077"/>
              <a:ext cx="141121" cy="426246"/>
            </a:xfrm>
            <a:custGeom>
              <a:avLst/>
              <a:gdLst/>
              <a:ahLst/>
              <a:cxnLst/>
              <a:rect l="l" t="t" r="r" b="b"/>
              <a:pathLst>
                <a:path w="1616" h="4881" extrusionOk="0">
                  <a:moveTo>
                    <a:pt x="1276" y="1"/>
                  </a:moveTo>
                  <a:lnTo>
                    <a:pt x="1" y="3944"/>
                  </a:lnTo>
                  <a:lnTo>
                    <a:pt x="1" y="4693"/>
                  </a:lnTo>
                  <a:cubicBezTo>
                    <a:pt x="1" y="4800"/>
                    <a:pt x="45" y="4872"/>
                    <a:pt x="108" y="4880"/>
                  </a:cubicBezTo>
                  <a:lnTo>
                    <a:pt x="1615" y="242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98;p105"/>
            <p:cNvSpPr/>
            <p:nvPr/>
          </p:nvSpPr>
          <p:spPr>
            <a:xfrm>
              <a:off x="8116951" y="2001572"/>
              <a:ext cx="126363" cy="296826"/>
            </a:xfrm>
            <a:custGeom>
              <a:avLst/>
              <a:gdLst/>
              <a:ahLst/>
              <a:cxnLst/>
              <a:rect l="l" t="t" r="r" b="b"/>
              <a:pathLst>
                <a:path w="1447" h="3399" extrusionOk="0">
                  <a:moveTo>
                    <a:pt x="1107" y="0"/>
                  </a:moveTo>
                  <a:lnTo>
                    <a:pt x="1" y="3399"/>
                  </a:lnTo>
                  <a:lnTo>
                    <a:pt x="545" y="3006"/>
                  </a:lnTo>
                  <a:lnTo>
                    <a:pt x="1446" y="24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919135" y="4103091"/>
            <a:ext cx="4307805" cy="1389031"/>
            <a:chOff x="1147156" y="572516"/>
            <a:chExt cx="12988181" cy="653718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2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Nam đã ấn ruột bơm xuống.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341934"/>
            <a:ext cx="5614050" cy="5422662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919135" y="613004"/>
            <a:ext cx="5868462" cy="728930"/>
            <a:chOff x="1147156" y="572516"/>
            <a:chExt cx="12988181" cy="653718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Quan sát hình 5 và cho biết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586" y="1672720"/>
            <a:ext cx="5651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atin typeface="Cambria" panose="02040503050406030204" pitchFamily="18" charset="0"/>
                <a:ea typeface="Cambria" panose="02040503050406030204" pitchFamily="18" charset="0"/>
              </a:rPr>
              <a:t>+ Trong tác động đó, bạn Nam đã áp dụng tính chất nào của không khí?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">
            <a:extLst>
              <a:ext uri="{FF2B5EF4-FFF2-40B4-BE49-F238E27FC236}">
                <a16:creationId xmlns=""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700072" y="3685900"/>
            <a:ext cx="4831298" cy="2031048"/>
            <a:chOff x="1147156" y="572516"/>
            <a:chExt cx="12988181" cy="657775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7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Nam đã áp dụng tính chất </a:t>
              </a:r>
              <a:r>
                <a:rPr lang="en-US" sz="4000" b="1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nén lại </a:t>
              </a:r>
              <a:r>
                <a:rPr lang="en-US" sz="4000" b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của không khí.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="" xmlns:a16="http://schemas.microsoft.com/office/drawing/2014/main" id="{FF6024D7-54A8-0935-0E31-935975D6B24F}"/>
              </a:ext>
            </a:extLst>
          </p:cNvPr>
          <p:cNvGrpSpPr/>
          <p:nvPr/>
        </p:nvGrpSpPr>
        <p:grpSpPr>
          <a:xfrm>
            <a:off x="3411075" y="547233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="" xmlns:a16="http://schemas.microsoft.com/office/drawing/2014/main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="" xmlns:a16="http://schemas.microsoft.com/office/drawing/2014/main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2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2108" y="2053655"/>
            <a:ext cx="10942820" cy="3170099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</a:t>
            </a: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</a:t>
            </a:r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màu, không mùi, không vị. </a:t>
            </a:r>
          </a:p>
          <a:p>
            <a:pPr marL="571500" indent="-571500" algn="just">
              <a:buFontTx/>
              <a:buChar char="-"/>
            </a:pP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</a:t>
            </a:r>
            <a:r>
              <a:rPr lang="en-US" sz="40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có hình dạng nhất định, nó có hình dạng của vật chứa nó</a:t>
            </a:r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</a:t>
            </a:r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tính trong suốt.</a:t>
            </a:r>
          </a:p>
          <a:p>
            <a:pPr marL="571500" indent="-571500" algn="just">
              <a:buFontTx/>
              <a:buChar char="-"/>
            </a:pP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</a:t>
            </a:r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bị nén lại hoặc dãn ra. </a:t>
            </a:r>
            <a:endParaRPr lang="en-US" sz="400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499"/>
            <a:ext cx="2895291" cy="37638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27406" y="413657"/>
            <a:ext cx="7850244" cy="4425044"/>
            <a:chOff x="4475748" y="352926"/>
            <a:chExt cx="7309524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7309524" cy="4315327"/>
            </a:xfrm>
            <a:prstGeom prst="wedgeEllipseCallout">
              <a:avLst>
                <a:gd name="adj1" fmla="val -65779"/>
                <a:gd name="adj2" fmla="val 34417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4823" y="902914"/>
              <a:ext cx="6670973" cy="254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uống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con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duy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trì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4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0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2"/>
          <p:cNvSpPr/>
          <p:nvPr/>
        </p:nvSpPr>
        <p:spPr>
          <a:xfrm>
            <a:off x="152400" y="1518556"/>
            <a:ext cx="11887199" cy="4425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8" y="216197"/>
            <a:ext cx="8474523" cy="1773932"/>
          </a:xfrm>
          <a:prstGeom prst="rect">
            <a:avLst/>
          </a:prstGeom>
        </p:spPr>
      </p:pic>
      <p:pic>
        <p:nvPicPr>
          <p:cNvPr id="4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6193" y="1998182"/>
            <a:ext cx="561975" cy="393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659CA4-779C-2D83-2811-C2BCD5D46C00}"/>
              </a:ext>
            </a:extLst>
          </p:cNvPr>
          <p:cNvSpPr txBox="1"/>
          <p:nvPr/>
        </p:nvSpPr>
        <p:spPr>
          <a:xfrm>
            <a:off x="1855326" y="1875989"/>
            <a:ext cx="9777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Quan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sát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và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làm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thí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nghiệm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để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Nhận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biết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sự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có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mặt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của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Xác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định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một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số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tính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chất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của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Nhận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biết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trong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có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hơi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nước</a:t>
            </a:r>
            <a:r>
              <a:rPr lang="en-US" sz="3000" b="1" dirty="0" smtClean="0">
                <a:latin typeface="Cambria" panose="02040503050406030204" pitchFamily="18" charset="0"/>
              </a:rPr>
              <a:t>, </a:t>
            </a:r>
            <a:r>
              <a:rPr lang="en-US" sz="3000" b="1" dirty="0" err="1" smtClean="0">
                <a:latin typeface="Cambria" panose="02040503050406030204" pitchFamily="18" charset="0"/>
              </a:rPr>
              <a:t>bụi</a:t>
            </a:r>
            <a:r>
              <a:rPr lang="en-US" sz="3000" b="1" dirty="0" smtClean="0">
                <a:latin typeface="Cambria" panose="02040503050406030204" pitchFamily="18" charset="0"/>
              </a:rPr>
              <a:t>,…</a:t>
            </a:r>
            <a:endParaRPr lang="en-US" sz="3000" b="1" dirty="0">
              <a:latin typeface="Cambria" panose="02040503050406030204" pitchFamily="18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2052" y="4386991"/>
            <a:ext cx="561975" cy="393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659CA4-779C-2D83-2811-C2BCD5D46C00}"/>
              </a:ext>
            </a:extLst>
          </p:cNvPr>
          <p:cNvSpPr txBox="1"/>
          <p:nvPr/>
        </p:nvSpPr>
        <p:spPr>
          <a:xfrm>
            <a:off x="1897737" y="4240034"/>
            <a:ext cx="10789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Kể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được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tên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thành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phần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của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không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khí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: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ni-tơ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(nitrogen),</a:t>
            </a:r>
          </a:p>
          <a:p>
            <a:r>
              <a:rPr lang="en-US" sz="3000" b="1" i="0" dirty="0" smtClean="0">
                <a:effectLst/>
                <a:latin typeface="Cambria" panose="02040503050406030204" pitchFamily="18" charset="0"/>
              </a:rPr>
              <a:t>ô-xi (oxygen),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các-bô-níc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(carbon dioxide).</a:t>
            </a:r>
            <a:endParaRPr lang="en-US" sz="3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105" y="332839"/>
            <a:ext cx="5797798" cy="307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189" y="1372106"/>
            <a:ext cx="10394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+mj-lt"/>
              </a:rPr>
              <a:t>+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Xem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trước </a:t>
            </a:r>
            <a:r>
              <a:rPr lang="en-US" sz="3200" b="1" dirty="0" err="1" smtClean="0">
                <a:latin typeface="+mj-lt"/>
              </a:rPr>
              <a:t>bài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khí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phần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chất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khí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200" b="1" i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 2)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8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2682" y="1324821"/>
            <a:ext cx="8445287" cy="3914423"/>
            <a:chOff x="1772682" y="1324821"/>
            <a:chExt cx="8445287" cy="3914423"/>
          </a:xfrm>
        </p:grpSpPr>
        <p:sp>
          <p:nvSpPr>
            <p:cNvPr id="3" name="圆角矩形 2"/>
            <p:cNvSpPr/>
            <p:nvPr/>
          </p:nvSpPr>
          <p:spPr>
            <a:xfrm>
              <a:off x="1772682" y="1324821"/>
              <a:ext cx="8445287" cy="3914423"/>
            </a:xfrm>
            <a:prstGeom prst="roundRect">
              <a:avLst>
                <a:gd name="adj" fmla="val 81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1967286" y="1484651"/>
              <a:ext cx="8091115" cy="3621922"/>
            </a:xfrm>
            <a:prstGeom prst="roundRect">
              <a:avLst>
                <a:gd name="adj" fmla="val 8194"/>
              </a:avLst>
            </a:prstGeom>
            <a:noFill/>
            <a:ln w="28575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</p:grpSp>
      <p:grpSp>
        <p:nvGrpSpPr>
          <p:cNvPr id="5" name="组合 12"/>
          <p:cNvGrpSpPr/>
          <p:nvPr/>
        </p:nvGrpSpPr>
        <p:grpSpPr>
          <a:xfrm>
            <a:off x="3697836" y="999177"/>
            <a:ext cx="4360314" cy="1238043"/>
            <a:chOff x="6487" y="1231"/>
            <a:chExt cx="6226" cy="2259"/>
          </a:xfrm>
        </p:grpSpPr>
        <p:sp>
          <p:nvSpPr>
            <p:cNvPr id="6" name="圆角矩形 10"/>
            <p:cNvSpPr/>
            <p:nvPr/>
          </p:nvSpPr>
          <p:spPr>
            <a:xfrm>
              <a:off x="6487" y="1231"/>
              <a:ext cx="6226" cy="13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7CC7"/>
                </a:gs>
                <a:gs pos="100000">
                  <a:srgbClr val="309BE3"/>
                </a:gs>
              </a:gsLst>
              <a:lin ang="16620000" scaled="0"/>
            </a:gra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  <p:sp>
          <p:nvSpPr>
            <p:cNvPr id="7" name="文本框 11"/>
            <p:cNvSpPr txBox="1"/>
            <p:nvPr/>
          </p:nvSpPr>
          <p:spPr>
            <a:xfrm>
              <a:off x="6986" y="1300"/>
              <a:ext cx="5228" cy="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KHOA HỌC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HỌC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06" t="7861"/>
          <a:stretch/>
        </p:blipFill>
        <p:spPr>
          <a:xfrm>
            <a:off x="1772682" y="1854625"/>
            <a:ext cx="8152695" cy="31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6"/>
            <a:ext cx="12191999" cy="677714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178666" y="5795856"/>
            <a:ext cx="1941830" cy="56451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同侧圆角矩形 4"/>
          <p:cNvSpPr/>
          <p:nvPr/>
        </p:nvSpPr>
        <p:spPr>
          <a:xfrm>
            <a:off x="1290472" y="1694482"/>
            <a:ext cx="8204200" cy="1805633"/>
          </a:xfrm>
          <a:prstGeom prst="round2SameRect">
            <a:avLst>
              <a:gd name="adj1" fmla="val 40534"/>
              <a:gd name="adj2" fmla="val 0"/>
            </a:avLst>
          </a:prstGeom>
          <a:solidFill>
            <a:schemeClr val="accent3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5"/>
          <p:cNvSpPr/>
          <p:nvPr/>
        </p:nvSpPr>
        <p:spPr>
          <a:xfrm flipV="1">
            <a:off x="2155884" y="3507818"/>
            <a:ext cx="9845613" cy="185971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75" y="49547"/>
            <a:ext cx="3804234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75644" y="5592176"/>
            <a:ext cx="1871634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7" y="956267"/>
            <a:ext cx="2679919" cy="1926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29" y="1616429"/>
            <a:ext cx="8821677" cy="2438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5884" y="3441417"/>
            <a:ext cx="10225387" cy="22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2"/>
          <p:cNvSpPr/>
          <p:nvPr/>
        </p:nvSpPr>
        <p:spPr>
          <a:xfrm>
            <a:off x="152400" y="1518556"/>
            <a:ext cx="11887199" cy="4425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8" y="216197"/>
            <a:ext cx="8474523" cy="1773932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6193" y="1998182"/>
            <a:ext cx="561975" cy="393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659CA4-779C-2D83-2811-C2BCD5D46C00}"/>
              </a:ext>
            </a:extLst>
          </p:cNvPr>
          <p:cNvSpPr txBox="1"/>
          <p:nvPr/>
        </p:nvSpPr>
        <p:spPr>
          <a:xfrm>
            <a:off x="1855326" y="1875989"/>
            <a:ext cx="9777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Quan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sát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và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làm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thí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nghiệm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để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Nhận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biết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sự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có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mặt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của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Xác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định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một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số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tính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chất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của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Cambria" panose="02040503050406030204" pitchFamily="18" charset="0"/>
              </a:rPr>
              <a:t>Nhận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biết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được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trong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không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khí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có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hơi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</a:rPr>
              <a:t>nước</a:t>
            </a:r>
            <a:r>
              <a:rPr lang="en-US" sz="3000" b="1" dirty="0" smtClean="0">
                <a:latin typeface="Cambria" panose="02040503050406030204" pitchFamily="18" charset="0"/>
              </a:rPr>
              <a:t>, </a:t>
            </a:r>
            <a:r>
              <a:rPr lang="en-US" sz="3000" b="1" dirty="0" err="1" smtClean="0">
                <a:latin typeface="Cambria" panose="02040503050406030204" pitchFamily="18" charset="0"/>
              </a:rPr>
              <a:t>bụi</a:t>
            </a:r>
            <a:r>
              <a:rPr lang="en-US" sz="3000" b="1" dirty="0" smtClean="0">
                <a:latin typeface="Cambria" panose="02040503050406030204" pitchFamily="18" charset="0"/>
              </a:rPr>
              <a:t>,…</a:t>
            </a:r>
            <a:endParaRPr lang="en-US" sz="3000" b="1" dirty="0">
              <a:latin typeface="Cambria" panose="02040503050406030204" pitchFamily="18" charset="0"/>
            </a:endParaRPr>
          </a:p>
        </p:txBody>
      </p:sp>
      <p:pic>
        <p:nvPicPr>
          <p:cNvPr id="7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2052" y="4386991"/>
            <a:ext cx="561975" cy="393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659CA4-779C-2D83-2811-C2BCD5D46C00}"/>
              </a:ext>
            </a:extLst>
          </p:cNvPr>
          <p:cNvSpPr txBox="1"/>
          <p:nvPr/>
        </p:nvSpPr>
        <p:spPr>
          <a:xfrm>
            <a:off x="1897737" y="4240034"/>
            <a:ext cx="10789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Kể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được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tên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thành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phần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của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không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khí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: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ni-tơ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(nitrogen),</a:t>
            </a:r>
          </a:p>
          <a:p>
            <a:r>
              <a:rPr lang="en-US" sz="3000" b="1" i="0" dirty="0" smtClean="0">
                <a:effectLst/>
                <a:latin typeface="Cambria" panose="02040503050406030204" pitchFamily="18" charset="0"/>
              </a:rPr>
              <a:t>ô-xi (oxygen), </a:t>
            </a:r>
            <a:r>
              <a:rPr lang="en-US" sz="3000" b="1" i="0" dirty="0" err="1" smtClean="0">
                <a:effectLst/>
                <a:latin typeface="Cambria" panose="02040503050406030204" pitchFamily="18" charset="0"/>
              </a:rPr>
              <a:t>các-bô-níc</a:t>
            </a:r>
            <a:r>
              <a:rPr lang="en-US" sz="3000" b="1" i="0" dirty="0" smtClean="0">
                <a:effectLst/>
                <a:latin typeface="Cambria" panose="02040503050406030204" pitchFamily="18" charset="0"/>
              </a:rPr>
              <a:t> (carbon dioxide).</a:t>
            </a:r>
            <a:endParaRPr lang="en-US" sz="3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云形 5"/>
          <p:cNvSpPr/>
          <p:nvPr/>
        </p:nvSpPr>
        <p:spPr>
          <a:xfrm>
            <a:off x="2129063" y="963386"/>
            <a:ext cx="7668079" cy="482055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E68B95-9609-04CF-FD35-D13B4267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956" y="1763518"/>
            <a:ext cx="5442292" cy="32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57" y="1561513"/>
            <a:ext cx="963251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88042" y="489803"/>
            <a:ext cx="3037203" cy="667528"/>
            <a:chOff x="319704" y="242153"/>
            <a:chExt cx="3037203" cy="667528"/>
          </a:xfrm>
        </p:grpSpPr>
        <p:pic>
          <p:nvPicPr>
            <p:cNvPr id="4" name="Graphic 1">
              <a:extLst>
                <a:ext uri="{FF2B5EF4-FFF2-40B4-BE49-F238E27FC236}">
                  <a16:creationId xmlns="" xmlns:a16="http://schemas.microsoft.com/office/drawing/2014/main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2005_iannnnnMTV" panose="02000000000000000000" pitchFamily="2" charset="0"/>
                </a:rPr>
                <a:t>THÍ NGHIỆM 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6" name="Freeform: Shape 43">
            <a:extLst>
              <a:ext uri="{FF2B5EF4-FFF2-40B4-BE49-F238E27FC236}">
                <a16:creationId xmlns="" xmlns:a16="http://schemas.microsoft.com/office/drawing/2014/main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1763" y="763264"/>
            <a:ext cx="2618077" cy="1410249"/>
            <a:chOff x="307589" y="2313459"/>
            <a:chExt cx="2618077" cy="1410249"/>
          </a:xfrm>
        </p:grpSpPr>
        <p:pic>
          <p:nvPicPr>
            <p:cNvPr id="8" name="Graphic 8">
              <a:extLst>
                <a:ext uri="{FF2B5EF4-FFF2-40B4-BE49-F238E27FC236}">
                  <a16:creationId xmlns="" xmlns:a16="http://schemas.microsoft.com/office/drawing/2014/main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1.Chuẩn </a:t>
              </a:r>
              <a:r>
                <a:rPr lang="en-US" sz="3200" b="1" dirty="0" err="1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bị</a:t>
              </a:r>
              <a:r>
                <a:rPr lang="en-US" sz="3200" b="1" dirty="0" smtClean="0">
                  <a:solidFill>
                    <a:srgbClr val="009B9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:</a:t>
              </a:r>
              <a:endParaRPr lang="en-US" sz="3200" b="1" dirty="0">
                <a:solidFill>
                  <a:srgbClr val="009B93"/>
                </a:solidFill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9948" r="53058" b="12988"/>
          <a:stretch/>
        </p:blipFill>
        <p:spPr>
          <a:xfrm>
            <a:off x="642750" y="2419327"/>
            <a:ext cx="2382586" cy="29798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5201" y="5492156"/>
            <a:ext cx="2819244" cy="987973"/>
            <a:chOff x="2779419" y="5717804"/>
            <a:chExt cx="4176663" cy="987973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2923858" y="5717804"/>
              <a:ext cx="4032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Một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túi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ni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lông</a:t>
              </a:r>
              <a:r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phân hủy sinh 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0"/>
          <a:stretch/>
        </p:blipFill>
        <p:spPr>
          <a:xfrm>
            <a:off x="3586037" y="2847130"/>
            <a:ext cx="3045747" cy="2265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4" y="3282893"/>
            <a:ext cx="2473736" cy="1393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67" b="95667" l="10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80" y="2965663"/>
            <a:ext cx="2277533" cy="2277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99288" y="5514976"/>
            <a:ext cx="2819244" cy="935765"/>
            <a:chOff x="2779419" y="5770012"/>
            <a:chExt cx="4176663" cy="93576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2867413" y="5794004"/>
              <a:ext cx="4032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Một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chậu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thủy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tinh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chứa</a:t>
              </a:r>
              <a:r>
                <a: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 </a:t>
              </a:r>
              <a:r>
                <a:rPr lang="en-US" sz="2400" b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nước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19405" y="5544364"/>
            <a:ext cx="1493660" cy="935765"/>
            <a:chOff x="2779419" y="5770012"/>
            <a:chExt cx="4176663" cy="93576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2851638" y="5954677"/>
              <a:ext cx="4032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Tăm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8156" y="5479664"/>
            <a:ext cx="1878993" cy="1015662"/>
            <a:chOff x="2779419" y="5770012"/>
            <a:chExt cx="4176663" cy="10156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952B88B-1CBE-41F4-802D-06A2CC806EE5}"/>
                </a:ext>
              </a:extLst>
            </p:cNvPr>
            <p:cNvSpPr txBox="1"/>
            <p:nvPr/>
          </p:nvSpPr>
          <p:spPr>
            <a:xfrm>
              <a:off x="2851638" y="5954677"/>
              <a:ext cx="4032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  <a:cs typeface="2005_iannnnnMTV" panose="02000000000000000000" pitchFamily="2" charset="0"/>
                </a:rPr>
                <a:t>Dây buộc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2005_iannnnnMTV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36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1189</Words>
  <Application>Microsoft Office PowerPoint</Application>
  <PresentationFormat>Custom</PresentationFormat>
  <Paragraphs>98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KH4 bai 4</dc:title>
  <dc:creator>BÍCH</dc:creator>
  <cp:keywords>MĂNGNON</cp:keywords>
  <cp:lastModifiedBy>Admin</cp:lastModifiedBy>
  <cp:revision>64</cp:revision>
  <dcterms:created xsi:type="dcterms:W3CDTF">2023-08-16T15:14:26Z</dcterms:created>
  <dcterms:modified xsi:type="dcterms:W3CDTF">2023-08-29T02:20:08Z</dcterms:modified>
  <cp:contentStatus/>
</cp:coreProperties>
</file>