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2" r:id="rId2"/>
  </p:sldMasterIdLst>
  <p:notesMasterIdLst>
    <p:notesMasterId r:id="rId23"/>
  </p:notesMasterIdLst>
  <p:sldIdLst>
    <p:sldId id="370" r:id="rId3"/>
    <p:sldId id="368" r:id="rId4"/>
    <p:sldId id="388" r:id="rId5"/>
    <p:sldId id="374" r:id="rId6"/>
    <p:sldId id="373" r:id="rId7"/>
    <p:sldId id="375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72" r:id="rId20"/>
    <p:sldId id="371" r:id="rId21"/>
    <p:sldId id="387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5E0A"/>
    <a:srgbClr val="497F1E"/>
    <a:srgbClr val="F3A031"/>
    <a:srgbClr val="578F22"/>
    <a:srgbClr val="A4DE5F"/>
    <a:srgbClr val="DD6225"/>
    <a:srgbClr val="C70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85470" autoAdjust="0"/>
  </p:normalViewPr>
  <p:slideViewPr>
    <p:cSldViewPr snapToGrid="0" showGuides="1">
      <p:cViewPr varScale="1">
        <p:scale>
          <a:sx n="57" d="100"/>
          <a:sy n="57" d="100"/>
        </p:scale>
        <p:origin x="336" y="7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4DBAF-CC2B-4534-B7E8-3615440756ED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7BCC9-BE61-4FF5-9B77-B6F8E82C07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237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jpg"/><Relationship Id="rId7" Type="http://schemas.openxmlformats.org/officeDocument/2006/relationships/image" Target="../media/image1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11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openxmlformats.org/officeDocument/2006/relationships/image" Target="../media/image1.jpeg"/><Relationship Id="rId4" Type="http://schemas.openxmlformats.org/officeDocument/2006/relationships/image" Target="../media/image15.png"/><Relationship Id="rId9" Type="http://schemas.openxmlformats.org/officeDocument/2006/relationships/image" Target="../media/image11.png"/><Relationship Id="rId1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0164A4-9F07-4C63-A023-EEB3FDE3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46"/>
          <a:stretch/>
        </p:blipFill>
        <p:spPr>
          <a:xfrm rot="10800000">
            <a:off x="-263748" y="1093609"/>
            <a:ext cx="12455748" cy="57643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ADB5C9-4923-433E-9EAE-04D09A94E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53086"/>
          <a:stretch/>
        </p:blipFill>
        <p:spPr>
          <a:xfrm>
            <a:off x="0" y="3429000"/>
            <a:ext cx="4998237" cy="3429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8215358A-688D-526A-FA5F-9CC4449578A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AFED2CD8-8030-7652-FC42-E939387403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94E1656D-23FA-45D6-8E1D-CFC2E50064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4473D7-E0CB-8599-2E6F-B3B44EA78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13B48686-647E-A40E-752C-1C41E5392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8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F1CC6-29DD-118E-6BE4-31EA51CC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4D2E1-F68D-A118-3394-FB7788D96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D6E5B-E40E-527F-92F3-84869CD7C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8F14B-F6FA-9833-BA85-CFDBFE95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3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83F99-C441-5DFF-6EF6-521AD7CB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99A49-6110-8E61-E488-46704414C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D97982A2-588A-FB1F-E52E-B50434791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06A0F-9C5D-C31F-4305-87AA971F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8C1E08F-E2E7-4A9D-B4D6-9CBAD9765983}"/>
              </a:ext>
            </a:extLst>
          </p:cNvPr>
          <p:cNvGrpSpPr/>
          <p:nvPr userDrawn="1"/>
        </p:nvGrpSpPr>
        <p:grpSpPr>
          <a:xfrm>
            <a:off x="0" y="0"/>
            <a:ext cx="12192000" cy="6906067"/>
            <a:chOff x="0" y="-4500"/>
            <a:chExt cx="11810664" cy="6906067"/>
          </a:xfrm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29C0BAE3-01C6-3900-2CBA-B19B1B7C5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03027" y="6307656"/>
              <a:ext cx="2340292" cy="593911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602398EF-594D-17DD-716C-43D4BB1DD1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62057" y="6232747"/>
              <a:ext cx="1687975" cy="668820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F7305A84-8939-1369-2848-083D8A7949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17331"/>
            <a:stretch/>
          </p:blipFill>
          <p:spPr>
            <a:xfrm>
              <a:off x="220979" y="6186312"/>
              <a:ext cx="2085848" cy="662688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DBC722F8-890F-913C-A68D-0783C6B009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21474"/>
            <a:stretch/>
          </p:blipFill>
          <p:spPr>
            <a:xfrm>
              <a:off x="7578724" y="6191119"/>
              <a:ext cx="2216215" cy="668820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8785D235-232C-DECB-137D-3AE2A5BED3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17755"/>
            <a:stretch/>
          </p:blipFill>
          <p:spPr>
            <a:xfrm>
              <a:off x="8965864" y="13018"/>
              <a:ext cx="2844800" cy="642729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7DAA9C59-30A6-5DCC-1B7B-D3DBA3CCA82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17755"/>
            <a:stretch/>
          </p:blipFill>
          <p:spPr>
            <a:xfrm>
              <a:off x="5694680" y="0"/>
              <a:ext cx="2844800" cy="642729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8903A1B0-BC02-B5C6-FF35-ACBDAA5003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89818" y="-4500"/>
              <a:ext cx="2597231" cy="713468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6A97884B-A8B3-BD0D-F623-D030412587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4405" t="7032"/>
            <a:stretch/>
          </p:blipFill>
          <p:spPr>
            <a:xfrm>
              <a:off x="0" y="0"/>
              <a:ext cx="2622358" cy="700577"/>
            </a:xfrm>
            <a:prstGeom prst="rect">
              <a:avLst/>
            </a:prstGeom>
          </p:spPr>
        </p:pic>
      </p:grpSp>
      <p:pic>
        <p:nvPicPr>
          <p:cNvPr id="68" name="Graphic 67">
            <a:extLst>
              <a:ext uri="{FF2B5EF4-FFF2-40B4-BE49-F238E27FC236}">
                <a16:creationId xmlns:a16="http://schemas.microsoft.com/office/drawing/2014/main" id="{1198E342-225A-CECC-92BF-5111921334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61476" y="6233056"/>
            <a:ext cx="1693850" cy="6711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2538E1-B378-F3F4-7595-F512E7E37BCF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0" dirty="0">
              <a:solidFill>
                <a:srgbClr val="002060"/>
              </a:solidFill>
              <a:latin typeface="#9Slide07 HoneyCrea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EDBC53-8B6D-8D51-0F91-10ECE2DCE82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0" dirty="0">
              <a:solidFill>
                <a:srgbClr val="00206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3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8">
            <a:extLst>
              <a:ext uri="{FF2B5EF4-FFF2-40B4-BE49-F238E27FC236}">
                <a16:creationId xmlns:a16="http://schemas.microsoft.com/office/drawing/2014/main" id="{3F680AAC-7DCE-8A42-9D84-D6B892904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59"/>
            <a:ext cx="12192000" cy="69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78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6AAD5-23D0-BFFD-264E-0083C0DC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C48F4A-AAF3-9C27-797A-CD41EA7BD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FCDFF-44DE-D649-0D24-0B8229EF9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4651C-55BA-E7BB-C022-3C101F51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DD318-BD38-3765-70F2-60F9E595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301F0-B9E2-3168-831F-079DDAC0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02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CC62D-AD4D-E7AE-6DFD-3F049EBAC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CB5EB-2A10-3678-ED72-17B5298B9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1AA5A-5598-6707-F51A-7261741CC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BC960-5F78-D4BD-7B52-97019FEC6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E2916-8C17-C25B-3753-2116D67C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43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506FDF-B155-B401-DD93-905F9B650C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3B61FB-408D-985F-8383-0CBB64F6B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2AF9D-DA8C-4130-603D-6A23603F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2B5B6-9159-7A50-9A13-9CA322295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6155A-E2C9-8FA1-1A38-7B14E784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5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E468CDFA-CACD-6173-A937-9C7242572E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99D523E0-437E-F1A9-3E0D-CE491006FD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3A66BEF2-6324-CB86-AC24-60E746D2F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CFCB3429-948B-D25B-747A-D025E4AAF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EF48FE93-100E-CABD-5883-057F157EB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2193313A-2172-66A0-EC69-FCF88D4C086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262FB062-0152-E4F8-C102-F009068BB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E8BCE9C-E3A4-CA42-9453-042A56AA3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0A61FA7-8763-6EE9-ED22-AFC4844F7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3DE10172-7F7B-1AD0-16BC-C292B46CFF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1DBD64E3-8439-486C-957F-6B57D11E2D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2" t="69348"/>
          <a:stretch/>
        </p:blipFill>
        <p:spPr>
          <a:xfrm>
            <a:off x="11183257" y="5360733"/>
            <a:ext cx="830591" cy="119907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850E1E5D-5960-A08A-78FB-B16422C68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r="58125" b="38795"/>
          <a:stretch/>
        </p:blipFill>
        <p:spPr>
          <a:xfrm>
            <a:off x="176620" y="1041376"/>
            <a:ext cx="4172676" cy="2631486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FBD2A16-2247-56B2-0562-4FA3C7E69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4" t="-438" b="74016"/>
          <a:stretch/>
        </p:blipFill>
        <p:spPr>
          <a:xfrm>
            <a:off x="9964486" y="859318"/>
            <a:ext cx="1017839" cy="1033596"/>
          </a:xfrm>
          <a:prstGeom prst="rect">
            <a:avLst/>
          </a:prstGeom>
        </p:spPr>
      </p:pic>
      <p:pic>
        <p:nvPicPr>
          <p:cNvPr id="11" name="图片 31">
            <a:extLst>
              <a:ext uri="{FF2B5EF4-FFF2-40B4-BE49-F238E27FC236}">
                <a16:creationId xmlns:a16="http://schemas.microsoft.com/office/drawing/2014/main" id="{A2F86F4F-30D1-45BA-95F0-9A75CE19D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12" name="图片 32">
            <a:extLst>
              <a:ext uri="{FF2B5EF4-FFF2-40B4-BE49-F238E27FC236}">
                <a16:creationId xmlns:a16="http://schemas.microsoft.com/office/drawing/2014/main" id="{11DD5395-0BAF-4757-B593-DC110E0D54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D985709E-1820-460E-8CC2-649A6E682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36B42E22-FE32-BB64-963D-48E6F454EE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D01FC321-D9C0-E1F8-4ABC-DE371728E8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65E8BF4B-81A6-38DF-1710-ED18F1358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F8171073-B7BB-177C-6CA1-13B6DC32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A2989820-18CB-7BB0-CFBF-31DA4186E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42A37351-6CEA-B798-F3FD-E714E191B0C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22EA8E8-3FB9-685D-9292-4D90F60B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6A95E522-6B36-72D5-86F5-11F25B56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60A4833-FAC6-4AF2-D92A-68EC4AA6FA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910E5D17-676C-3CD9-EBF6-BC4F02163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3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1F10776-DA86-05CB-1B85-6DAC08744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E44F3D42-28D5-C03F-C063-000DE2CB0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B43D7E17-87D3-1ECD-6EB7-D88CB55A4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09995A33-DAF6-F3BB-BF80-B2E9CF10E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F0FC85B5-DFEE-8DFE-B32B-D5F167F86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941B21E2-EE2C-DCBC-51D1-671170E06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46"/>
          <a:stretch/>
        </p:blipFill>
        <p:spPr>
          <a:xfrm rot="10800000">
            <a:off x="-263748" y="1093609"/>
            <a:ext cx="12455748" cy="576439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215BA47-C0EF-2FDE-21B3-E75EC1A576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53086"/>
          <a:stretch/>
        </p:blipFill>
        <p:spPr>
          <a:xfrm>
            <a:off x="0" y="3429000"/>
            <a:ext cx="4998237" cy="34290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718F7A8D-AA40-4519-7750-3F7AB4E2AB7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384946F2-0735-71C8-C0DD-3E8A27BB2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A6407E50-7E2E-E49C-752C-20E224B64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4BFA833-C9BF-9DFC-ADD0-93DD967F2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F48A19B8-039E-001C-EF50-900080314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43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5D4A6-8214-EA80-B3AA-4185BA78E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22FCD1-A1C5-79CC-C20E-0E6176BF8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1E246-90D5-4B9E-DED9-A793425C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5AF9-AD78-F4D7-31C4-BCFA86B93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34DF9-D737-0B16-6E9F-1596A504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16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1AA008F4-1915-9BD1-CFD7-752495403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 b="94286"/>
          <a:stretch/>
        </p:blipFill>
        <p:spPr>
          <a:xfrm>
            <a:off x="0" y="0"/>
            <a:ext cx="12192000" cy="391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CB4354-5756-135E-E514-78245594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BA809-F995-97A6-8859-9857F16C0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D473-E957-A12E-39FD-CEADAB8E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4BDB0-3D87-633B-D95C-2AAA84D0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ABE17-8CF7-5463-A8B8-B70D78DC8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E3DF3E-F3F2-97A9-51C6-A7A49B212FD6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06F63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06F63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8658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830F7-16D1-85AE-2CB8-DF38CBDF1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F9D82-D17D-2237-9E96-E04C409E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A29BB-0E99-B5DF-2B0E-8EAAF747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20AFC-2019-C2AD-D7CF-9C6A5B22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141A3-EBC4-829B-44B6-4CC93675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1FE01C-D000-34B9-AC95-1E7015A55E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CD9AC9-8326-EDFC-F258-87BB4127F6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3889"/>
          <a:stretch>
            <a:fillRect/>
          </a:stretch>
        </p:blipFill>
        <p:spPr>
          <a:xfrm>
            <a:off x="-19416" y="0"/>
            <a:ext cx="12192000" cy="7124700"/>
          </a:xfrm>
          <a:custGeom>
            <a:avLst/>
            <a:gdLst>
              <a:gd name="connsiteX0" fmla="*/ 6772275 w 12192000"/>
              <a:gd name="connsiteY0" fmla="*/ 6857999 h 7124700"/>
              <a:gd name="connsiteX1" fmla="*/ 9982200 w 12192000"/>
              <a:gd name="connsiteY1" fmla="*/ 6857999 h 7124700"/>
              <a:gd name="connsiteX2" fmla="*/ 9982200 w 12192000"/>
              <a:gd name="connsiteY2" fmla="*/ 7124700 h 7124700"/>
              <a:gd name="connsiteX3" fmla="*/ 6772275 w 12192000"/>
              <a:gd name="connsiteY3" fmla="*/ 7124700 h 7124700"/>
              <a:gd name="connsiteX4" fmla="*/ 0 w 12192000"/>
              <a:gd name="connsiteY4" fmla="*/ 0 h 7124700"/>
              <a:gd name="connsiteX5" fmla="*/ 12192000 w 12192000"/>
              <a:gd name="connsiteY5" fmla="*/ 0 h 7124700"/>
              <a:gd name="connsiteX6" fmla="*/ 12192000 w 12192000"/>
              <a:gd name="connsiteY6" fmla="*/ 6857999 h 7124700"/>
              <a:gd name="connsiteX7" fmla="*/ 9982200 w 12192000"/>
              <a:gd name="connsiteY7" fmla="*/ 6857999 h 7124700"/>
              <a:gd name="connsiteX8" fmla="*/ 9982200 w 12192000"/>
              <a:gd name="connsiteY8" fmla="*/ 6538912 h 7124700"/>
              <a:gd name="connsiteX9" fmla="*/ 6772275 w 12192000"/>
              <a:gd name="connsiteY9" fmla="*/ 6538912 h 7124700"/>
              <a:gd name="connsiteX10" fmla="*/ 6772275 w 12192000"/>
              <a:gd name="connsiteY10" fmla="*/ 6857999 h 7124700"/>
              <a:gd name="connsiteX11" fmla="*/ 0 w 12192000"/>
              <a:gd name="connsiteY11" fmla="*/ 6857999 h 712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7124700">
                <a:moveTo>
                  <a:pt x="6772275" y="6857999"/>
                </a:moveTo>
                <a:lnTo>
                  <a:pt x="9982200" y="6857999"/>
                </a:lnTo>
                <a:lnTo>
                  <a:pt x="9982200" y="7124700"/>
                </a:lnTo>
                <a:lnTo>
                  <a:pt x="6772275" y="71247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9982200" y="6857999"/>
                </a:lnTo>
                <a:lnTo>
                  <a:pt x="9982200" y="6538912"/>
                </a:lnTo>
                <a:lnTo>
                  <a:pt x="6772275" y="6538912"/>
                </a:lnTo>
                <a:lnTo>
                  <a:pt x="6772275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B4BDAA4C-A7F4-555A-3B94-2B9FA2E26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053E183C-8865-93FE-2CC0-CB17B36F10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2C363B22-DCE4-CF57-96D5-BB287B319E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7E179D0E-E9D3-5CAC-55C9-A93864FC36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DAA6B172-176C-202D-EFB4-E6E38035624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F06F63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06F63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F06F63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F06F63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F06F63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F06F63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F06F63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60910C01-C71D-CB20-DE71-0C5FD0D4BD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8072143-40F6-B66B-4B4D-B9534A51F5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5E9BA97-CD04-E4A3-C54C-47873940F71B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0" dirty="0">
              <a:solidFill>
                <a:srgbClr val="F06F63"/>
              </a:solidFill>
              <a:latin typeface="#9Slide07 HoneyCream" pitchFamily="2" charset="0"/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80C222E7-AACA-C311-70B7-3BAC2ADEE4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583E8ED8-4FC7-62BE-E902-5730CA85B1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949432E-C1B6-6B37-9D8B-8BA5BC62B6E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rgbClr val="F06F63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rgbClr val="F06F63"/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rgbClr val="F06F63"/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16">
            <a:extLst>
              <a:ext uri="{FF2B5EF4-FFF2-40B4-BE49-F238E27FC236}">
                <a16:creationId xmlns:a16="http://schemas.microsoft.com/office/drawing/2014/main" id="{C7A573D7-E6D7-0D98-9A6E-48DF8CCB46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22CE6F8-09E8-2E66-7AC5-EF76D087A50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0" dirty="0">
              <a:solidFill>
                <a:srgbClr val="8C9EFF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6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39B2-529B-17F3-FAC8-9DB882433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B5769-4AC4-94FD-BAFF-7F2469575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F5146-1CBD-6257-6699-AE76FA26F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66F04-47F0-4C01-BD06-9020A1712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FD3E7-7D33-127B-4FFE-68506995F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02B1B-3C19-0596-5F3C-FE72B75F9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4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ABA9-F405-2D63-2BD6-AA3FA646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F39A5-D283-EDFF-B4F1-516A5EE4D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DACE09-4DDF-CA56-2099-EA44DF9C9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D6040-0A92-86F4-E6CD-9181E2470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81C6F0-BDD4-2546-302A-CAD60478C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5726CA-CE1D-46EA-44F6-B5C86B32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A98C1B-BCC5-ECD9-7C01-8014C0A6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82EA13-1AE1-5268-1DAE-6BE0A0D0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4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11E222A-BCD6-AB7B-A174-B0ADDBE108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79C01EF1-CB5A-F614-50CA-BCEFD06FDA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38A77CA9-2EB8-0DF0-E333-321640A2EB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4DDD2-2D56-8898-CBE7-67B514DEA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8605B233-3577-C32A-92C0-0C66998A0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9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1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8F286-58B8-1E97-33F4-1BF8DD425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95F75-4ABF-C95B-5B23-00860A97D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C31EC-4AE3-9397-FB2A-D8E278217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9863-1525-6049-C380-1D04E93C0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8491B-EE9E-5DB6-CA66-FC32F95C6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6F029-B7AA-4FEE-88F4-ACDF4C9C5DB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4F297C58-C76D-B02E-ADAE-0517DE78F4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3E147DBD-229B-7D2A-854D-2AF9F2E6C7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DF216027-65F7-28E8-02A3-5C7C6E650E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90809B06-6489-0F4A-43DA-50E3774DF4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1DB9113-AA75-8E6E-EAB1-16E39E7075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5F51E58F-B1F0-EF52-E775-A30A5CB19B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B5ADE0C-DDB4-E58D-7DC2-9C6EDBFD59FB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0" dirty="0">
              <a:solidFill>
                <a:srgbClr val="F06F63"/>
              </a:solidFill>
              <a:latin typeface="#9Slide07 HoneyCream" pitchFamily="2" charset="0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3A65DE77-7859-CDAB-1C84-18E1D336A61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7445228E-79EF-6D38-0D39-F3DACD0463F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83C56B-5A86-7F58-315B-4128E16661A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rgbClr val="F06F63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rgbClr val="F06F63"/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rgbClr val="F06F63"/>
              </a:solidFill>
              <a:latin typeface="SVN-Ready" panose="020406030505060202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59158E0-7EC6-F8BE-EFBA-C997B7D61D5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0" dirty="0">
              <a:solidFill>
                <a:srgbClr val="8C9EFF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8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>
            <a:extLst>
              <a:ext uri="{FF2B5EF4-FFF2-40B4-BE49-F238E27FC236}">
                <a16:creationId xmlns:a16="http://schemas.microsoft.com/office/drawing/2014/main" id="{520DC81C-FE94-0EDA-048B-739C2CB1826E}"/>
              </a:ext>
            </a:extLst>
          </p:cNvPr>
          <p:cNvSpPr txBox="1"/>
          <p:nvPr/>
        </p:nvSpPr>
        <p:spPr>
          <a:xfrm>
            <a:off x="2885073" y="2587084"/>
            <a:ext cx="6010299" cy="1938992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vi-VN" altLang="zh-CN" sz="4000" b="1" dirty="0"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FZFangSong-Z02S" panose="02010601030101010101" pitchFamily="2" charset="-122"/>
              </a:rPr>
              <a:t>NẤM ĂN </a:t>
            </a:r>
          </a:p>
          <a:p>
            <a:pPr algn="ctr">
              <a:defRPr/>
            </a:pPr>
            <a:r>
              <a:rPr lang="vi-VN" altLang="zh-CN" sz="4000" b="1" dirty="0"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FZFangSong-Z02S" panose="02010601030101010101" pitchFamily="2" charset="-122"/>
              </a:rPr>
              <a:t>VÀ NẤM TRONG </a:t>
            </a:r>
          </a:p>
          <a:p>
            <a:pPr algn="ctr">
              <a:defRPr/>
            </a:pPr>
            <a:r>
              <a:rPr lang="vi-VN" altLang="zh-CN" sz="4000" b="1" dirty="0"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FZFangSong-Z02S" panose="02010601030101010101" pitchFamily="2" charset="-122"/>
              </a:rPr>
              <a:t>CHẾ BIẾN THỰC PHẨM</a:t>
            </a:r>
            <a:endParaRPr lang="zh-CN" altLang="en-US" sz="4000" b="1" dirty="0">
              <a:solidFill>
                <a:srgbClr val="C0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FZFangSong-Z02S" panose="02010601030101010101" pitchFamily="2" charset="-122"/>
            </a:endParaRPr>
          </a:p>
        </p:txBody>
      </p:sp>
      <p:sp>
        <p:nvSpPr>
          <p:cNvPr id="3" name="文本框 25">
            <a:extLst>
              <a:ext uri="{FF2B5EF4-FFF2-40B4-BE49-F238E27FC236}">
                <a16:creationId xmlns:a16="http://schemas.microsoft.com/office/drawing/2014/main" id="{FE5F8FC5-8091-D2B2-AF15-D1A89996FEED}"/>
              </a:ext>
            </a:extLst>
          </p:cNvPr>
          <p:cNvSpPr txBox="1"/>
          <p:nvPr/>
        </p:nvSpPr>
        <p:spPr>
          <a:xfrm>
            <a:off x="3429011" y="1378411"/>
            <a:ext cx="4922421" cy="681038"/>
          </a:xfrm>
          <a:custGeom>
            <a:avLst/>
            <a:gdLst>
              <a:gd name="connsiteX0" fmla="*/ 0 w 4922421"/>
              <a:gd name="connsiteY0" fmla="*/ 113509 h 681038"/>
              <a:gd name="connsiteX1" fmla="*/ 113509 w 4922421"/>
              <a:gd name="connsiteY1" fmla="*/ 0 h 681038"/>
              <a:gd name="connsiteX2" fmla="*/ 878189 w 4922421"/>
              <a:gd name="connsiteY2" fmla="*/ 0 h 681038"/>
              <a:gd name="connsiteX3" fmla="*/ 1642869 w 4922421"/>
              <a:gd name="connsiteY3" fmla="*/ 0 h 681038"/>
              <a:gd name="connsiteX4" fmla="*/ 2407549 w 4922421"/>
              <a:gd name="connsiteY4" fmla="*/ 0 h 681038"/>
              <a:gd name="connsiteX5" fmla="*/ 3125275 w 4922421"/>
              <a:gd name="connsiteY5" fmla="*/ 0 h 681038"/>
              <a:gd name="connsiteX6" fmla="*/ 3843001 w 4922421"/>
              <a:gd name="connsiteY6" fmla="*/ 0 h 681038"/>
              <a:gd name="connsiteX7" fmla="*/ 4808912 w 4922421"/>
              <a:gd name="connsiteY7" fmla="*/ 0 h 681038"/>
              <a:gd name="connsiteX8" fmla="*/ 4922421 w 4922421"/>
              <a:gd name="connsiteY8" fmla="*/ 113509 h 681038"/>
              <a:gd name="connsiteX9" fmla="*/ 4922421 w 4922421"/>
              <a:gd name="connsiteY9" fmla="*/ 567529 h 681038"/>
              <a:gd name="connsiteX10" fmla="*/ 4808912 w 4922421"/>
              <a:gd name="connsiteY10" fmla="*/ 681038 h 681038"/>
              <a:gd name="connsiteX11" fmla="*/ 4185094 w 4922421"/>
              <a:gd name="connsiteY11" fmla="*/ 681038 h 681038"/>
              <a:gd name="connsiteX12" fmla="*/ 3655184 w 4922421"/>
              <a:gd name="connsiteY12" fmla="*/ 681038 h 681038"/>
              <a:gd name="connsiteX13" fmla="*/ 2984413 w 4922421"/>
              <a:gd name="connsiteY13" fmla="*/ 681038 h 681038"/>
              <a:gd name="connsiteX14" fmla="*/ 2313641 w 4922421"/>
              <a:gd name="connsiteY14" fmla="*/ 681038 h 681038"/>
              <a:gd name="connsiteX15" fmla="*/ 1783731 w 4922421"/>
              <a:gd name="connsiteY15" fmla="*/ 681038 h 681038"/>
              <a:gd name="connsiteX16" fmla="*/ 1159913 w 4922421"/>
              <a:gd name="connsiteY16" fmla="*/ 681038 h 681038"/>
              <a:gd name="connsiteX17" fmla="*/ 113509 w 4922421"/>
              <a:gd name="connsiteY17" fmla="*/ 681038 h 681038"/>
              <a:gd name="connsiteX18" fmla="*/ 0 w 4922421"/>
              <a:gd name="connsiteY18" fmla="*/ 567529 h 681038"/>
              <a:gd name="connsiteX19" fmla="*/ 0 w 4922421"/>
              <a:gd name="connsiteY19" fmla="*/ 113509 h 6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22421" h="681038" fill="none" extrusionOk="0">
                <a:moveTo>
                  <a:pt x="0" y="113509"/>
                </a:moveTo>
                <a:cubicBezTo>
                  <a:pt x="-3573" y="50013"/>
                  <a:pt x="58001" y="-3797"/>
                  <a:pt x="113509" y="0"/>
                </a:cubicBezTo>
                <a:cubicBezTo>
                  <a:pt x="412147" y="-8678"/>
                  <a:pt x="515423" y="19541"/>
                  <a:pt x="878189" y="0"/>
                </a:cubicBezTo>
                <a:cubicBezTo>
                  <a:pt x="1240955" y="-19541"/>
                  <a:pt x="1381502" y="-34537"/>
                  <a:pt x="1642869" y="0"/>
                </a:cubicBezTo>
                <a:cubicBezTo>
                  <a:pt x="1904236" y="34537"/>
                  <a:pt x="2118725" y="-18688"/>
                  <a:pt x="2407549" y="0"/>
                </a:cubicBezTo>
                <a:cubicBezTo>
                  <a:pt x="2696373" y="18688"/>
                  <a:pt x="2853924" y="34790"/>
                  <a:pt x="3125275" y="0"/>
                </a:cubicBezTo>
                <a:cubicBezTo>
                  <a:pt x="3396626" y="-34790"/>
                  <a:pt x="3492134" y="-33166"/>
                  <a:pt x="3843001" y="0"/>
                </a:cubicBezTo>
                <a:cubicBezTo>
                  <a:pt x="4193868" y="33166"/>
                  <a:pt x="4557677" y="-11974"/>
                  <a:pt x="4808912" y="0"/>
                </a:cubicBezTo>
                <a:cubicBezTo>
                  <a:pt x="4871428" y="9150"/>
                  <a:pt x="4912302" y="52218"/>
                  <a:pt x="4922421" y="113509"/>
                </a:cubicBezTo>
                <a:cubicBezTo>
                  <a:pt x="4918581" y="276932"/>
                  <a:pt x="4916540" y="359325"/>
                  <a:pt x="4922421" y="567529"/>
                </a:cubicBezTo>
                <a:cubicBezTo>
                  <a:pt x="4921065" y="631151"/>
                  <a:pt x="4872597" y="677329"/>
                  <a:pt x="4808912" y="681038"/>
                </a:cubicBezTo>
                <a:cubicBezTo>
                  <a:pt x="4653664" y="711670"/>
                  <a:pt x="4416852" y="690806"/>
                  <a:pt x="4185094" y="681038"/>
                </a:cubicBezTo>
                <a:cubicBezTo>
                  <a:pt x="3953336" y="671270"/>
                  <a:pt x="3888953" y="699521"/>
                  <a:pt x="3655184" y="681038"/>
                </a:cubicBezTo>
                <a:cubicBezTo>
                  <a:pt x="3421415" y="662556"/>
                  <a:pt x="3128486" y="656541"/>
                  <a:pt x="2984413" y="681038"/>
                </a:cubicBezTo>
                <a:cubicBezTo>
                  <a:pt x="2840340" y="705535"/>
                  <a:pt x="2571930" y="713276"/>
                  <a:pt x="2313641" y="681038"/>
                </a:cubicBezTo>
                <a:cubicBezTo>
                  <a:pt x="2055352" y="648800"/>
                  <a:pt x="1915877" y="689668"/>
                  <a:pt x="1783731" y="681038"/>
                </a:cubicBezTo>
                <a:cubicBezTo>
                  <a:pt x="1651585" y="672409"/>
                  <a:pt x="1357447" y="706675"/>
                  <a:pt x="1159913" y="681038"/>
                </a:cubicBezTo>
                <a:cubicBezTo>
                  <a:pt x="962379" y="655401"/>
                  <a:pt x="349027" y="641581"/>
                  <a:pt x="113509" y="681038"/>
                </a:cubicBezTo>
                <a:cubicBezTo>
                  <a:pt x="50381" y="669782"/>
                  <a:pt x="-1858" y="631842"/>
                  <a:pt x="0" y="567529"/>
                </a:cubicBezTo>
                <a:cubicBezTo>
                  <a:pt x="14446" y="362013"/>
                  <a:pt x="-557" y="211168"/>
                  <a:pt x="0" y="113509"/>
                </a:cubicBezTo>
                <a:close/>
              </a:path>
              <a:path w="4922421" h="681038" stroke="0" extrusionOk="0">
                <a:moveTo>
                  <a:pt x="0" y="113509"/>
                </a:moveTo>
                <a:cubicBezTo>
                  <a:pt x="5862" y="52418"/>
                  <a:pt x="52488" y="3476"/>
                  <a:pt x="113509" y="0"/>
                </a:cubicBezTo>
                <a:cubicBezTo>
                  <a:pt x="304585" y="7746"/>
                  <a:pt x="693269" y="8376"/>
                  <a:pt x="878189" y="0"/>
                </a:cubicBezTo>
                <a:cubicBezTo>
                  <a:pt x="1063109" y="-8376"/>
                  <a:pt x="1262813" y="3045"/>
                  <a:pt x="1408099" y="0"/>
                </a:cubicBezTo>
                <a:cubicBezTo>
                  <a:pt x="1553385" y="-3045"/>
                  <a:pt x="1969434" y="27730"/>
                  <a:pt x="2125825" y="0"/>
                </a:cubicBezTo>
                <a:cubicBezTo>
                  <a:pt x="2282216" y="-27730"/>
                  <a:pt x="2559329" y="1167"/>
                  <a:pt x="2702688" y="0"/>
                </a:cubicBezTo>
                <a:cubicBezTo>
                  <a:pt x="2846047" y="-1167"/>
                  <a:pt x="3097785" y="-4989"/>
                  <a:pt x="3467368" y="0"/>
                </a:cubicBezTo>
                <a:cubicBezTo>
                  <a:pt x="3836951" y="4989"/>
                  <a:pt x="3885917" y="33259"/>
                  <a:pt x="4232048" y="0"/>
                </a:cubicBezTo>
                <a:cubicBezTo>
                  <a:pt x="4578179" y="-33259"/>
                  <a:pt x="4585137" y="-11656"/>
                  <a:pt x="4808912" y="0"/>
                </a:cubicBezTo>
                <a:cubicBezTo>
                  <a:pt x="4869115" y="7607"/>
                  <a:pt x="4920064" y="50780"/>
                  <a:pt x="4922421" y="113509"/>
                </a:cubicBezTo>
                <a:cubicBezTo>
                  <a:pt x="4929245" y="259310"/>
                  <a:pt x="4913600" y="473880"/>
                  <a:pt x="4922421" y="567529"/>
                </a:cubicBezTo>
                <a:cubicBezTo>
                  <a:pt x="4907599" y="631098"/>
                  <a:pt x="4875412" y="689530"/>
                  <a:pt x="4808912" y="681038"/>
                </a:cubicBezTo>
                <a:cubicBezTo>
                  <a:pt x="4611921" y="702349"/>
                  <a:pt x="4382761" y="711085"/>
                  <a:pt x="4091186" y="681038"/>
                </a:cubicBezTo>
                <a:cubicBezTo>
                  <a:pt x="3799611" y="650991"/>
                  <a:pt x="3730932" y="669141"/>
                  <a:pt x="3373460" y="681038"/>
                </a:cubicBezTo>
                <a:cubicBezTo>
                  <a:pt x="3015988" y="692935"/>
                  <a:pt x="2994163" y="690354"/>
                  <a:pt x="2702688" y="681038"/>
                </a:cubicBezTo>
                <a:cubicBezTo>
                  <a:pt x="2411213" y="671722"/>
                  <a:pt x="2261540" y="679448"/>
                  <a:pt x="2031917" y="681038"/>
                </a:cubicBezTo>
                <a:cubicBezTo>
                  <a:pt x="1802294" y="682628"/>
                  <a:pt x="1621998" y="687085"/>
                  <a:pt x="1314191" y="681038"/>
                </a:cubicBezTo>
                <a:cubicBezTo>
                  <a:pt x="1006384" y="674991"/>
                  <a:pt x="487203" y="624976"/>
                  <a:pt x="113509" y="681038"/>
                </a:cubicBezTo>
                <a:cubicBezTo>
                  <a:pt x="52279" y="678322"/>
                  <a:pt x="-3788" y="620446"/>
                  <a:pt x="0" y="567529"/>
                </a:cubicBezTo>
                <a:cubicBezTo>
                  <a:pt x="-11845" y="345923"/>
                  <a:pt x="16712" y="251153"/>
                  <a:pt x="0" y="113509"/>
                </a:cubicBezTo>
                <a:close/>
              </a:path>
            </a:pathLst>
          </a:custGeom>
          <a:solidFill>
            <a:srgbClr val="FFFFFF"/>
          </a:solidFill>
          <a:ln w="19050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劲楷简" panose="00020600040101010101" charset="-122"/>
                <a:sym typeface="Arial" panose="020B0604020202020204" pitchFamily="34" charset="0"/>
              </a:rPr>
              <a:t>KHOA HỌC </a:t>
            </a:r>
            <a:endParaRPr kumimoji="0" lang="en-US" altLang="zh-C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A301C0-5439-D8E2-74E9-6103D8F4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88" y="-319084"/>
            <a:ext cx="2038014" cy="20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DA9CA1-9052-D44C-7856-16E7F51D19CC}"/>
              </a:ext>
            </a:extLst>
          </p:cNvPr>
          <p:cNvSpPr txBox="1"/>
          <p:nvPr/>
        </p:nvSpPr>
        <p:spPr>
          <a:xfrm>
            <a:off x="698500" y="147401"/>
            <a:ext cx="10452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nêu tên một số nấm ăn khác và </a:t>
            </a:r>
          </a:p>
          <a:p>
            <a:pPr algn="ctr"/>
            <a:r>
              <a:rPr lang="vi-VN" sz="4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với các bạn theo sơ đồ dưới đây?</a:t>
            </a:r>
            <a:endParaRPr lang="en-SG" sz="4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37D779-ABA3-7AEC-B029-CDA0F52AEA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9706" y="1320799"/>
            <a:ext cx="8469688" cy="588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F1986C-466E-64B3-29C3-A6A1E4EA0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6478" y="2254250"/>
            <a:ext cx="559077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9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DAD48BFE-443A-AC65-CFA4-116BFA32D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44" y="1862278"/>
            <a:ext cx="5314843" cy="541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63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1">
            <a:extLst>
              <a:ext uri="{FF2B5EF4-FFF2-40B4-BE49-F238E27FC236}">
                <a16:creationId xmlns:a16="http://schemas.microsoft.com/office/drawing/2014/main" id="{3D74FA5A-4B49-FFA3-3294-4A1E767C57EB}"/>
              </a:ext>
            </a:extLst>
          </p:cNvPr>
          <p:cNvSpPr txBox="1"/>
          <p:nvPr/>
        </p:nvSpPr>
        <p:spPr>
          <a:xfrm>
            <a:off x="965200" y="2314697"/>
            <a:ext cx="10736607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zh-CN" sz="8000" b="1" dirty="0">
                <a:solidFill>
                  <a:srgbClr val="00206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Kể tên một số loài nấm em đã được ăn?</a:t>
            </a:r>
            <a:endParaRPr lang="en-US" altLang="zh-CN" sz="8000" b="1" dirty="0">
              <a:solidFill>
                <a:srgbClr val="002060"/>
              </a:solidFill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916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1">
            <a:extLst>
              <a:ext uri="{FF2B5EF4-FFF2-40B4-BE49-F238E27FC236}">
                <a16:creationId xmlns:a16="http://schemas.microsoft.com/office/drawing/2014/main" id="{7D9913D1-37A6-8D85-9B35-53C20A45FB56}"/>
              </a:ext>
            </a:extLst>
          </p:cNvPr>
          <p:cNvSpPr txBox="1"/>
          <p:nvPr/>
        </p:nvSpPr>
        <p:spPr>
          <a:xfrm>
            <a:off x="209549" y="12700"/>
            <a:ext cx="11772901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Hãy xác định tên của một số loại nấm có trong hình 3 dựa vào các cụm từ dưới đây: </a:t>
            </a:r>
            <a:r>
              <a:rPr lang="vi-VN" altLang="zh-CN" sz="3000" b="1" i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nấm đùi gà, nấm mỡ, nấm rơm.</a:t>
            </a:r>
            <a:r>
              <a:rPr lang="vi-VN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</a:t>
            </a:r>
            <a:endParaRPr lang="en-US" altLang="zh-CN" sz="3000" b="1" dirty="0">
              <a:solidFill>
                <a:srgbClr val="002060"/>
              </a:solidFill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0EA55-051B-F4A0-1939-B47579CCB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1168400"/>
            <a:ext cx="7429500" cy="54722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055BA5-EBE8-45F5-ED85-9404BD254D47}"/>
              </a:ext>
            </a:extLst>
          </p:cNvPr>
          <p:cNvSpPr/>
          <p:nvPr/>
        </p:nvSpPr>
        <p:spPr>
          <a:xfrm>
            <a:off x="3167725" y="3514460"/>
            <a:ext cx="2940974" cy="780145"/>
          </a:xfrm>
          <a:prstGeom prst="roundRect">
            <a:avLst>
              <a:gd name="adj" fmla="val 21554"/>
            </a:avLst>
          </a:prstGeom>
          <a:solidFill>
            <a:sysClr val="window" lastClr="FFFFFF"/>
          </a:solidFill>
          <a:ln w="38100" cap="flat" cmpd="sng" algn="ctr">
            <a:solidFill>
              <a:srgbClr val="5C9D69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Nấm đùi gà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FAA334-E118-D5BA-9272-1ADBCCE5189E}"/>
              </a:ext>
            </a:extLst>
          </p:cNvPr>
          <p:cNvSpPr/>
          <p:nvPr/>
        </p:nvSpPr>
        <p:spPr>
          <a:xfrm>
            <a:off x="6737488" y="3514459"/>
            <a:ext cx="2940974" cy="780145"/>
          </a:xfrm>
          <a:prstGeom prst="roundRect">
            <a:avLst>
              <a:gd name="adj" fmla="val 21554"/>
            </a:avLst>
          </a:prstGeom>
          <a:solidFill>
            <a:sysClr val="window" lastClr="FFFFFF"/>
          </a:solidFill>
          <a:ln w="38100" cap="flat" cmpd="sng" algn="ctr">
            <a:solidFill>
              <a:srgbClr val="5C9D69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Nấm rơm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DEAC49-E8C5-D860-4D8D-127612B39FD7}"/>
              </a:ext>
            </a:extLst>
          </p:cNvPr>
          <p:cNvSpPr/>
          <p:nvPr/>
        </p:nvSpPr>
        <p:spPr>
          <a:xfrm>
            <a:off x="4997589" y="5885921"/>
            <a:ext cx="2940974" cy="780145"/>
          </a:xfrm>
          <a:prstGeom prst="roundRect">
            <a:avLst>
              <a:gd name="adj" fmla="val 21554"/>
            </a:avLst>
          </a:prstGeom>
          <a:solidFill>
            <a:sysClr val="window" lastClr="FFFFFF"/>
          </a:solidFill>
          <a:ln w="38100" cap="flat" cmpd="sng" algn="ctr">
            <a:solidFill>
              <a:srgbClr val="5C9D69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Nấm mỡ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88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1">
            <a:extLst>
              <a:ext uri="{FF2B5EF4-FFF2-40B4-BE49-F238E27FC236}">
                <a16:creationId xmlns:a16="http://schemas.microsoft.com/office/drawing/2014/main" id="{5F6E93CE-7079-A301-07E8-85FE67AE57AA}"/>
              </a:ext>
            </a:extLst>
          </p:cNvPr>
          <p:cNvSpPr txBox="1"/>
          <p:nvPr/>
        </p:nvSpPr>
        <p:spPr>
          <a:xfrm>
            <a:off x="419099" y="2159000"/>
            <a:ext cx="11772901" cy="30931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zh-CN" sz="6500" b="1" dirty="0">
                <a:solidFill>
                  <a:srgbClr val="00206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Hãy chia sẻ các</a:t>
            </a:r>
          </a:p>
          <a:p>
            <a:pPr algn="ctr">
              <a:defRPr/>
            </a:pPr>
            <a:r>
              <a:rPr lang="vi-VN" altLang="zh-CN" sz="6500" b="1" dirty="0">
                <a:solidFill>
                  <a:srgbClr val="00206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món ăn làm từ nấm</a:t>
            </a:r>
          </a:p>
          <a:p>
            <a:pPr algn="ctr">
              <a:defRPr/>
            </a:pPr>
            <a:r>
              <a:rPr lang="vi-VN" altLang="zh-CN" sz="6500" b="1" dirty="0">
                <a:solidFill>
                  <a:srgbClr val="00206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mà em biết?</a:t>
            </a:r>
            <a:endParaRPr lang="en-US" altLang="zh-CN" sz="6500" b="1" dirty="0">
              <a:solidFill>
                <a:srgbClr val="002060"/>
              </a:solidFill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12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wl of mushrooms and green onions&#10;&#10;Description automatically generated">
            <a:extLst>
              <a:ext uri="{FF2B5EF4-FFF2-40B4-BE49-F238E27FC236}">
                <a16:creationId xmlns:a16="http://schemas.microsoft.com/office/drawing/2014/main" id="{C5A2DE20-59CB-A9C0-450E-AEB7A7B953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5000"/>
            <a:ext cx="5318906" cy="3729000"/>
          </a:xfrm>
          <a:prstGeom prst="rect">
            <a:avLst/>
          </a:prstGeom>
        </p:spPr>
      </p:pic>
      <p:pic>
        <p:nvPicPr>
          <p:cNvPr id="3" name="Picture 2" descr="A plate of food on a table&#10;&#10;Description automatically generated">
            <a:extLst>
              <a:ext uri="{FF2B5EF4-FFF2-40B4-BE49-F238E27FC236}">
                <a16:creationId xmlns:a16="http://schemas.microsoft.com/office/drawing/2014/main" id="{7192FD40-5877-BC5A-EE5A-C81C4B65B5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2646982"/>
            <a:ext cx="5981700" cy="3912918"/>
          </a:xfrm>
          <a:prstGeom prst="rect">
            <a:avLst/>
          </a:prstGeom>
        </p:spPr>
      </p:pic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E4DC12FE-BF93-3427-5339-5A8A62974352}"/>
              </a:ext>
            </a:extLst>
          </p:cNvPr>
          <p:cNvSpPr/>
          <p:nvPr/>
        </p:nvSpPr>
        <p:spPr>
          <a:xfrm>
            <a:off x="1625515" y="1678515"/>
            <a:ext cx="3749411" cy="829929"/>
          </a:xfrm>
          <a:prstGeom prst="roundRect">
            <a:avLst>
              <a:gd name="adj" fmla="val 21554"/>
            </a:avLst>
          </a:prstGeom>
          <a:solidFill>
            <a:srgbClr val="FFFFFF"/>
          </a:solidFill>
          <a:ln w="38100" cap="flat" cmpd="sng" algn="ctr">
            <a:solidFill>
              <a:srgbClr val="5C9D69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Nấm xào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20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42E49323-AA72-FEBE-1824-8DA6E69DED39}"/>
              </a:ext>
            </a:extLst>
          </p:cNvPr>
          <p:cNvSpPr/>
          <p:nvPr/>
        </p:nvSpPr>
        <p:spPr>
          <a:xfrm>
            <a:off x="495215" y="1936325"/>
            <a:ext cx="3749411" cy="829929"/>
          </a:xfrm>
          <a:prstGeom prst="roundRect">
            <a:avLst>
              <a:gd name="adj" fmla="val 21554"/>
            </a:avLst>
          </a:prstGeom>
          <a:solidFill>
            <a:srgbClr val="FFFFFF"/>
          </a:solidFill>
          <a:ln w="38100" cap="flat" cmpd="sng" algn="ctr">
            <a:solidFill>
              <a:srgbClr val="5C9D69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Cháo nấu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bowl of soup with mushrooms and a spoon&#10;&#10;Description automatically generated">
            <a:extLst>
              <a:ext uri="{FF2B5EF4-FFF2-40B4-BE49-F238E27FC236}">
                <a16:creationId xmlns:a16="http://schemas.microsoft.com/office/drawing/2014/main" id="{2FE19594-D8E2-D517-0687-40F59A7A32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6253"/>
            <a:ext cx="5168900" cy="4091747"/>
          </a:xfrm>
          <a:prstGeom prst="rect">
            <a:avLst/>
          </a:prstGeom>
        </p:spPr>
      </p:pic>
      <p:pic>
        <p:nvPicPr>
          <p:cNvPr id="4" name="Picture 3" descr="A bowl of soup with seafood and a spoon&#10;&#10;Description automatically generated">
            <a:extLst>
              <a:ext uri="{FF2B5EF4-FFF2-40B4-BE49-F238E27FC236}">
                <a16:creationId xmlns:a16="http://schemas.microsoft.com/office/drawing/2014/main" id="{2BABBCA1-266C-C111-D1E3-4604034E5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-144261"/>
            <a:ext cx="7950200" cy="5295900"/>
          </a:xfrm>
          <a:prstGeom prst="rect">
            <a:avLst/>
          </a:prstGeom>
        </p:spPr>
      </p:pic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15D4C7E0-DFDF-726C-4200-225BAEEF7D36}"/>
              </a:ext>
            </a:extLst>
          </p:cNvPr>
          <p:cNvSpPr/>
          <p:nvPr/>
        </p:nvSpPr>
        <p:spPr>
          <a:xfrm>
            <a:off x="5295900" y="5151639"/>
            <a:ext cx="6731000" cy="1220487"/>
          </a:xfrm>
          <a:prstGeom prst="roundRect">
            <a:avLst>
              <a:gd name="adj" fmla="val 21554"/>
            </a:avLst>
          </a:prstGeom>
          <a:solidFill>
            <a:srgbClr val="FFFFFF"/>
          </a:solidFill>
          <a:ln w="38100" cap="flat" cmpd="sng" algn="ctr">
            <a:solidFill>
              <a:srgbClr val="5C9D69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Lẩu nấm tôm yum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79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n of food with meat and vegetables&#10;&#10;Description automatically generated">
            <a:extLst>
              <a:ext uri="{FF2B5EF4-FFF2-40B4-BE49-F238E27FC236}">
                <a16:creationId xmlns:a16="http://schemas.microsoft.com/office/drawing/2014/main" id="{783CA736-473D-8EB0-AECC-196FC7985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/>
          <a:stretch/>
        </p:blipFill>
        <p:spPr>
          <a:xfrm>
            <a:off x="596506" y="241300"/>
            <a:ext cx="5353860" cy="5650808"/>
          </a:xfrm>
          <a:prstGeom prst="rect">
            <a:avLst/>
          </a:prstGeom>
        </p:spPr>
      </p:pic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1B137F53-29C2-8193-45DB-80273CAD01E1}"/>
              </a:ext>
            </a:extLst>
          </p:cNvPr>
          <p:cNvSpPr/>
          <p:nvPr/>
        </p:nvSpPr>
        <p:spPr>
          <a:xfrm>
            <a:off x="6096000" y="241300"/>
            <a:ext cx="5016500" cy="1220487"/>
          </a:xfrm>
          <a:prstGeom prst="roundRect">
            <a:avLst>
              <a:gd name="adj" fmla="val 21554"/>
            </a:avLst>
          </a:prstGeom>
          <a:solidFill>
            <a:srgbClr val="FFFFFF"/>
          </a:solidFill>
          <a:ln w="38100" cap="flat" cmpd="sng" algn="ctr">
            <a:solidFill>
              <a:srgbClr val="5C9D69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 xào nấm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 descr="A person holding chopsticks over a bowl of noodles&#10;&#10;Description automatically generated">
            <a:extLst>
              <a:ext uri="{FF2B5EF4-FFF2-40B4-BE49-F238E27FC236}">
                <a16:creationId xmlns:a16="http://schemas.microsoft.com/office/drawing/2014/main" id="{1FCCA30A-06A7-0FF5-B3B3-57825F00B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2"/>
          <a:stretch/>
        </p:blipFill>
        <p:spPr>
          <a:xfrm>
            <a:off x="6304740" y="1651000"/>
            <a:ext cx="4940975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3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A301C0-5439-D8E2-74E9-6103D8F4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88" y="-319084"/>
            <a:ext cx="2038014" cy="2038014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AE21BF1A-B440-7BCA-D87C-DA5F114491B4}"/>
              </a:ext>
            </a:extLst>
          </p:cNvPr>
          <p:cNvSpPr/>
          <p:nvPr/>
        </p:nvSpPr>
        <p:spPr>
          <a:xfrm>
            <a:off x="6464300" y="2476500"/>
            <a:ext cx="4665662" cy="1485899"/>
          </a:xfrm>
          <a:prstGeom prst="roundRect">
            <a:avLst>
              <a:gd name="adj" fmla="val 21554"/>
            </a:avLst>
          </a:prstGeom>
          <a:solidFill>
            <a:srgbClr val="FFFFFF"/>
          </a:solidFill>
          <a:ln w="38100" cap="flat" cmpd="sng" algn="ctr">
            <a:solidFill>
              <a:srgbClr val="5C9D69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Lẩu nấm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Free photo top view over hotpot dishes">
            <a:extLst>
              <a:ext uri="{FF2B5EF4-FFF2-40B4-BE49-F238E27FC236}">
                <a16:creationId xmlns:a16="http://schemas.microsoft.com/office/drawing/2014/main" id="{421F5FEC-12F0-FE03-BC78-E7744864D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5" y="73818"/>
            <a:ext cx="4942796" cy="671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29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A301C0-5439-D8E2-74E9-6103D8F4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88" y="-319084"/>
            <a:ext cx="2038014" cy="2038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ED4AF0-E031-BBA1-68BC-AFAFB365B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053" y="1466817"/>
            <a:ext cx="4720547" cy="27241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4858CF-ACDC-836D-BC1A-508B67D6B959}"/>
              </a:ext>
            </a:extLst>
          </p:cNvPr>
          <p:cNvSpPr txBox="1"/>
          <p:nvPr/>
        </p:nvSpPr>
        <p:spPr>
          <a:xfrm>
            <a:off x="620380" y="4235248"/>
            <a:ext cx="103316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chi,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4),...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89005B-34C9-B96F-5E03-AEE03641D441}"/>
              </a:ext>
            </a:extLst>
          </p:cNvPr>
          <p:cNvSpPr txBox="1"/>
          <p:nvPr/>
        </p:nvSpPr>
        <p:spPr>
          <a:xfrm>
            <a:off x="2687297" y="222250"/>
            <a:ext cx="637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7200" b="1" dirty="0"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#9Slide07 IcielPony" panose="02000000000000000000" pitchFamily="2" charset="0"/>
                <a:ea typeface="微软雅黑" panose="020B0503020204020204" pitchFamily="34" charset="-122"/>
                <a:sym typeface="FZFangSong-Z02S" panose="02010601030101010101" pitchFamily="2" charset="-122"/>
              </a:rPr>
              <a:t>EM CÓ BIẾT</a:t>
            </a:r>
            <a:endParaRPr lang="en-SG" sz="7200" dirty="0">
              <a:solidFill>
                <a:srgbClr val="000000"/>
              </a:solidFill>
              <a:latin typeface="字魂127号-月岩体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913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43F780-9089-4EB9-9CDA-CBCFC93AB5D3}"/>
              </a:ext>
            </a:extLst>
          </p:cNvPr>
          <p:cNvSpPr/>
          <p:nvPr/>
        </p:nvSpPr>
        <p:spPr>
          <a:xfrm>
            <a:off x="3338945" y="907473"/>
            <a:ext cx="5922819" cy="9421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onstantia" panose="02030602050306030303" pitchFamily="18" charset="0"/>
              </a:rPr>
              <a:t>YÊU CẦU CẦN ĐẠT</a:t>
            </a:r>
            <a:endParaRPr lang="en-US" sz="40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D8021A-44D2-43F2-BDD2-9D8BC17C3A87}"/>
              </a:ext>
            </a:extLst>
          </p:cNvPr>
          <p:cNvSpPr/>
          <p:nvPr/>
        </p:nvSpPr>
        <p:spPr>
          <a:xfrm>
            <a:off x="1420091" y="2265218"/>
            <a:ext cx="9933709" cy="37753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vi-VN" sz="2800" dirty="0">
                <a:latin typeface="+mj-lt"/>
              </a:rPr>
              <a:t>Nêu được tên và một số đặc điểm (hình dạng, màu sắc) của nấm được dùng làm thức ăn qua quan sát tranh ảnh hoặc video. </a:t>
            </a:r>
          </a:p>
          <a:p>
            <a:pPr marL="285750" indent="-285750" algn="just">
              <a:buFontTx/>
              <a:buChar char="-"/>
            </a:pPr>
            <a:r>
              <a:rPr lang="vi-VN" sz="2800" dirty="0">
                <a:latin typeface="+mj-lt"/>
              </a:rPr>
              <a:t>Kể tên được một số loại nấm gia đình và bản thân đã từng sử dụng. </a:t>
            </a:r>
          </a:p>
          <a:p>
            <a:pPr marL="285750" indent="-285750" algn="just">
              <a:buFontTx/>
              <a:buChar char="-"/>
            </a:pPr>
            <a:r>
              <a:rPr lang="vi-VN" sz="2800" dirty="0">
                <a:latin typeface="+mj-lt"/>
              </a:rPr>
              <a:t>Chia sẻ cho người thân và bạn bè nghe về các món ăn được làm từ nấm. </a:t>
            </a:r>
          </a:p>
          <a:p>
            <a:pPr marL="285750" indent="-285750" algn="just">
              <a:buFontTx/>
              <a:buChar char="-"/>
            </a:pPr>
            <a:r>
              <a:rPr lang="vi-VN" sz="2800" dirty="0">
                <a:latin typeface="+mj-lt"/>
              </a:rPr>
              <a:t>Vận dụng vào thực tiễn cuộc sống. 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85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233120-DAB4-8183-791B-738385469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69" y="1264732"/>
            <a:ext cx="8248603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5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D3C829-1D4B-FFBD-6DE7-7962583B2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940" y="1833265"/>
            <a:ext cx="7423426" cy="24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2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A301C0-5439-D8E2-74E9-6103D8F4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88" y="-319084"/>
            <a:ext cx="2038014" cy="2038014"/>
          </a:xfrm>
          <a:prstGeom prst="rect">
            <a:avLst/>
          </a:prstGeom>
        </p:spPr>
      </p:pic>
      <p:sp>
        <p:nvSpPr>
          <p:cNvPr id="2" name="文本框 7">
            <a:extLst>
              <a:ext uri="{FF2B5EF4-FFF2-40B4-BE49-F238E27FC236}">
                <a16:creationId xmlns:a16="http://schemas.microsoft.com/office/drawing/2014/main" id="{11E851E7-05BD-D113-E6B3-FEDEFD595DDA}"/>
              </a:ext>
            </a:extLst>
          </p:cNvPr>
          <p:cNvSpPr txBox="1"/>
          <p:nvPr/>
        </p:nvSpPr>
        <p:spPr>
          <a:xfrm>
            <a:off x="2743542" y="2349497"/>
            <a:ext cx="7385355" cy="1938992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1143000" indent="-1143000" algn="ctr">
              <a:buFontTx/>
              <a:buAutoNum type="arabicPeriod"/>
              <a:defRPr/>
            </a:pPr>
            <a:r>
              <a:rPr lang="vi-VN" altLang="zh-CN" sz="6000" b="1" dirty="0"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#9Slide07 IcielPony" panose="02000000000000000000" pitchFamily="2" charset="0"/>
                <a:ea typeface="微软雅黑" panose="020B0503020204020204" pitchFamily="34" charset="-122"/>
                <a:sym typeface="FZFangSong-Z02S" panose="02010601030101010101" pitchFamily="2" charset="-122"/>
              </a:rPr>
              <a:t>NẤM </a:t>
            </a:r>
          </a:p>
          <a:p>
            <a:pPr algn="ctr">
              <a:defRPr/>
            </a:pPr>
            <a:r>
              <a:rPr lang="vi-VN" altLang="zh-CN" sz="6000" b="1" dirty="0"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#9Slide07 IcielPony" panose="02000000000000000000" pitchFamily="2" charset="0"/>
                <a:ea typeface="微软雅黑" panose="020B0503020204020204" pitchFamily="34" charset="-122"/>
                <a:sym typeface="FZFangSong-Z02S" panose="02010601030101010101" pitchFamily="2" charset="-122"/>
              </a:rPr>
              <a:t>DÙNG LÀM THỨC ĂN</a:t>
            </a:r>
            <a:endParaRPr lang="zh-CN" altLang="en-US" sz="6000" b="1" dirty="0">
              <a:solidFill>
                <a:srgbClr val="C0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latin typeface="#9Slide07 IcielPony" panose="02000000000000000000" pitchFamily="2" charset="0"/>
              <a:ea typeface="微软雅黑" panose="020B0503020204020204" pitchFamily="34" charset="-122"/>
              <a:sym typeface="FZFangSong-Z02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178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A301C0-5439-D8E2-74E9-6103D8F4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88" y="-319084"/>
            <a:ext cx="2038014" cy="2038014"/>
          </a:xfrm>
          <a:prstGeom prst="rect">
            <a:avLst/>
          </a:prstGeom>
        </p:spPr>
      </p:pic>
      <p:sp>
        <p:nvSpPr>
          <p:cNvPr id="5" name="文本框 43">
            <a:extLst>
              <a:ext uri="{FF2B5EF4-FFF2-40B4-BE49-F238E27FC236}">
                <a16:creationId xmlns:a16="http://schemas.microsoft.com/office/drawing/2014/main" id="{6292A2B2-1E5D-1F07-408F-24A14660DAF4}"/>
              </a:ext>
            </a:extLst>
          </p:cNvPr>
          <p:cNvSpPr txBox="1"/>
          <p:nvPr/>
        </p:nvSpPr>
        <p:spPr>
          <a:xfrm>
            <a:off x="1059905" y="1535079"/>
            <a:ext cx="108160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1" lang="vi-VN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là nguồn thực phẩm có giá trị dinh dưỡng cao, cung cấp nhiều loại vi – ta- min , chất xơ, chất đạm,... </a:t>
            </a:r>
          </a:p>
          <a:p>
            <a:pPr algn="ctr">
              <a:defRPr/>
            </a:pPr>
            <a:r>
              <a:rPr kumimoji="1" lang="vi-VN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 giá trị dinh dưỡng cao</a:t>
            </a:r>
            <a:r>
              <a:rPr kumimoji="1" lang="vi-VN" altLang="zh-CN" sz="5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1" lang="zh-CN" altLang="en-US" sz="5400" b="1" dirty="0">
              <a:solidFill>
                <a:srgbClr val="FFFFFF"/>
              </a:solidFill>
              <a:latin typeface="Cambria" panose="02040503050406030204" pitchFamily="18" charset="0"/>
              <a:ea typeface="字魂152号-机甲超级黑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94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A301C0-5439-D8E2-74E9-6103D8F4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88" y="-319084"/>
            <a:ext cx="2038014" cy="2038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D80DC9-F842-15F8-3D60-9EDEC47B6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000" y="1431693"/>
            <a:ext cx="8952767" cy="5205611"/>
          </a:xfrm>
          <a:prstGeom prst="rect">
            <a:avLst/>
          </a:prstGeom>
        </p:spPr>
      </p:pic>
      <p:sp>
        <p:nvSpPr>
          <p:cNvPr id="5" name="文本框 43">
            <a:extLst>
              <a:ext uri="{FF2B5EF4-FFF2-40B4-BE49-F238E27FC236}">
                <a16:creationId xmlns:a16="http://schemas.microsoft.com/office/drawing/2014/main" id="{AE66EA53-3AA1-E1D6-71F1-A616D0102355}"/>
              </a:ext>
            </a:extLst>
          </p:cNvPr>
          <p:cNvSpPr txBox="1"/>
          <p:nvPr/>
        </p:nvSpPr>
        <p:spPr>
          <a:xfrm>
            <a:off x="809625" y="-22548"/>
            <a:ext cx="10467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1" lang="vi-VN" altLang="zh-C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là nguồn thực phẩm có giá trị dinh dưỡng cao, cung cấp nhiều loại vi – ta- min , chất xơ, chất đạm,... Có giá trị dinh dưỡng cao.</a:t>
            </a:r>
            <a:endParaRPr kumimoji="1" lang="zh-CN" altLang="en-US" sz="3200" b="1" dirty="0">
              <a:solidFill>
                <a:srgbClr val="C00000"/>
              </a:solidFill>
              <a:latin typeface="Cambria" panose="02040503050406030204" pitchFamily="18" charset="0"/>
              <a:ea typeface="字魂152号-机甲超级黑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264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F3EDF95F-3ABC-B273-2626-BAEEF590785F}"/>
              </a:ext>
            </a:extLst>
          </p:cNvPr>
          <p:cNvGrpSpPr/>
          <p:nvPr/>
        </p:nvGrpSpPr>
        <p:grpSpPr>
          <a:xfrm>
            <a:off x="1255438" y="1260294"/>
            <a:ext cx="10290524" cy="5530928"/>
            <a:chOff x="406400" y="368300"/>
            <a:chExt cx="11404600" cy="6108700"/>
          </a:xfrm>
        </p:grpSpPr>
        <p:sp>
          <p:nvSpPr>
            <p:cNvPr id="3" name="圆角矩形 6">
              <a:extLst>
                <a:ext uri="{FF2B5EF4-FFF2-40B4-BE49-F238E27FC236}">
                  <a16:creationId xmlns:a16="http://schemas.microsoft.com/office/drawing/2014/main" id="{279FC208-344D-8B75-5F5C-E4DCB909AB58}"/>
                </a:ext>
              </a:extLst>
            </p:cNvPr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98EC16FD-6C08-56CC-BEAE-77D06150CEDB}"/>
                </a:ext>
              </a:extLst>
            </p:cNvPr>
            <p:cNvSpPr/>
            <p:nvPr userDrawn="1"/>
          </p:nvSpPr>
          <p:spPr>
            <a:xfrm>
              <a:off x="496379" y="368300"/>
              <a:ext cx="11099800" cy="5829300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E9725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68B22D-EAAE-F0A9-F978-7135931C92DA}"/>
              </a:ext>
            </a:extLst>
          </p:cNvPr>
          <p:cNvSpPr txBox="1"/>
          <p:nvPr/>
        </p:nvSpPr>
        <p:spPr>
          <a:xfrm>
            <a:off x="457200" y="66778"/>
            <a:ext cx="11352708" cy="1396127"/>
          </a:xfrm>
          <a:prstGeom prst="roundRect">
            <a:avLst/>
          </a:prstGeom>
          <a:gradFill rotWithShape="1">
            <a:gsLst>
              <a:gs pos="0">
                <a:srgbClr val="7FB142">
                  <a:lumMod val="110000"/>
                  <a:satMod val="105000"/>
                  <a:tint val="67000"/>
                </a:srgbClr>
              </a:gs>
              <a:gs pos="50000">
                <a:srgbClr val="7FB142">
                  <a:lumMod val="105000"/>
                  <a:satMod val="103000"/>
                  <a:tint val="73000"/>
                </a:srgbClr>
              </a:gs>
              <a:gs pos="100000">
                <a:srgbClr val="7FB142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FB142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t> </a:t>
            </a:r>
            <a:r>
              <a:rPr kumimoji="0" lang="vi-VN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 xác định tên của các loại nấm và mô tả đặc điểm hình dáng, màu sắc của các loại nấm ăn.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5D7AA2-FB83-5FCF-7799-AE01D3313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8913" y="1473200"/>
            <a:ext cx="8952767" cy="52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8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41922F-0410-C528-A65D-92B64946D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25" r="3731" b="25339"/>
          <a:stretch/>
        </p:blipFill>
        <p:spPr>
          <a:xfrm>
            <a:off x="3077207" y="1791395"/>
            <a:ext cx="6646985" cy="32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6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E54104-B8AB-B182-0DA5-D6765ACA3528}"/>
              </a:ext>
            </a:extLst>
          </p:cNvPr>
          <p:cNvSpPr txBox="1"/>
          <p:nvPr/>
        </p:nvSpPr>
        <p:spPr>
          <a:xfrm>
            <a:off x="1009312" y="1591134"/>
            <a:ext cx="1057026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loại nấm ăn thường có hình dạng, màu sắc đa dạng, khác nhau.</a:t>
            </a:r>
            <a:endParaRPr lang="en-SG" sz="7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259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27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353</Words>
  <Application>Microsoft Office PowerPoint</Application>
  <PresentationFormat>Widescreen</PresentationFormat>
  <Paragraphs>33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#9Slide07 HoneyCream</vt:lpstr>
      <vt:lpstr>#9Slide07 IcielPony</vt:lpstr>
      <vt:lpstr>Arial</vt:lpstr>
      <vt:lpstr>Calibri</vt:lpstr>
      <vt:lpstr>Calibri Light</vt:lpstr>
      <vt:lpstr>Cambria</vt:lpstr>
      <vt:lpstr>Constantia</vt:lpstr>
      <vt:lpstr>SVN-Newton</vt:lpstr>
      <vt:lpstr>SVN-Ready</vt:lpstr>
      <vt:lpstr>Times New Roman</vt:lpstr>
      <vt:lpstr>字魂127号-月岩体</vt:lpstr>
      <vt:lpstr>思源黑体 CN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127</dc:title>
  <dc:creator>1</dc:creator>
  <cp:lastModifiedBy>Administrator</cp:lastModifiedBy>
  <cp:revision>30</cp:revision>
  <dcterms:created xsi:type="dcterms:W3CDTF">2019-12-07T12:20:36Z</dcterms:created>
  <dcterms:modified xsi:type="dcterms:W3CDTF">2024-01-22T09:46:29Z</dcterms:modified>
</cp:coreProperties>
</file>