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72" r:id="rId6"/>
    <p:sldId id="273" r:id="rId7"/>
    <p:sldId id="270" r:id="rId8"/>
    <p:sldId id="269" r:id="rId9"/>
    <p:sldId id="268" r:id="rId10"/>
    <p:sldId id="274" r:id="rId11"/>
    <p:sldId id="271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6" d="100"/>
          <a:sy n="86" d="100"/>
        </p:scale>
        <p:origin x="1524" y="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/>
              <a:t>Click to edit Master subtitle style</a:t>
            </a:r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E7FB55AF-CA5F-42C1-86FB-8B0648698E9B}" type="datetimeFigureOut">
              <a:rPr lang="en-US" smtClean="0"/>
              <a:t>2/2/2024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Rectangle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Rectangle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Straight Connector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Straight Connector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Straight Connector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Rectangle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al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al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Oval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Oval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Oval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329FCA16-94BC-4C9B-BFBD-EB8E4451FE20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FB55AF-CA5F-42C1-86FB-8B0648698E9B}" type="datetimeFigureOut">
              <a:rPr lang="en-US" smtClean="0"/>
              <a:t>2/2/2024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9FCA16-94BC-4C9B-BFBD-EB8E4451FE2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FB55AF-CA5F-42C1-86FB-8B0648698E9B}" type="datetimeFigureOut">
              <a:rPr lang="en-US" smtClean="0"/>
              <a:t>2/2/2024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9FCA16-94BC-4C9B-BFBD-EB8E4451FE2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E7FB55AF-CA5F-42C1-86FB-8B0648698E9B}" type="datetimeFigureOut">
              <a:rPr lang="en-US" smtClean="0"/>
              <a:t>2/2/2024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329FCA16-94BC-4C9B-BFBD-EB8E4451FE20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E7FB55AF-CA5F-42C1-86FB-8B0648698E9B}" type="datetimeFigureOut">
              <a:rPr lang="en-US" smtClean="0"/>
              <a:t>2/2/2024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en-US"/>
          </a:p>
        </p:txBody>
      </p:sp>
      <p:sp>
        <p:nvSpPr>
          <p:cNvPr id="9" name="Rectangle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Straight Connector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Straight Connector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Rectangle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Oval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Oval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al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Oval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al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Straight Connector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329FCA16-94BC-4C9B-BFBD-EB8E4451FE20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FB55AF-CA5F-42C1-86FB-8B0648698E9B}" type="datetimeFigureOut">
              <a:rPr lang="en-US" smtClean="0"/>
              <a:t>2/2/2024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9FCA16-94BC-4C9B-BFBD-EB8E4451FE20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FB55AF-CA5F-42C1-86FB-8B0648698E9B}" type="datetimeFigureOut">
              <a:rPr lang="en-US" smtClean="0"/>
              <a:t>2/2/2024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9FCA16-94BC-4C9B-BFBD-EB8E4451FE20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E7FB55AF-CA5F-42C1-86FB-8B0648698E9B}" type="datetimeFigureOut">
              <a:rPr lang="en-US" smtClean="0"/>
              <a:t>2/2/2024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329FCA16-94BC-4C9B-BFBD-EB8E4451FE20}" type="slidenum">
              <a:rPr lang="en-US" smtClean="0"/>
              <a:t>‹#›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FB55AF-CA5F-42C1-86FB-8B0648698E9B}" type="datetimeFigureOut">
              <a:rPr lang="en-US" smtClean="0"/>
              <a:t>2/2/2024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9FCA16-94BC-4C9B-BFBD-EB8E4451FE2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Content Placeholder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21" name="Date Placeholder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E7FB55AF-CA5F-42C1-86FB-8B0648698E9B}" type="datetimeFigureOut">
              <a:rPr lang="en-US" smtClean="0"/>
              <a:t>2/2/2024</a:t>
            </a:fld>
            <a:endParaRPr lang="en-US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329FCA16-94BC-4C9B-BFBD-EB8E4451FE20}" type="slidenum">
              <a:rPr lang="en-US" smtClean="0"/>
              <a:t>‹#›</a:t>
            </a:fld>
            <a:endParaRPr lang="en-US"/>
          </a:p>
        </p:txBody>
      </p:sp>
      <p:sp>
        <p:nvSpPr>
          <p:cNvPr id="23" name="Footer Placeholder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Oval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en-US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Rectangle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Straight Connector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Straight Connector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Date Placeholder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E7FB55AF-CA5F-42C1-86FB-8B0648698E9B}" type="datetimeFigureOut">
              <a:rPr lang="en-US" smtClean="0"/>
              <a:t>2/2/2024</a:t>
            </a:fld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329FCA16-94BC-4C9B-BFBD-EB8E4451FE20}" type="slidenum">
              <a:rPr lang="en-US" smtClean="0"/>
              <a:t>‹#›</a:t>
            </a:fld>
            <a:endParaRPr lang="en-US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E7FB55AF-CA5F-42C1-86FB-8B0648698E9B}" type="datetimeFigureOut">
              <a:rPr lang="en-US" smtClean="0"/>
              <a:t>2/2/2024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Oval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329FCA16-94BC-4C9B-BFBD-EB8E4451FE20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g"/><Relationship Id="rId5" Type="http://schemas.openxmlformats.org/officeDocument/2006/relationships/image" Target="../media/image5.jpg"/><Relationship Id="rId4" Type="http://schemas.openxmlformats.org/officeDocument/2006/relationships/image" Target="../media/image4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g"/><Relationship Id="rId4" Type="http://schemas.openxmlformats.org/officeDocument/2006/relationships/image" Target="../media/image9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609600" y="2438400"/>
            <a:ext cx="8198077" cy="14465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400" b="1" cap="none" spc="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BÀI 16: ỨNG XỬ KHI ĐƯỢC</a:t>
            </a:r>
          </a:p>
          <a:p>
            <a:pPr algn="ctr"/>
            <a:r>
              <a:rPr lang="en-US" sz="4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NHẬN QUÀ TẾT</a:t>
            </a:r>
            <a:endParaRPr lang="en-US" sz="4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2963" y="457200"/>
            <a:ext cx="7772400" cy="1199704"/>
          </a:xfrm>
        </p:spPr>
        <p:txBody>
          <a:bodyPr>
            <a:normAutofit/>
          </a:bodyPr>
          <a:lstStyle/>
          <a:p>
            <a:pPr algn="ctr"/>
            <a:r>
              <a:rPr lang="en-US" sz="32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 TIỂU HỌC NGỌC LÂM</a:t>
            </a:r>
          </a:p>
          <a:p>
            <a:pPr algn="ctr"/>
            <a:r>
              <a:rPr lang="en-US" sz="3200" b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Môn</a:t>
            </a:r>
            <a:r>
              <a:rPr lang="en-US" sz="32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200" b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32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32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trải</a:t>
            </a:r>
            <a:r>
              <a:rPr lang="en-US" sz="32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nghiệm</a:t>
            </a:r>
            <a:endParaRPr lang="en-US" sz="3200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Subtitle 2"/>
          <p:cNvSpPr txBox="1">
            <a:spLocks/>
          </p:cNvSpPr>
          <p:nvPr/>
        </p:nvSpPr>
        <p:spPr>
          <a:xfrm>
            <a:off x="2738513" y="5148905"/>
            <a:ext cx="7772400" cy="1199704"/>
          </a:xfrm>
          <a:prstGeom prst="rect">
            <a:avLst/>
          </a:prstGeom>
        </p:spPr>
        <p:txBody>
          <a:bodyPr vert="horz" lIns="45720" rIns="45720">
            <a:normAutofit/>
          </a:bodyPr>
          <a:lstStyle>
            <a:lvl1pPr marL="0" marR="64008" indent="0" algn="r" rtl="0" eaLnBrk="1" latinLnBrk="0" hangingPunct="1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None/>
              <a:defRPr kumimoji="0" sz="27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1" latinLnBrk="0" hangingPunct="1">
              <a:spcBef>
                <a:spcPts val="324"/>
              </a:spcBef>
              <a:buClr>
                <a:schemeClr val="accent1"/>
              </a:buClr>
              <a:buFont typeface="Verdana"/>
              <a:buNone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1" latinLnBrk="0" hangingPunct="1">
              <a:spcBef>
                <a:spcPts val="350"/>
              </a:spcBef>
              <a:buClr>
                <a:schemeClr val="accent2"/>
              </a:buClr>
              <a:buSzPct val="100000"/>
              <a:buFont typeface="Wingdings 2"/>
              <a:buNone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None/>
              <a:defRPr kumimoji="0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None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None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None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None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None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algn="ctr"/>
            <a:r>
              <a:rPr lang="en-US" b="1" dirty="0" err="1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b="1" dirty="0" err="1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Đỗ</a:t>
            </a:r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Kiều</a:t>
            </a:r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endParaRPr lang="en-US" b="1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934661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209800" y="666287"/>
            <a:ext cx="6553199" cy="830997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r>
              <a:rPr lang="en-US" sz="2400" b="1">
                <a:latin typeface="Times New Roman" pitchFamily="18" charset="0"/>
                <a:cs typeface="Times New Roman" pitchFamily="18" charset="0"/>
              </a:rPr>
              <a:t>Thể hiện được cảm xúc phù hợp khi nhận quà theo các mức độ: 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44990EC-8AED-40DF-B57B-160EAC9F540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43" t="24298" r="69525" b="71170"/>
          <a:stretch/>
        </p:blipFill>
        <p:spPr>
          <a:xfrm>
            <a:off x="217967" y="554219"/>
            <a:ext cx="1981200" cy="6858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B7AD2441-ED49-471A-BF7D-5027E929D8C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718" t="30534" r="47913" b="66060"/>
          <a:stretch/>
        </p:blipFill>
        <p:spPr>
          <a:xfrm>
            <a:off x="2895600" y="1676400"/>
            <a:ext cx="2438401" cy="76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070450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lowchart: Punched Tape 1"/>
          <p:cNvSpPr/>
          <p:nvPr/>
        </p:nvSpPr>
        <p:spPr>
          <a:xfrm>
            <a:off x="2286000" y="1981200"/>
            <a:ext cx="4343400" cy="2286000"/>
          </a:xfrm>
          <a:prstGeom prst="flowChartPunchedTap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err="1">
                <a:solidFill>
                  <a:schemeClr val="accent5">
                    <a:lumMod val="40000"/>
                    <a:lumOff val="60000"/>
                  </a:schemeClr>
                </a:solidFill>
                <a:latin typeface="Standout" pitchFamily="2" charset="0"/>
                <a:ea typeface="Standout" pitchFamily="2" charset="0"/>
                <a:cs typeface="Standout" pitchFamily="2" charset="0"/>
              </a:rPr>
              <a:t>Fb</a:t>
            </a:r>
            <a:r>
              <a:rPr lang="en-US" sz="3600" b="1" dirty="0">
                <a:solidFill>
                  <a:schemeClr val="accent5">
                    <a:lumMod val="40000"/>
                    <a:lumOff val="60000"/>
                  </a:schemeClr>
                </a:solidFill>
                <a:latin typeface="Standout" pitchFamily="2" charset="0"/>
                <a:ea typeface="Standout" pitchFamily="2" charset="0"/>
                <a:cs typeface="Standout" pitchFamily="2" charset="0"/>
              </a:rPr>
              <a:t>: </a:t>
            </a:r>
            <a:r>
              <a:rPr lang="en-US" sz="3600" b="1" dirty="0" err="1">
                <a:solidFill>
                  <a:schemeClr val="accent5">
                    <a:lumMod val="40000"/>
                    <a:lumOff val="60000"/>
                  </a:schemeClr>
                </a:solidFill>
                <a:latin typeface="Standout" pitchFamily="2" charset="0"/>
                <a:ea typeface="Standout" pitchFamily="2" charset="0"/>
                <a:cs typeface="Standout" pitchFamily="2" charset="0"/>
              </a:rPr>
              <a:t>Như</a:t>
            </a:r>
            <a:r>
              <a:rPr lang="en-US" sz="3600" b="1" dirty="0">
                <a:solidFill>
                  <a:schemeClr val="accent5">
                    <a:lumMod val="40000"/>
                    <a:lumOff val="60000"/>
                  </a:schemeClr>
                </a:solidFill>
                <a:latin typeface="Standout" pitchFamily="2" charset="0"/>
                <a:ea typeface="Standout" pitchFamily="2" charset="0"/>
                <a:cs typeface="Standout" pitchFamily="2" charset="0"/>
              </a:rPr>
              <a:t> Ý </a:t>
            </a:r>
            <a:r>
              <a:rPr lang="en-US" sz="3600" b="1" dirty="0" err="1">
                <a:solidFill>
                  <a:schemeClr val="accent5">
                    <a:lumMod val="40000"/>
                    <a:lumOff val="60000"/>
                  </a:schemeClr>
                </a:solidFill>
                <a:latin typeface="Standout" pitchFamily="2" charset="0"/>
                <a:ea typeface="Standout" pitchFamily="2" charset="0"/>
                <a:cs typeface="Standout" pitchFamily="2" charset="0"/>
              </a:rPr>
              <a:t>Hồ</a:t>
            </a:r>
            <a:endParaRPr lang="en-US" sz="3600" b="1" dirty="0">
              <a:solidFill>
                <a:schemeClr val="accent5">
                  <a:lumMod val="40000"/>
                  <a:lumOff val="60000"/>
                </a:schemeClr>
              </a:solidFill>
              <a:latin typeface="Standout" pitchFamily="2" charset="0"/>
              <a:ea typeface="Standout" pitchFamily="2" charset="0"/>
              <a:cs typeface="Standout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0762357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z2019525687183_3c6c4012388dbbd62d77f1d013056d33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481" y="152400"/>
            <a:ext cx="2627618" cy="1544638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extBox 4"/>
          <p:cNvSpPr txBox="1"/>
          <p:nvPr/>
        </p:nvSpPr>
        <p:spPr>
          <a:xfrm>
            <a:off x="1981201" y="591045"/>
            <a:ext cx="6553199" cy="830997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1: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thân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mong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muốn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tặng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quà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pic>
        <p:nvPicPr>
          <p:cNvPr id="6" name="Picture 5" descr="z2019525674266_048cfd2471ee926685776142f1f9a2de"/>
          <p:cNvPicPr>
            <a:picLocks noGrp="1" noChangeAspect="1"/>
          </p:cNvPicPr>
          <p:nvPr isPhoto="1"/>
        </p:nvPicPr>
        <p:blipFill>
          <a:blip r:embed="rId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1551709"/>
            <a:ext cx="4267200" cy="2667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6" descr="z2019525674269_2d214248d6a25c18521c2eddc762b9b7"/>
          <p:cNvPicPr>
            <a:picLocks noGrp="1" noChangeAspect="1"/>
          </p:cNvPicPr>
          <p:nvPr isPhoto="1"/>
        </p:nvPicPr>
        <p:blipFill>
          <a:blip r:embed="rId4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1" y="1524000"/>
            <a:ext cx="4114799" cy="2438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Picture 7" descr="z2019525674268_8e6ac3342571b9720f6a99a8550b217f"/>
          <p:cNvPicPr>
            <a:picLocks noGrp="1" noChangeAspect="1"/>
          </p:cNvPicPr>
          <p:nvPr isPhoto="1"/>
        </p:nvPicPr>
        <p:blipFill>
          <a:blip r:embed="rId5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4038600"/>
            <a:ext cx="4279990" cy="2753014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Picture 8" descr="z2019525675107_cb2da7db46cf3b03d39073f83ea4d7ed"/>
          <p:cNvPicPr>
            <a:picLocks noGrp="1" noChangeAspect="1"/>
          </p:cNvPicPr>
          <p:nvPr isPhoto="1"/>
        </p:nvPicPr>
        <p:blipFill>
          <a:blip r:embed="rId6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3505200"/>
            <a:ext cx="4260126" cy="312261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7962415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3400" y="76200"/>
            <a:ext cx="8229599" cy="1077218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2: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Nhận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xét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ứng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xử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err="1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3200" b="1">
                <a:latin typeface="Times New Roman" pitchFamily="18" charset="0"/>
                <a:cs typeface="Times New Roman" pitchFamily="18" charset="0"/>
              </a:rPr>
              <a:t> nhận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quà</a:t>
            </a:r>
            <a:endParaRPr lang="en-US" sz="32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2" descr="z2019525675106_a79e3c49552b8571e3f97888c9289b0e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44" y="1146491"/>
            <a:ext cx="4357256" cy="2602250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Picture 3" descr="z2019525682935_51b384c49b3c738d27c306d8ca4f4731"/>
          <p:cNvPicPr>
            <a:picLocks noGrp="1" noChangeAspect="1"/>
          </p:cNvPicPr>
          <p:nvPr isPhoto="1"/>
        </p:nvPicPr>
        <p:blipFill>
          <a:blip r:embed="rId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1146491"/>
            <a:ext cx="4267200" cy="260225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 descr="z2019525683640_5ec29515e015a07e39ebaf144a519000"/>
          <p:cNvPicPr>
            <a:picLocks noGrp="1" noChangeAspect="1"/>
          </p:cNvPicPr>
          <p:nvPr isPhoto="1"/>
        </p:nvPicPr>
        <p:blipFill>
          <a:blip r:embed="rId4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3748741"/>
            <a:ext cx="4254409" cy="3062288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5" descr="z2019525683639_353cba84cfa868f059320684adf7cd10"/>
          <p:cNvPicPr>
            <a:picLocks noGrp="1" noChangeAspect="1"/>
          </p:cNvPicPr>
          <p:nvPr isPhoto="1"/>
        </p:nvPicPr>
        <p:blipFill>
          <a:blip r:embed="rId5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3873500"/>
            <a:ext cx="4147339" cy="29845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2366718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z2019525682584_c668c22cc2a33db085075ddfa0ba8891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327" y="610059"/>
            <a:ext cx="1981200" cy="1164643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/>
          <p:cNvSpPr txBox="1"/>
          <p:nvPr/>
        </p:nvSpPr>
        <p:spPr>
          <a:xfrm>
            <a:off x="2209800" y="666287"/>
            <a:ext cx="6553199" cy="1200329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Kể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ứng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xử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nhận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quà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Tết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Chia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sẻ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cảm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xúc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nhận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quà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pic>
        <p:nvPicPr>
          <p:cNvPr id="4" name="Picture 3" descr="z2019525681725_f1d5c8947b1d51bf6deb7a25465c47ce"/>
          <p:cNvPicPr>
            <a:picLocks noGrp="1" noChangeAspect="1"/>
          </p:cNvPicPr>
          <p:nvPr isPhoto="1"/>
        </p:nvPicPr>
        <p:blipFill>
          <a:blip r:embed="rId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1200" y="2286000"/>
            <a:ext cx="5896019" cy="407193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23667188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209800" y="666287"/>
            <a:ext cx="6553199" cy="830997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r>
              <a:rPr lang="en-US" sz="2400" b="1">
                <a:latin typeface="Times New Roman" pitchFamily="18" charset="0"/>
                <a:cs typeface="Times New Roman" pitchFamily="18" charset="0"/>
              </a:rPr>
              <a:t>Nhận xét được cách ứng xử phù hợp, không phù hợp khi nhận quà theo các mức độ: 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44990EC-8AED-40DF-B57B-160EAC9F540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43" t="24298" r="69525" b="71170"/>
          <a:stretch/>
        </p:blipFill>
        <p:spPr>
          <a:xfrm>
            <a:off x="217967" y="554219"/>
            <a:ext cx="1981200" cy="6858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B7AD2441-ED49-471A-BF7D-5027E929D8C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718" t="30534" r="47913" b="66060"/>
          <a:stretch/>
        </p:blipFill>
        <p:spPr>
          <a:xfrm>
            <a:off x="2895600" y="1676400"/>
            <a:ext cx="2438401" cy="76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303507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72963" y="1750874"/>
            <a:ext cx="8198078" cy="212365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400" b="1" cap="none" spc="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BÀI 16: ỨNG XỬ KHI ĐƯỢC</a:t>
            </a:r>
          </a:p>
          <a:p>
            <a:pPr algn="ctr"/>
            <a:r>
              <a:rPr lang="en-US" sz="4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NHẬN </a:t>
            </a:r>
            <a:r>
              <a:rPr lang="en-US" sz="4400" b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QUÀ TẾT</a:t>
            </a:r>
          </a:p>
          <a:p>
            <a:pPr algn="ctr"/>
            <a:r>
              <a:rPr lang="en-US" sz="4400" b="1" cap="none" spc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(2)</a:t>
            </a:r>
            <a:endParaRPr lang="en-US" sz="4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3453645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z2019525687181_b372628c74b814e45604ebb28e9ab12d (1)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36" y="0"/>
            <a:ext cx="2315706" cy="1330325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/>
          <p:cNvSpPr txBox="1"/>
          <p:nvPr/>
        </p:nvSpPr>
        <p:spPr>
          <a:xfrm>
            <a:off x="1905000" y="381000"/>
            <a:ext cx="6553199" cy="461665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3: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Sắm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vai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xử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lí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tình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huống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3" descr="z2019525689372_3fd112509e4959fb450940ca56a79189"/>
          <p:cNvPicPr>
            <a:picLocks noGrp="1" noChangeAspect="1"/>
          </p:cNvPicPr>
          <p:nvPr isPhoto="1"/>
        </p:nvPicPr>
        <p:blipFill>
          <a:blip r:embed="rId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36" y="1752600"/>
            <a:ext cx="4384964" cy="381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 descr="z2019525689373_0506f4e2fcb608f6a5f6d417839764e5"/>
          <p:cNvPicPr>
            <a:picLocks noGrp="1" noChangeAspect="1"/>
          </p:cNvPicPr>
          <p:nvPr isPhoto="1"/>
        </p:nvPicPr>
        <p:blipFill>
          <a:blip r:embed="rId4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3001" y="2057400"/>
            <a:ext cx="4038600" cy="333851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781907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z2019525687182_65c4abe5fdf0204c54e725bbad204330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2767"/>
            <a:ext cx="5185857" cy="1287461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/>
          <p:cNvSpPr txBox="1"/>
          <p:nvPr/>
        </p:nvSpPr>
        <p:spPr>
          <a:xfrm>
            <a:off x="1295400" y="533767"/>
            <a:ext cx="7315200" cy="954107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4: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cảm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xúc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phù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tặng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quà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81907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z2019525682584_c668c22cc2a33db085075ddfa0ba8891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228600"/>
            <a:ext cx="1981200" cy="1164643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/>
          <p:cNvSpPr txBox="1"/>
          <p:nvPr/>
        </p:nvSpPr>
        <p:spPr>
          <a:xfrm>
            <a:off x="2209800" y="666287"/>
            <a:ext cx="6553199" cy="830997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Chia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sẻ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dự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định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việc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sử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quà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tiền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mừng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tuổi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3" descr="z2019525687180_335c3530fd3ab9f409fdb126a6c3f0ed (1)"/>
          <p:cNvPicPr>
            <a:picLocks noGrp="1" noChangeAspect="1"/>
          </p:cNvPicPr>
          <p:nvPr isPhoto="1"/>
        </p:nvPicPr>
        <p:blipFill>
          <a:blip r:embed="rId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163763"/>
            <a:ext cx="9144000" cy="477043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781907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iel">
  <a:themeElements>
    <a:clrScheme name="Oriel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Oriel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iel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29</TotalTime>
  <Words>172</Words>
  <Application>Microsoft Office PowerPoint</Application>
  <PresentationFormat>On-screen Show (4:3)</PresentationFormat>
  <Paragraphs>18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8" baseType="lpstr">
      <vt:lpstr>Century Schoolbook</vt:lpstr>
      <vt:lpstr>Standout</vt:lpstr>
      <vt:lpstr>Times New Roman</vt:lpstr>
      <vt:lpstr>Wingdings</vt:lpstr>
      <vt:lpstr>Wingdings 2</vt:lpstr>
      <vt:lpstr>Wingdings 3</vt:lpstr>
      <vt:lpstr>Oriel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Administrator</cp:lastModifiedBy>
  <cp:revision>5</cp:revision>
  <dcterms:created xsi:type="dcterms:W3CDTF">2020-08-11T05:21:41Z</dcterms:created>
  <dcterms:modified xsi:type="dcterms:W3CDTF">2024-02-02T10:09:55Z</dcterms:modified>
</cp:coreProperties>
</file>