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3" r:id="rId4"/>
    <p:sldId id="260" r:id="rId5"/>
    <p:sldId id="264" r:id="rId6"/>
    <p:sldId id="265" r:id="rId7"/>
    <p:sldId id="266" r:id="rId8"/>
    <p:sldId id="273" r:id="rId9"/>
    <p:sldId id="274" r:id="rId10"/>
    <p:sldId id="267" r:id="rId11"/>
    <p:sldId id="278" r:id="rId12"/>
    <p:sldId id="262" r:id="rId13"/>
    <p:sldId id="279"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91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6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6C924-D7F2-4BFD-9D8E-D166195DD29D}"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D9D06-81EE-4C7A-AB5A-5F3945FAF7CA}" type="slidenum">
              <a:rPr lang="en-US" smtClean="0"/>
              <a:t>‹#›</a:t>
            </a:fld>
            <a:endParaRPr lang="en-US"/>
          </a:p>
        </p:txBody>
      </p:sp>
    </p:spTree>
    <p:extLst>
      <p:ext uri="{BB962C8B-B14F-4D97-AF65-F5344CB8AC3E}">
        <p14:creationId xmlns:p14="http://schemas.microsoft.com/office/powerpoint/2010/main" val="4115204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1D7A7-B548-BE5A-B803-52E1AF7FBCC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BC0379A5-AAE2-D73D-3E71-36D12C3F92E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5D28FFB-9B60-5164-7C78-E1F4ECB6A72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5" name="Footer Placeholder 4">
            <a:extLst>
              <a:ext uri="{FF2B5EF4-FFF2-40B4-BE49-F238E27FC236}">
                <a16:creationId xmlns:a16="http://schemas.microsoft.com/office/drawing/2014/main" id="{39FCF6F7-312C-5CFF-16BE-D24ED7F8BDF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4B9F2FB-2A4C-D9EF-1D19-0351C0B02A8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219501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89276-1C64-DFCA-A2F4-564AF1C072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D3229DF-840A-DDBA-AE53-6A72008AFDD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BF536AE7-287E-2B49-9B20-3B30865A6234}"/>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5" name="Footer Placeholder 4">
            <a:extLst>
              <a:ext uri="{FF2B5EF4-FFF2-40B4-BE49-F238E27FC236}">
                <a16:creationId xmlns:a16="http://schemas.microsoft.com/office/drawing/2014/main" id="{8CFE89FB-E4F1-CF83-1003-9D44171CCF7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A79720B-4005-8003-C039-58BFB8253D8B}"/>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31698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3852A60C-D05B-2D3B-8B6A-BDA22658A19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2B5D163-0B8C-B794-4DCA-C55D21CFD76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Tree>
    <p:extLst>
      <p:ext uri="{BB962C8B-B14F-4D97-AF65-F5344CB8AC3E}">
        <p14:creationId xmlns:p14="http://schemas.microsoft.com/office/powerpoint/2010/main" val="269243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CC6D-7EF0-4521-C3FD-F9AEA47F134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37FBFDC-2D1D-FBBA-69F2-63BA93975F7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F75299E-47D6-04A7-F5CA-8CEB29DD8DC8}"/>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5" name="Footer Placeholder 4">
            <a:extLst>
              <a:ext uri="{FF2B5EF4-FFF2-40B4-BE49-F238E27FC236}">
                <a16:creationId xmlns:a16="http://schemas.microsoft.com/office/drawing/2014/main" id="{3493A933-EE50-8A1C-15C5-26FDC07531A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A7CBDA61-9A24-A64B-38F1-2027C996F672}"/>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402287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07B0-69AC-12AB-5352-2F15B2013A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5DEE09A-9569-EF87-5AF4-8D78BB0A4BB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E49931-8F15-72E4-FB19-837895B5FE65}"/>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5" name="Footer Placeholder 4">
            <a:extLst>
              <a:ext uri="{FF2B5EF4-FFF2-40B4-BE49-F238E27FC236}">
                <a16:creationId xmlns:a16="http://schemas.microsoft.com/office/drawing/2014/main" id="{9F4944AF-7840-5E4D-FD08-0C44EDCC260C}"/>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481D131E-32A2-F4FE-0873-5ED8E512F4C7}"/>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5964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E871D-CF81-1124-A0F7-1768742E9D0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6EC72AC4-3106-D1DF-6C40-B6DF7E6AD55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2DC2F771-D1ED-7885-15C2-69660AFC861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298D269-CCEB-F967-CC48-6C8741FEB181}"/>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6" name="Footer Placeholder 5">
            <a:extLst>
              <a:ext uri="{FF2B5EF4-FFF2-40B4-BE49-F238E27FC236}">
                <a16:creationId xmlns:a16="http://schemas.microsoft.com/office/drawing/2014/main" id="{6D332459-6CC4-EC06-7F5D-113A6E559E10}"/>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86560DE-9ABA-87D7-168F-9C53FE66C109}"/>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124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10C82-6389-C281-0D73-65A7D34FD8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82465BA-9C47-DDD9-985E-DBF53BDF17F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04A2B-BE01-C942-A0B2-79F75515688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810DC5D-73C3-5A8A-BDD3-322CB2235D6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E0AC03-5657-EEB1-50FD-2D3D2B4AAC7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3AAB9245-9C64-236D-95D5-42ADBF7B293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8" name="Footer Placeholder 7">
            <a:extLst>
              <a:ext uri="{FF2B5EF4-FFF2-40B4-BE49-F238E27FC236}">
                <a16:creationId xmlns:a16="http://schemas.microsoft.com/office/drawing/2014/main" id="{2ED4F8AF-6414-250B-6BDE-D14BA544996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852AD572-B261-9B6A-D31E-629B83DDD8EC}"/>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953089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BB60F-CACB-999D-88AB-B9FC9A18E6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5E5F43A-F27F-5CB8-09EE-6FDAE26D1F1C}"/>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4" name="Footer Placeholder 3">
            <a:extLst>
              <a:ext uri="{FF2B5EF4-FFF2-40B4-BE49-F238E27FC236}">
                <a16:creationId xmlns:a16="http://schemas.microsoft.com/office/drawing/2014/main" id="{0EBD949F-F2F6-2ED4-216A-0928F3B1774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4BFE8171-9DD6-41C7-7531-ADB4907BD38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241834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86320A-13A1-4F1F-91C8-C96B5C06F880}"/>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3" name="Footer Placeholder 2">
            <a:extLst>
              <a:ext uri="{FF2B5EF4-FFF2-40B4-BE49-F238E27FC236}">
                <a16:creationId xmlns:a16="http://schemas.microsoft.com/office/drawing/2014/main" id="{DC98987D-D829-F6E7-401F-01938A72AD3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41A9E9AE-EA31-2605-36AB-4908312621DE}"/>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88714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723AE-FE8A-E07B-6CD4-CB0BB79F05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B0387CB3-C54B-F47F-B4BB-272104A6F5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4776156-6F8F-C869-8049-225CE7805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807706-4DBF-5A7D-96CF-8FD46463071F}"/>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6" name="Footer Placeholder 5">
            <a:extLst>
              <a:ext uri="{FF2B5EF4-FFF2-40B4-BE49-F238E27FC236}">
                <a16:creationId xmlns:a16="http://schemas.microsoft.com/office/drawing/2014/main" id="{858C56D0-4845-218D-E6DB-71E5AB8B4E9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602366C8-2AF0-F8F0-46A0-C83869C501FF}"/>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56080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82DA3-DF06-F9D7-0BED-6FA6B3F545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93CD3D7-F633-60DE-7795-A5F96FB7FC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C6A59C19-2FF2-B785-845A-13ADC5E02B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356C18-68BF-6566-294D-4AE8BAFE5812}"/>
              </a:ext>
            </a:extLst>
          </p:cNvPr>
          <p:cNvSpPr>
            <a:spLocks noGrp="1"/>
          </p:cNvSpPr>
          <p:nvPr>
            <p:ph type="dt" sz="half" idx="10"/>
          </p:nvPr>
        </p:nvSpPr>
        <p:spPr>
          <a:xfrm>
            <a:off x="838200" y="6356350"/>
            <a:ext cx="2743200" cy="365125"/>
          </a:xfrm>
          <a:prstGeom prst="rect">
            <a:avLst/>
          </a:prstGeom>
        </p:spPr>
        <p:txBody>
          <a:bodyPr/>
          <a:lstStyle/>
          <a:p>
            <a:fld id="{5BCD285E-040A-4CAD-ACE7-5231B7B3025F}" type="datetimeFigureOut">
              <a:rPr lang="en-SG" smtClean="0"/>
              <a:t>19/9/2024</a:t>
            </a:fld>
            <a:endParaRPr lang="en-SG"/>
          </a:p>
        </p:txBody>
      </p:sp>
      <p:sp>
        <p:nvSpPr>
          <p:cNvPr id="6" name="Footer Placeholder 5">
            <a:extLst>
              <a:ext uri="{FF2B5EF4-FFF2-40B4-BE49-F238E27FC236}">
                <a16:creationId xmlns:a16="http://schemas.microsoft.com/office/drawing/2014/main" id="{FD82DA77-E076-10DA-5D0A-CE76D04AC43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0680FA82-013E-14FD-BCDE-780215116BA0}"/>
              </a:ext>
            </a:extLst>
          </p:cNvPr>
          <p:cNvSpPr>
            <a:spLocks noGrp="1"/>
          </p:cNvSpPr>
          <p:nvPr>
            <p:ph type="sldNum" sz="quarter" idx="12"/>
          </p:nvPr>
        </p:nvSpPr>
        <p:spPr>
          <a:xfrm>
            <a:off x="8610600" y="6356350"/>
            <a:ext cx="2743200" cy="365125"/>
          </a:xfrm>
          <a:prstGeom prst="rect">
            <a:avLst/>
          </a:prstGeom>
        </p:spPr>
        <p:txBody>
          <a:bodyPr/>
          <a:lstStyle/>
          <a:p>
            <a:fld id="{901A84BE-2B37-4CF5-AF89-11C96759D712}" type="slidenum">
              <a:rPr lang="en-SG" smtClean="0"/>
              <a:t>‹#›</a:t>
            </a:fld>
            <a:endParaRPr lang="en-SG"/>
          </a:p>
        </p:txBody>
      </p:sp>
    </p:spTree>
    <p:extLst>
      <p:ext uri="{BB962C8B-B14F-4D97-AF65-F5344CB8AC3E}">
        <p14:creationId xmlns:p14="http://schemas.microsoft.com/office/powerpoint/2010/main" val="135696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each with a lighthouse and a sailboat&#10;&#10;Description automatically generated">
            <a:extLst>
              <a:ext uri="{FF2B5EF4-FFF2-40B4-BE49-F238E27FC236}">
                <a16:creationId xmlns:a16="http://schemas.microsoft.com/office/drawing/2014/main" id="{F87326B5-6A27-17BA-E8D9-6DD1AA6EE1E5}"/>
              </a:ext>
            </a:extLst>
          </p:cNvPr>
          <p:cNvPicPr>
            <a:picLocks noChangeAspect="1"/>
          </p:cNvPicPr>
          <p:nvPr userDrawn="1"/>
        </p:nvPicPr>
        <p:blipFill>
          <a:blip r:embed="rId13" cstate="email">
            <a:extLst>
              <a:ext uri="{BEBA8EAE-BF5A-486C-A8C5-ECC9F3942E4B}">
                <a14:imgProps xmlns:a14="http://schemas.microsoft.com/office/drawing/2010/main">
                  <a14:imgLayer r:embed="rId14">
                    <a14:imgEffect>
                      <a14:saturation sat="3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Box 3">
            <a:extLst>
              <a:ext uri="{FF2B5EF4-FFF2-40B4-BE49-F238E27FC236}">
                <a16:creationId xmlns:a16="http://schemas.microsoft.com/office/drawing/2014/main" id="{263043A8-BE01-63F0-61BB-AE2E959907AF}"/>
              </a:ext>
            </a:extLst>
          </p:cNvPr>
          <p:cNvSpPr txBox="1"/>
          <p:nvPr userDrawn="1"/>
        </p:nvSpPr>
        <p:spPr>
          <a:xfrm>
            <a:off x="2960915" y="8562658"/>
            <a:ext cx="6812280" cy="1015663"/>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Mời</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0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5">
                  <a:extLst>
                    <a:ext uri="{A12FA001-AC4F-418D-AE19-62706E023703}">
                      <ahyp:hlinkClr xmlns="" xmlns:ahyp="http://schemas.microsoft.com/office/drawing/2018/hyperlinkcolor" val="tx"/>
                    </a:ext>
                  </a:extLst>
                </a:hlinkClick>
              </a:rPr>
              <a:t>MĂNG NON- TÀI LIỆU TIỂU HỌC | Facebook</a:t>
            </a:r>
            <a:endParaRPr kumimoji="0" lang="en-US" sz="20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19957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 (</a:t>
            </a:r>
            <a:r>
              <a:rPr kumimoji="0" lang="en-US" sz="2000" b="1" i="0" u="sng" strike="noStrike" kern="1200" cap="none" spc="0" normalizeH="0" baseline="0" noProof="0" dirty="0" err="1">
                <a:ln>
                  <a:noFill/>
                </a:ln>
                <a:solidFill>
                  <a:srgbClr val="0D4370"/>
                </a:solidFill>
                <a:effectLst/>
                <a:uLnTx/>
                <a:uFillTx/>
                <a:latin typeface="SVN-Newton" panose="02040603050506020204" pitchFamily="18" charset="0"/>
                <a:ea typeface="+mn-ea"/>
                <a:cs typeface="+mn-cs"/>
              </a:rPr>
              <a:t>Cảm</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 </a:t>
            </a:r>
            <a:r>
              <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0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0905919065  (Linh)</a:t>
            </a:r>
            <a:endParaRPr kumimoji="0" lang="en-US" sz="20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pic>
        <p:nvPicPr>
          <p:cNvPr id="16" name="Picture 15">
            <a:extLst>
              <a:ext uri="{FF2B5EF4-FFF2-40B4-BE49-F238E27FC236}">
                <a16:creationId xmlns:a16="http://schemas.microsoft.com/office/drawing/2014/main" id="{D64FEA7F-8ED2-B3DE-E1FE-42B6A982421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511478" y="8204200"/>
            <a:ext cx="1658442" cy="1701800"/>
          </a:xfrm>
          <a:prstGeom prst="rect">
            <a:avLst/>
          </a:prstGeom>
        </p:spPr>
      </p:pic>
      <p:pic>
        <p:nvPicPr>
          <p:cNvPr id="19" name="Picture 6">
            <a:extLst>
              <a:ext uri="{FF2B5EF4-FFF2-40B4-BE49-F238E27FC236}">
                <a16:creationId xmlns:a16="http://schemas.microsoft.com/office/drawing/2014/main" id="{CFFDA12C-571B-59F3-C40A-B3BF9E742427}"/>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14364868"/>
            <a:ext cx="1706580" cy="1808962"/>
          </a:xfrm>
          <a:prstGeom prst="rect">
            <a:avLst/>
          </a:prstGeom>
        </p:spPr>
      </p:pic>
      <p:pic>
        <p:nvPicPr>
          <p:cNvPr id="20" name="Picture 6">
            <a:extLst>
              <a:ext uri="{FF2B5EF4-FFF2-40B4-BE49-F238E27FC236}">
                <a16:creationId xmlns:a16="http://schemas.microsoft.com/office/drawing/2014/main" id="{33702848-446A-9740-090D-21021A7C674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14364868"/>
            <a:ext cx="1706580" cy="1808962"/>
          </a:xfrm>
          <a:prstGeom prst="rect">
            <a:avLst/>
          </a:prstGeom>
        </p:spPr>
      </p:pic>
      <p:pic>
        <p:nvPicPr>
          <p:cNvPr id="21" name="Picture 6">
            <a:extLst>
              <a:ext uri="{FF2B5EF4-FFF2-40B4-BE49-F238E27FC236}">
                <a16:creationId xmlns:a16="http://schemas.microsoft.com/office/drawing/2014/main" id="{A3E114E4-8225-A537-D561-98544C3F72A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35258828" y="25487732"/>
            <a:ext cx="1706580" cy="1808962"/>
          </a:xfrm>
          <a:prstGeom prst="rect">
            <a:avLst/>
          </a:prstGeom>
        </p:spPr>
      </p:pic>
      <p:pic>
        <p:nvPicPr>
          <p:cNvPr id="22" name="Picture 6">
            <a:extLst>
              <a:ext uri="{FF2B5EF4-FFF2-40B4-BE49-F238E27FC236}">
                <a16:creationId xmlns:a16="http://schemas.microsoft.com/office/drawing/2014/main" id="{4C59528F-AA8B-FF29-6A9C-93E7A8B84DA1}"/>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56181172" y="25487732"/>
            <a:ext cx="1706580" cy="1808962"/>
          </a:xfrm>
          <a:prstGeom prst="rect">
            <a:avLst/>
          </a:prstGeom>
        </p:spPr>
      </p:pic>
      <p:pic>
        <p:nvPicPr>
          <p:cNvPr id="23" name="Picture 6">
            <a:extLst>
              <a:ext uri="{FF2B5EF4-FFF2-40B4-BE49-F238E27FC236}">
                <a16:creationId xmlns:a16="http://schemas.microsoft.com/office/drawing/2014/main" id="{ED61A2F4-776B-65C5-90CE-436BEB3A931D}"/>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6211468"/>
            <a:ext cx="1706580" cy="1808962"/>
          </a:xfrm>
          <a:prstGeom prst="rect">
            <a:avLst/>
          </a:prstGeom>
        </p:spPr>
      </p:pic>
      <p:pic>
        <p:nvPicPr>
          <p:cNvPr id="24" name="Picture 6">
            <a:extLst>
              <a:ext uri="{FF2B5EF4-FFF2-40B4-BE49-F238E27FC236}">
                <a16:creationId xmlns:a16="http://schemas.microsoft.com/office/drawing/2014/main" id="{5264D55E-786D-27AE-2B8B-657CFEAD6F86}"/>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5306987"/>
            <a:ext cx="1706580" cy="1808962"/>
          </a:xfrm>
          <a:prstGeom prst="rect">
            <a:avLst/>
          </a:prstGeom>
        </p:spPr>
      </p:pic>
      <p:pic>
        <p:nvPicPr>
          <p:cNvPr id="25" name="Picture 6">
            <a:extLst>
              <a:ext uri="{FF2B5EF4-FFF2-40B4-BE49-F238E27FC236}">
                <a16:creationId xmlns:a16="http://schemas.microsoft.com/office/drawing/2014/main" id="{EDC7790F-1EDA-DDD0-189F-E2255CC003DC}"/>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23219228" y="19163132"/>
            <a:ext cx="1706580" cy="1808962"/>
          </a:xfrm>
          <a:prstGeom prst="rect">
            <a:avLst/>
          </a:prstGeom>
        </p:spPr>
      </p:pic>
      <p:pic>
        <p:nvPicPr>
          <p:cNvPr id="26" name="Picture 6">
            <a:extLst>
              <a:ext uri="{FF2B5EF4-FFF2-40B4-BE49-F238E27FC236}">
                <a16:creationId xmlns:a16="http://schemas.microsoft.com/office/drawing/2014/main" id="{911C5BDD-C37F-9258-4D04-8B61DCDFA3EA}"/>
              </a:ext>
            </a:extLst>
          </p:cNvPr>
          <p:cNvPicPr>
            <a:picLocks noChangeAspect="1"/>
          </p:cNvPicPr>
          <p:nvPr userDrawn="1"/>
        </p:nvPicPr>
        <p:blipFill rotWithShape="1">
          <a:blip r:embed="rId17" cstate="email">
            <a:extLst>
              <a:ext uri="{28A0092B-C50C-407E-A947-70E740481C1C}">
                <a14:useLocalDpi xmlns:a14="http://schemas.microsoft.com/office/drawing/2010/main" val="0"/>
              </a:ext>
            </a:extLst>
          </a:blip>
          <a:srcRect t="37667"/>
          <a:stretch/>
        </p:blipFill>
        <p:spPr>
          <a:xfrm>
            <a:off x="43531972" y="20067614"/>
            <a:ext cx="1706580" cy="1808962"/>
          </a:xfrm>
          <a:prstGeom prst="rect">
            <a:avLst/>
          </a:prstGeom>
        </p:spPr>
      </p:pic>
    </p:spTree>
    <p:extLst>
      <p:ext uri="{BB962C8B-B14F-4D97-AF65-F5344CB8AC3E}">
        <p14:creationId xmlns:p14="http://schemas.microsoft.com/office/powerpoint/2010/main" val="1591888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4.jpg"/><Relationship Id="rId16" Type="http://schemas.microsoft.com/office/2007/relationships/hdphoto" Target="../media/hdphoto5.wdp"/><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2.wdp"/><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9" name="Picture 18" descr="A beach with a lighthouse and a sailboat&#10;&#10;Description automatically generated">
            <a:extLst>
              <a:ext uri="{FF2B5EF4-FFF2-40B4-BE49-F238E27FC236}">
                <a16:creationId xmlns:a16="http://schemas.microsoft.com/office/drawing/2014/main" id="{75EFE513-72AD-ACBB-B2E3-49B26DA590CE}"/>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10886" y="-581186"/>
            <a:ext cx="12192000" cy="7439186"/>
          </a:xfrm>
          <a:prstGeom prst="rect">
            <a:avLst/>
          </a:prstGeom>
        </p:spPr>
      </p:pic>
      <p:pic>
        <p:nvPicPr>
          <p:cNvPr id="7" name="Picture 6" descr="A cartoon of a beach with a body of water and mountains&#10;&#10;Description automatically generated">
            <a:extLst>
              <a:ext uri="{FF2B5EF4-FFF2-40B4-BE49-F238E27FC236}">
                <a16:creationId xmlns:a16="http://schemas.microsoft.com/office/drawing/2014/main" id="{F19C6FBD-4AB6-737B-E5E4-54F9B1AF87CC}"/>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36650" b="63650" l="68600" r="98667">
                        <a14:foregroundMark x1="68633" y1="60300" x2="98667" y2="60950"/>
                        <a14:foregroundMark x1="67767" y1="62050" x2="79084" y2="63150"/>
                        <a14:foregroundMark x1="87306" y1="63292" x2="96667" y2="62200"/>
                        <a14:foregroundMark x1="76333" y1="37000" x2="83733" y2="36050"/>
                        <a14:foregroundMark x1="83733" y1="36050" x2="88533" y2="36650"/>
                        <a14:foregroundMark x1="88533" y1="36650" x2="88833" y2="37000"/>
                        <a14:backgroundMark x1="78767" y1="63950" x2="83433" y2="63150"/>
                        <a14:backgroundMark x1="83433" y1="63150" x2="87367" y2="63150"/>
                      </a14:backgroundRemoval>
                    </a14:imgEffect>
                  </a14:imgLayer>
                </a14:imgProps>
              </a:ext>
              <a:ext uri="{28A0092B-C50C-407E-A947-70E740481C1C}">
                <a14:useLocalDpi xmlns:a14="http://schemas.microsoft.com/office/drawing/2010/main" val="0"/>
              </a:ext>
            </a:extLst>
          </a:blip>
          <a:srcRect l="65979" t="33968" b="36984"/>
          <a:stretch/>
        </p:blipFill>
        <p:spPr>
          <a:xfrm>
            <a:off x="7706438" y="1485965"/>
            <a:ext cx="1997528" cy="1137007"/>
          </a:xfrm>
          <a:prstGeom prst="rect">
            <a:avLst/>
          </a:prstGeom>
        </p:spPr>
      </p:pic>
      <p:pic>
        <p:nvPicPr>
          <p:cNvPr id="8" name="Picture 7" descr="A flag on a hill&#10;&#10;Description automatically generated">
            <a:extLst>
              <a:ext uri="{FF2B5EF4-FFF2-40B4-BE49-F238E27FC236}">
                <a16:creationId xmlns:a16="http://schemas.microsoft.com/office/drawing/2014/main" id="{250D37AE-4C63-6D05-73B4-1FAA38253F7F}"/>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9980" b="99232" l="9980" r="89980">
                        <a14:foregroundMark x1="76404" y1="91758" x2="88485" y2="99232"/>
                        <a14:backgroundMark x1="17333" y1="86505" x2="67556" y2="98020"/>
                        <a14:backgroundMark x1="35475" y1="33293" x2="43596" y2="51273"/>
                        <a14:backgroundMark x1="43596" y1="51273" x2="31556" y2="49939"/>
                        <a14:backgroundMark x1="31556" y1="49939" x2="28040" y2="48040"/>
                        <a14:backgroundMark x1="50020" y1="48444" x2="88970" y2="60242"/>
                        <a14:backgroundMark x1="88970" y1="60242" x2="89293" y2="60525"/>
                      </a14:backgroundRemoval>
                    </a14:imgEffect>
                  </a14:imgLayer>
                </a14:imgProps>
              </a:ext>
              <a:ext uri="{28A0092B-C50C-407E-A947-70E740481C1C}">
                <a14:useLocalDpi xmlns:a14="http://schemas.microsoft.com/office/drawing/2010/main" val="0"/>
              </a:ext>
            </a:extLst>
          </a:blip>
          <a:srcRect l="36198" t="4635" b="44723"/>
          <a:stretch/>
        </p:blipFill>
        <p:spPr>
          <a:xfrm>
            <a:off x="4299856" y="76365"/>
            <a:ext cx="1311729" cy="1131081"/>
          </a:xfrm>
          <a:prstGeom prst="rect">
            <a:avLst/>
          </a:prstGeom>
        </p:spPr>
      </p:pic>
      <p:pic>
        <p:nvPicPr>
          <p:cNvPr id="9" name="Picture 8">
            <a:extLst>
              <a:ext uri="{FF2B5EF4-FFF2-40B4-BE49-F238E27FC236}">
                <a16:creationId xmlns:a16="http://schemas.microsoft.com/office/drawing/2014/main" id="{A9CA89AD-53FC-799E-35A0-E23FBF2A4EB7}"/>
              </a:ext>
            </a:extLst>
          </p:cNvPr>
          <p:cNvPicPr>
            <a:picLocks noChangeAspect="1"/>
          </p:cNvPicPr>
          <p:nvPr/>
        </p:nvPicPr>
        <p:blipFill>
          <a:blip r:embed="rId9"/>
          <a:stretch>
            <a:fillRect/>
          </a:stretch>
        </p:blipFill>
        <p:spPr>
          <a:xfrm>
            <a:off x="5229290" y="895649"/>
            <a:ext cx="4249280" cy="969348"/>
          </a:xfrm>
          <a:prstGeom prst="rect">
            <a:avLst/>
          </a:prstGeom>
        </p:spPr>
      </p:pic>
      <p:pic>
        <p:nvPicPr>
          <p:cNvPr id="10" name="Picture 9"/>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7956" y="-214864"/>
            <a:ext cx="1403357" cy="1403357"/>
          </a:xfrm>
          <a:prstGeom prst="rect">
            <a:avLst/>
          </a:prstGeom>
        </p:spPr>
      </p:pic>
      <p:pic>
        <p:nvPicPr>
          <p:cNvPr id="14" name="Picture 13">
            <a:extLst>
              <a:ext uri="{FF2B5EF4-FFF2-40B4-BE49-F238E27FC236}">
                <a16:creationId xmlns:a16="http://schemas.microsoft.com/office/drawing/2014/main" id="{2CA9E224-6E25-B01B-8951-09C246D09522}"/>
              </a:ext>
            </a:extLst>
          </p:cNvPr>
          <p:cNvPicPr>
            <a:picLocks noChangeAspect="1"/>
          </p:cNvPicPr>
          <p:nvPr/>
        </p:nvPicPr>
        <p:blipFill>
          <a:blip r:embed="rId11"/>
          <a:stretch>
            <a:fillRect/>
          </a:stretch>
        </p:blipFill>
        <p:spPr>
          <a:xfrm>
            <a:off x="2520692" y="2102446"/>
            <a:ext cx="8765703" cy="2038235"/>
          </a:xfrm>
          <a:prstGeom prst="rect">
            <a:avLst/>
          </a:prstGeom>
        </p:spPr>
      </p:pic>
      <p:pic>
        <p:nvPicPr>
          <p:cNvPr id="17" name="Picture 16">
            <a:extLst>
              <a:ext uri="{FF2B5EF4-FFF2-40B4-BE49-F238E27FC236}">
                <a16:creationId xmlns:a16="http://schemas.microsoft.com/office/drawing/2014/main" id="{6DA2C867-7D50-E977-4C79-011AC76880A5}"/>
              </a:ext>
            </a:extLst>
          </p:cNvPr>
          <p:cNvPicPr>
            <a:picLocks noChangeAspect="1"/>
          </p:cNvPicPr>
          <p:nvPr/>
        </p:nvPicPr>
        <p:blipFill>
          <a:blip r:embed="rId12"/>
          <a:stretch>
            <a:fillRect/>
          </a:stretch>
        </p:blipFill>
        <p:spPr>
          <a:xfrm>
            <a:off x="6331715" y="4132190"/>
            <a:ext cx="7344512" cy="1862835"/>
          </a:xfrm>
          <a:prstGeom prst="rect">
            <a:avLst/>
          </a:prstGeom>
        </p:spPr>
      </p:pic>
      <p:sp>
        <p:nvSpPr>
          <p:cNvPr id="22" name="TextBox 21">
            <a:extLst>
              <a:ext uri="{FF2B5EF4-FFF2-40B4-BE49-F238E27FC236}">
                <a16:creationId xmlns:a16="http://schemas.microsoft.com/office/drawing/2014/main" id="{2BE81E8C-1F8A-C714-8E1D-3D70263D9B17}"/>
              </a:ext>
            </a:extLst>
          </p:cNvPr>
          <p:cNvSpPr txBox="1"/>
          <p:nvPr/>
        </p:nvSpPr>
        <p:spPr>
          <a:xfrm>
            <a:off x="3286761" y="4224631"/>
            <a:ext cx="6935790" cy="553998"/>
          </a:xfrm>
          <a:prstGeom prst="rect">
            <a:avLst/>
          </a:prstGeom>
          <a:noFill/>
        </p:spPr>
        <p:txBody>
          <a:bodyPr wrap="square">
            <a:spAutoFit/>
          </a:bodyPr>
          <a:lstStyle/>
          <a:p>
            <a:r>
              <a:rPr lang="vi-VN" altLang="en-GB" sz="3000" b="1" dirty="0">
                <a:ln>
                  <a:solidFill>
                    <a:schemeClr val="bg1"/>
                  </a:solidFill>
                </a:ln>
                <a:latin typeface="+mj-lt"/>
                <a:cs typeface="Times New Roman" panose="02020603050405020304" pitchFamily="18" charset="0"/>
                <a:sym typeface="Arial"/>
              </a:rPr>
              <a:t>(Tiết 2 – Trang 17)</a:t>
            </a:r>
            <a:r>
              <a:rPr lang="en-US" altLang="en-GB" sz="3000" b="1" dirty="0">
                <a:ln>
                  <a:solidFill>
                    <a:schemeClr val="bg1"/>
                  </a:solidFill>
                </a:ln>
                <a:latin typeface="+mj-lt"/>
                <a:cs typeface="Times New Roman" panose="02020603050405020304" pitchFamily="18" charset="0"/>
                <a:sym typeface="Arial"/>
              </a:rPr>
              <a:t> </a:t>
            </a:r>
            <a:endParaRPr lang="en-SG" sz="3000" dirty="0">
              <a:ln>
                <a:solidFill>
                  <a:schemeClr val="bg1"/>
                </a:solidFill>
              </a:ln>
              <a:latin typeface="+mj-lt"/>
            </a:endParaRPr>
          </a:p>
        </p:txBody>
      </p:sp>
      <p:pic>
        <p:nvPicPr>
          <p:cNvPr id="23" name="Picture 22">
            <a:extLst>
              <a:ext uri="{FF2B5EF4-FFF2-40B4-BE49-F238E27FC236}">
                <a16:creationId xmlns:a16="http://schemas.microsoft.com/office/drawing/2014/main" id="{EB053394-FB04-0272-2E98-30737B616118}"/>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t="37667"/>
          <a:stretch/>
        </p:blipFill>
        <p:spPr>
          <a:xfrm>
            <a:off x="449060" y="3593566"/>
            <a:ext cx="483466" cy="512471"/>
          </a:xfrm>
          <a:prstGeom prst="rect">
            <a:avLst/>
          </a:prstGeom>
        </p:spPr>
      </p:pic>
      <p:pic>
        <p:nvPicPr>
          <p:cNvPr id="25" name="Picture 24" descr="A logo with a cartoon face and bamboo&#10;&#10;Description automatically generated">
            <a:extLst>
              <a:ext uri="{FF2B5EF4-FFF2-40B4-BE49-F238E27FC236}">
                <a16:creationId xmlns:a16="http://schemas.microsoft.com/office/drawing/2014/main" id="{867ECA06-1541-52A3-9B65-6AFA219C6ABA}"/>
              </a:ext>
            </a:extLst>
          </p:cNvPr>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16019" y="5425754"/>
            <a:ext cx="1279382" cy="1319129"/>
          </a:xfrm>
          <a:prstGeom prst="rect">
            <a:avLst/>
          </a:prstGeom>
        </p:spPr>
      </p:pic>
      <p:pic>
        <p:nvPicPr>
          <p:cNvPr id="2" name="Picture 1" descr="A couple of kids holding flags&#10;&#10;Description automatically generated">
            <a:extLst>
              <a:ext uri="{FF2B5EF4-FFF2-40B4-BE49-F238E27FC236}">
                <a16:creationId xmlns:a16="http://schemas.microsoft.com/office/drawing/2014/main" id="{C9940DD0-25FA-44C8-9319-A896EDB156FB}"/>
              </a:ext>
            </a:extLst>
          </p:cNvPr>
          <p:cNvPicPr>
            <a:picLocks noChangeAspect="1"/>
          </p:cNvPicPr>
          <p:nvPr/>
        </p:nvPicPr>
        <p:blipFill>
          <a:blip r:embed="rId15" cstate="email">
            <a:extLst>
              <a:ext uri="{BEBA8EAE-BF5A-486C-A8C5-ECC9F3942E4B}">
                <a14:imgProps xmlns:a14="http://schemas.microsoft.com/office/drawing/2010/main">
                  <a14:imgLayer r:embed="rId16">
                    <a14:imgEffect>
                      <a14:backgroundRemoval t="2989" b="96365" l="4067" r="97437">
                        <a14:foregroundMark x1="29563" y1="3796" x2="41148" y2="93498"/>
                        <a14:foregroundMark x1="4067" y1="22052" x2="14388" y2="36511"/>
                        <a14:foregroundMark x1="28230" y1="76333" x2="26965" y2="93215"/>
                        <a14:foregroundMark x1="26965" y1="93215" x2="20437" y2="94588"/>
                        <a14:foregroundMark x1="34689" y1="78393" x2="39474" y2="89903"/>
                        <a14:foregroundMark x1="39474" y1="89903" x2="39918" y2="90468"/>
                        <a14:foregroundMark x1="80212" y1="14903" x2="72044" y2="16438"/>
                        <a14:foregroundMark x1="72044" y1="16438" x2="60355" y2="32754"/>
                        <a14:foregroundMark x1="59649" y1="41923" x2="57792" y2="66034"/>
                        <a14:foregroundMark x1="60355" y1="32754" x2="60030" y2="36976"/>
                        <a14:foregroundMark x1="57907" y1="66326" x2="61825" y2="76252"/>
                        <a14:foregroundMark x1="61825" y1="76252" x2="68045" y2="79321"/>
                        <a14:foregroundMark x1="68045" y1="79321" x2="74231" y2="78837"/>
                        <a14:foregroundMark x1="74231" y1="78837" x2="79392" y2="64166"/>
                        <a14:foregroundMark x1="77607" y1="34250" x2="75940" y2="16599"/>
                        <a14:foregroundMark x1="78645" y1="45235" x2="77806" y2="36350"/>
                        <a14:foregroundMark x1="75940" y1="16599" x2="75666" y2="16357"/>
                        <a14:foregroundMark x1="93404" y1="3029" x2="88278" y2="18417"/>
                        <a14:foregroundMark x1="93541" y1="5412" x2="97266" y2="11793"/>
                        <a14:foregroundMark x1="97266" y1="11793" x2="97437" y2="12682"/>
                        <a14:foregroundMark x1="77409" y1="76979" x2="80588" y2="86834"/>
                        <a14:foregroundMark x1="80588" y1="86834" x2="87389" y2="88813"/>
                        <a14:foregroundMark x1="87389" y1="88813" x2="90021" y2="85703"/>
                        <a14:foregroundMark x1="63568" y1="81745" x2="63807" y2="93861"/>
                        <a14:foregroundMark x1="63807" y1="93861" x2="59672" y2="96365"/>
                        <a14:foregroundMark x1="72693" y1="50969" x2="76589" y2="61753"/>
                        <a14:foregroundMark x1="68660" y1="54281" x2="74094" y2="60339"/>
                        <a14:foregroundMark x1="74094" y1="60339" x2="74197" y2="60784"/>
                        <a14:foregroundMark x1="43404" y1="87924" x2="40226" y2="95396"/>
                        <a14:foregroundMark x1="40226" y1="95396" x2="40191" y2="96365"/>
                        <a14:foregroundMark x1="30109" y1="50000" x2="37902" y2="70315"/>
                        <a14:foregroundMark x1="29323" y1="7956" x2="20130" y2="11753"/>
                        <a14:foregroundMark x1="20130" y1="11753" x2="10629" y2="21284"/>
                        <a14:foregroundMark x1="42891" y1="13651" x2="45899" y2="21729"/>
                        <a14:foregroundMark x1="45899" y1="21729" x2="48530" y2="25242"/>
                        <a14:foregroundMark x1="24470" y1="79362" x2="24607" y2="91599"/>
                        <a14:backgroundMark x1="76999" y1="47132" x2="80485" y2="61834"/>
                        <a14:backgroundMark x1="80485" y1="61834" x2="77820" y2="47132"/>
                        <a14:backgroundMark x1="78606" y1="45719" x2="79426" y2="52544"/>
                        <a14:backgroundMark x1="79016" y1="52060" x2="79699" y2="54120"/>
                        <a14:backgroundMark x1="79836" y1="61591" x2="79289" y2="64136"/>
                        <a14:backgroundMark x1="77546" y1="46527" x2="79699" y2="45396"/>
                        <a14:backgroundMark x1="79426" y1="34289" x2="72420" y2="38409"/>
                        <a14:backgroundMark x1="59809" y1="38893" x2="62884" y2="38732"/>
                        <a14:backgroundMark x1="59945" y1="37480" x2="59809" y2="40953"/>
                        <a14:backgroundMark x1="59945" y1="40630" x2="59672" y2="42367"/>
                        <a14:backgroundMark x1="59535" y1="36995" x2="59672" y2="41922"/>
                        <a14:backgroundMark x1="77409" y1="37318" x2="78879" y2="36026"/>
                        <a14:backgroundMark x1="60868" y1="50485" x2="60082" y2="53029"/>
                        <a14:backgroundMark x1="58476" y1="63489" x2="58066" y2="66357"/>
                      </a14:backgroundRemoval>
                    </a14:imgEffect>
                  </a14:imgLayer>
                </a14:imgProps>
              </a:ext>
              <a:ext uri="{28A0092B-C50C-407E-A947-70E740481C1C}">
                <a14:useLocalDpi xmlns:a14="http://schemas.microsoft.com/office/drawing/2010/main" val="0"/>
              </a:ext>
            </a:extLst>
          </a:blip>
          <a:stretch>
            <a:fillRect/>
          </a:stretch>
        </p:blipFill>
        <p:spPr>
          <a:xfrm>
            <a:off x="-10886" y="3796227"/>
            <a:ext cx="3633302" cy="3075264"/>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253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par>
                                <p:cTn id="15" presetID="22" presetClass="entr" presetSubtype="4"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76CC5BCD-AF82-CCC6-678A-96CAF7D0CA84}"/>
              </a:ext>
            </a:extLst>
          </p:cNvPr>
          <p:cNvSpPr/>
          <p:nvPr/>
        </p:nvSpPr>
        <p:spPr>
          <a:xfrm>
            <a:off x="3494314" y="234950"/>
            <a:ext cx="8697686" cy="600709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959DA68E-E553-2046-1046-57DEE2708AD4}"/>
              </a:ext>
            </a:extLst>
          </p:cNvPr>
          <p:cNvSpPr txBox="1"/>
          <p:nvPr/>
        </p:nvSpPr>
        <p:spPr>
          <a:xfrm>
            <a:off x="3824514" y="348128"/>
            <a:ext cx="8037285" cy="5893921"/>
          </a:xfrm>
          <a:prstGeom prst="rect">
            <a:avLst/>
          </a:prstGeom>
          <a:noFill/>
        </p:spPr>
        <p:txBody>
          <a:bodyPr wrap="square">
            <a:spAutoFit/>
          </a:bodyPr>
          <a:lstStyle/>
          <a:p>
            <a:pPr algn="just"/>
            <a:r>
              <a:rPr lang="en-SG" sz="2900" b="1" i="1" dirty="0" err="1">
                <a:solidFill>
                  <a:schemeClr val="accent2">
                    <a:lumMod val="75000"/>
                  </a:schemeClr>
                </a:solidFill>
                <a:latin typeface="Cambria" panose="02040503050406030204" pitchFamily="18" charset="0"/>
                <a:ea typeface="Cambria" panose="02040503050406030204" pitchFamily="18" charset="0"/>
              </a:rPr>
              <a:t>Hình</a:t>
            </a:r>
            <a:r>
              <a:rPr lang="en-SG" sz="2900" b="1" i="1" dirty="0">
                <a:solidFill>
                  <a:schemeClr val="accent2">
                    <a:lumMod val="75000"/>
                  </a:schemeClr>
                </a:solidFill>
                <a:latin typeface="Cambria" panose="02040503050406030204" pitchFamily="18" charset="0"/>
                <a:ea typeface="Cambria" panose="02040503050406030204" pitchFamily="18" charset="0"/>
              </a:rPr>
              <a:t> 5. </a:t>
            </a:r>
            <a:r>
              <a:rPr lang="en-SG" sz="2900" b="1" i="1" dirty="0" err="1">
                <a:solidFill>
                  <a:schemeClr val="accent2">
                    <a:lumMod val="75000"/>
                  </a:schemeClr>
                </a:solidFill>
                <a:latin typeface="Cambria" panose="02040503050406030204" pitchFamily="18" charset="0"/>
                <a:ea typeface="Cambria" panose="02040503050406030204" pitchFamily="18" charset="0"/>
              </a:rPr>
              <a:t>Tem</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về</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đội</a:t>
            </a:r>
            <a:r>
              <a:rPr lang="en-SG" sz="2900" b="1" i="1" dirty="0">
                <a:solidFill>
                  <a:schemeClr val="accent2">
                    <a:lumMod val="75000"/>
                  </a:schemeClr>
                </a:solidFill>
                <a:latin typeface="Cambria" panose="02040503050406030204" pitchFamily="18" charset="0"/>
                <a:ea typeface="Cambria" panose="02040503050406030204" pitchFamily="18" charset="0"/>
              </a:rPr>
              <a:t> Hoàng Sa (</a:t>
            </a:r>
            <a:r>
              <a:rPr lang="en-SG" sz="2900" b="1" i="1" dirty="0" err="1">
                <a:solidFill>
                  <a:schemeClr val="accent2">
                    <a:lumMod val="75000"/>
                  </a:schemeClr>
                </a:solidFill>
                <a:latin typeface="Cambria" panose="02040503050406030204" pitchFamily="18" charset="0"/>
                <a:ea typeface="Cambria" panose="02040503050406030204" pitchFamily="18" charset="0"/>
              </a:rPr>
              <a:t>phát</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hành</a:t>
            </a:r>
            <a:r>
              <a:rPr lang="en-SG" sz="2900" b="1" i="1" dirty="0">
                <a:solidFill>
                  <a:schemeClr val="accent2">
                    <a:lumMod val="75000"/>
                  </a:schemeClr>
                </a:solidFill>
                <a:latin typeface="Cambria" panose="02040503050406030204" pitchFamily="18" charset="0"/>
                <a:ea typeface="Cambria" panose="02040503050406030204" pitchFamily="18" charset="0"/>
              </a:rPr>
              <a:t> </a:t>
            </a:r>
            <a:r>
              <a:rPr lang="en-SG" sz="2900" b="1" i="1" dirty="0" err="1">
                <a:solidFill>
                  <a:schemeClr val="accent2">
                    <a:lumMod val="75000"/>
                  </a:schemeClr>
                </a:solidFill>
                <a:latin typeface="Cambria" panose="02040503050406030204" pitchFamily="18" charset="0"/>
                <a:ea typeface="Cambria" panose="02040503050406030204" pitchFamily="18" charset="0"/>
              </a:rPr>
              <a:t>năm</a:t>
            </a:r>
            <a:r>
              <a:rPr lang="en-SG" sz="2900" b="1" i="1" dirty="0">
                <a:solidFill>
                  <a:schemeClr val="accent2">
                    <a:lumMod val="75000"/>
                  </a:schemeClr>
                </a:solidFill>
                <a:latin typeface="Cambria" panose="02040503050406030204" pitchFamily="18" charset="0"/>
                <a:ea typeface="Cambria" panose="02040503050406030204" pitchFamily="18" charset="0"/>
              </a:rPr>
              <a:t> 1988): </a:t>
            </a:r>
            <a:r>
              <a:rPr lang="en-SG" sz="2900" b="1" dirty="0" err="1">
                <a:latin typeface="Cambria" panose="02040503050406030204" pitchFamily="18" charset="0"/>
                <a:ea typeface="Cambria" panose="02040503050406030204" pitchFamily="18" charset="0"/>
              </a:rPr>
              <a:t>khắc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hoạ</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chở</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giong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buồm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vượt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ra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để</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thu</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lượm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khai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sản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vật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Có</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chèo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một</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tay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cầm</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chiếc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đưa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miệng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thổi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ảnh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này</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khiến</a:t>
            </a:r>
            <a:r>
              <a:rPr lang="en-SG" sz="2900" b="1" dirty="0">
                <a:latin typeface="Cambria" panose="02040503050406030204" pitchFamily="18" charset="0"/>
                <a:ea typeface="Cambria" panose="02040503050406030204" pitchFamily="18" charset="0"/>
              </a:rPr>
              <a:t> ta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tưởng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tiếng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tù</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gióng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liên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như</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thúc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giục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cổ</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vũ</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những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người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trong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hành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trình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giữ</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gìn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biển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quê</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hương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Đội</a:t>
            </a:r>
            <a:r>
              <a:rPr lang="en-SG" sz="2900" b="1" dirty="0">
                <a:latin typeface="Cambria" panose="02040503050406030204" pitchFamily="18" charset="0"/>
                <a:ea typeface="Cambria" panose="02040503050406030204" pitchFamily="18" charset="0"/>
              </a:rPr>
              <a:t> Hoàng Sa </a:t>
            </a:r>
            <a:r>
              <a:rPr lang="en-SG" sz="2900" b="1" dirty="0" err="1">
                <a:latin typeface="Cambria" panose="02040503050406030204" pitchFamily="18" charset="0"/>
                <a:ea typeface="Cambria" panose="02040503050406030204" pitchFamily="18" charset="0"/>
              </a:rPr>
              <a:t>là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bằng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chứng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hùng</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hồn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về</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sự</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xác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lập</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và</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thực</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thi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chủ</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của</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chính</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quyền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Đại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Việt</a:t>
            </a:r>
            <a:r>
              <a:rPr lang="en-SG" sz="2900" b="1" dirty="0">
                <a:latin typeface="Cambria" panose="02040503050406030204" pitchFamily="18" charset="0"/>
                <a:ea typeface="Cambria" panose="02040503050406030204" pitchFamily="18" charset="0"/>
              </a:rPr>
              <a:t> ở </a:t>
            </a:r>
            <a:r>
              <a:rPr lang="en-SG" sz="2900" b="1" dirty="0" err="1">
                <a:latin typeface="Cambria" panose="02040503050406030204" pitchFamily="18" charset="0"/>
                <a:ea typeface="Cambria" panose="02040503050406030204" pitchFamily="18" charset="0"/>
              </a:rPr>
              <a:t>Đàng</a:t>
            </a:r>
            <a:r>
              <a:rPr lang="en-SG" sz="2900" b="1" dirty="0">
                <a:latin typeface="Cambria" panose="02040503050406030204" pitchFamily="18" charset="0"/>
                <a:ea typeface="Cambria" panose="02040503050406030204" pitchFamily="18" charset="0"/>
              </a:rPr>
              <a:t> Trong </a:t>
            </a:r>
            <a:r>
              <a:rPr lang="en-SG" sz="2900" b="1" dirty="0" err="1">
                <a:latin typeface="Cambria" panose="02040503050406030204" pitchFamily="18" charset="0"/>
                <a:ea typeface="Cambria" panose="02040503050406030204" pitchFamily="18" charset="0"/>
              </a:rPr>
              <a:t>đối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với</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quần</a:t>
            </a:r>
            <a:r>
              <a:rPr lang="en-SG" sz="2900" b="1" dirty="0">
                <a:latin typeface="Cambria" panose="02040503050406030204" pitchFamily="18" charset="0"/>
                <a:ea typeface="Cambria" panose="02040503050406030204" pitchFamily="18" charset="0"/>
              </a:rPr>
              <a:t> </a:t>
            </a:r>
            <a:r>
              <a:rPr lang="en-SG" sz="2900" b="1" dirty="0" err="1">
                <a:latin typeface="Cambria" panose="02040503050406030204" pitchFamily="18" charset="0"/>
                <a:ea typeface="Cambria" panose="02040503050406030204" pitchFamily="18" charset="0"/>
              </a:rPr>
              <a:t>đảo</a:t>
            </a:r>
            <a:r>
              <a:rPr lang="en-SG" sz="2900" b="1" dirty="0">
                <a:latin typeface="Cambria" panose="02040503050406030204" pitchFamily="18" charset="0"/>
                <a:ea typeface="Cambria" panose="02040503050406030204" pitchFamily="18" charset="0"/>
              </a:rPr>
              <a:t> Hoàng Sa.</a:t>
            </a:r>
          </a:p>
        </p:txBody>
      </p:sp>
      <p:pic>
        <p:nvPicPr>
          <p:cNvPr id="8" name="Picture 7" descr="A cartoon of a child raising his hand and holding a pencil and a book&#10;&#10;Description automatically generated">
            <a:extLst>
              <a:ext uri="{FF2B5EF4-FFF2-40B4-BE49-F238E27FC236}">
                <a16:creationId xmlns:a16="http://schemas.microsoft.com/office/drawing/2014/main" id="{0B598070-09A2-76E0-3A05-110E804E71E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9783" y="4904549"/>
            <a:ext cx="1915884" cy="1953451"/>
          </a:xfrm>
          <a:prstGeom prst="rect">
            <a:avLst/>
          </a:prstGeom>
        </p:spPr>
      </p:pic>
      <p:pic>
        <p:nvPicPr>
          <p:cNvPr id="9" name="Picture 8">
            <a:extLst>
              <a:ext uri="{FF2B5EF4-FFF2-40B4-BE49-F238E27FC236}">
                <a16:creationId xmlns:a16="http://schemas.microsoft.com/office/drawing/2014/main" id="{A381AB71-591A-98C4-56F7-A5F701F0C796}"/>
              </a:ext>
            </a:extLst>
          </p:cNvPr>
          <p:cNvPicPr>
            <a:picLocks noChangeAspect="1"/>
          </p:cNvPicPr>
          <p:nvPr/>
        </p:nvPicPr>
        <p:blipFill>
          <a:blip r:embed="rId3"/>
          <a:stretch>
            <a:fillRect/>
          </a:stretch>
        </p:blipFill>
        <p:spPr>
          <a:xfrm>
            <a:off x="9005" y="1380010"/>
            <a:ext cx="3485309" cy="3053876"/>
          </a:xfrm>
          <a:prstGeom prst="rect">
            <a:avLst/>
          </a:prstGeom>
        </p:spPr>
      </p:pic>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17">
            <a:extLst>
              <a:ext uri="{FF2B5EF4-FFF2-40B4-BE49-F238E27FC236}">
                <a16:creationId xmlns:a16="http://schemas.microsoft.com/office/drawing/2014/main" id="{8B6C4FD0-4AA5-1A5D-1E75-67E2A55AE001}"/>
              </a:ext>
            </a:extLst>
          </p:cNvPr>
          <p:cNvSpPr/>
          <p:nvPr/>
        </p:nvSpPr>
        <p:spPr>
          <a:xfrm>
            <a:off x="1349829" y="1273629"/>
            <a:ext cx="10559144" cy="5290651"/>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rPr>
              <a:t>Hình 8. Bộ đội hải quân tuần tra bảo vệ biển, đảo: Bộ đội hải quân Việt Nam là lực lượng quan trọng, chủ chốt trong quá trình bảo vệ chủ quyền biển, đảo. Hoạt động tuần tra, bảo vệ biển đảo diễn ra liên tục, thường xuyên giúp cho việc thực thi và bảo vệ chủ quyền biển, đảo luôn chủ động, góp phần giữ vững biển, đảo quê hương</a:t>
            </a: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9" name="TextBox 8">
            <a:extLst>
              <a:ext uri="{FF2B5EF4-FFF2-40B4-BE49-F238E27FC236}">
                <a16:creationId xmlns:a16="http://schemas.microsoft.com/office/drawing/2014/main" id="{16E08D19-0982-292D-DFBE-190C5F298F57}"/>
              </a:ext>
            </a:extLst>
          </p:cNvPr>
          <p:cNvSpPr txBox="1"/>
          <p:nvPr/>
        </p:nvSpPr>
        <p:spPr>
          <a:xfrm>
            <a:off x="1487261" y="1553568"/>
            <a:ext cx="10284280" cy="4662815"/>
          </a:xfrm>
          <a:prstGeom prst="rect">
            <a:avLst/>
          </a:prstGeom>
          <a:noFill/>
        </p:spPr>
        <p:txBody>
          <a:bodyPr wrap="square">
            <a:spAutoFit/>
          </a:bodyPr>
          <a:lstStyle/>
          <a:p>
            <a:pPr algn="just"/>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Từ</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xưa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đến</a:t>
            </a:r>
            <a:r>
              <a:rPr lang="en-SG" sz="3300" b="1" dirty="0">
                <a:latin typeface="Cambria" panose="02040503050406030204" pitchFamily="18" charset="0"/>
                <a:ea typeface="Cambria" panose="02040503050406030204" pitchFamily="18" charset="0"/>
              </a:rPr>
              <a:t> nay, </a:t>
            </a:r>
            <a:r>
              <a:rPr lang="en-SG" sz="3300" b="1" dirty="0" err="1">
                <a:latin typeface="Cambria" panose="02040503050406030204" pitchFamily="18" charset="0"/>
                <a:ea typeface="Cambria" panose="02040503050406030204" pitchFamily="18" charset="0"/>
              </a:rPr>
              <a:t>các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thế</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người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Việt</a:t>
            </a:r>
            <a:r>
              <a:rPr lang="en-SG" sz="3300" b="1" dirty="0">
                <a:latin typeface="Cambria" panose="02040503050406030204" pitchFamily="18" charset="0"/>
                <a:ea typeface="Cambria" panose="02040503050406030204" pitchFamily="18" charset="0"/>
              </a:rPr>
              <a:t> Nam </a:t>
            </a:r>
            <a:r>
              <a:rPr lang="en-SG" sz="3300" b="1" dirty="0" err="1">
                <a:latin typeface="Cambria" panose="02040503050406030204" pitchFamily="18" charset="0"/>
                <a:ea typeface="Cambria" panose="02040503050406030204" pitchFamily="18" charset="0"/>
              </a:rPr>
              <a:t>đã</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dành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nhiều</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công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sức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khai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lập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biển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bằng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những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hoạt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động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cụ</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đã</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góp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từng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bước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xác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lập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thi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đối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với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Hoàng Sa, </a:t>
            </a:r>
            <a:r>
              <a:rPr lang="en-SG" sz="3300" b="1" dirty="0" err="1">
                <a:latin typeface="Cambria" panose="02040503050406030204" pitchFamily="18" charset="0"/>
                <a:ea typeface="Cambria" panose="02040503050406030204" pitchFamily="18" charset="0"/>
              </a:rPr>
              <a:t>quần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Trường</a:t>
            </a:r>
            <a:r>
              <a:rPr lang="en-SG" sz="3300" b="1" dirty="0">
                <a:latin typeface="Cambria" panose="02040503050406030204" pitchFamily="18" charset="0"/>
                <a:ea typeface="Cambria" panose="02040503050406030204" pitchFamily="18" charset="0"/>
              </a:rPr>
              <a:t> Sa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trình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diễn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ra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liên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tục</a:t>
            </a:r>
            <a:r>
              <a:rPr lang="en-SG" sz="3300" b="1" dirty="0">
                <a:latin typeface="Cambria" panose="02040503050406030204" pitchFamily="18" charset="0"/>
                <a:ea typeface="Cambria" panose="02040503050406030204" pitchFamily="18" charset="0"/>
              </a:rPr>
              <a:t>. Trong </a:t>
            </a:r>
            <a:r>
              <a:rPr lang="en-SG" sz="3300" b="1" dirty="0" err="1">
                <a:latin typeface="Cambria" panose="02040503050406030204" pitchFamily="18" charset="0"/>
                <a:ea typeface="Cambria" panose="02040503050406030204" pitchFamily="18" charset="0"/>
              </a:rPr>
              <a:t>suốt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quá</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trình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Nhà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nước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Việt</a:t>
            </a:r>
            <a:r>
              <a:rPr lang="en-SG" sz="3300" b="1" dirty="0">
                <a:latin typeface="Cambria" panose="02040503050406030204" pitchFamily="18" charset="0"/>
                <a:ea typeface="Cambria" panose="02040503050406030204" pitchFamily="18" charset="0"/>
              </a:rPr>
              <a:t> Nam </a:t>
            </a:r>
            <a:r>
              <a:rPr lang="en-SG" sz="3300" b="1" dirty="0" err="1">
                <a:latin typeface="Cambria" panose="02040503050406030204" pitchFamily="18" charset="0"/>
                <a:ea typeface="Cambria" panose="02040503050406030204" pitchFamily="18" charset="0"/>
              </a:rPr>
              <a:t>luôn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có</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hành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động</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quyết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liệt</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tích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cực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để</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bảo</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vệ</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chủ</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các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quyền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lợi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ích</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hợp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pháp</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của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quốc</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gia</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trên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biển</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và</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hải</a:t>
            </a:r>
            <a:r>
              <a:rPr lang="en-SG" sz="3300" b="1" dirty="0">
                <a:latin typeface="Cambria" panose="02040503050406030204" pitchFamily="18" charset="0"/>
                <a:ea typeface="Cambria" panose="02040503050406030204" pitchFamily="18" charset="0"/>
              </a:rPr>
              <a:t> </a:t>
            </a:r>
            <a:r>
              <a:rPr lang="en-SG" sz="3300" b="1" dirty="0" err="1">
                <a:latin typeface="Cambria" panose="02040503050406030204" pitchFamily="18" charset="0"/>
                <a:ea typeface="Cambria" panose="02040503050406030204" pitchFamily="18" charset="0"/>
              </a:rPr>
              <a:t>đảo</a:t>
            </a:r>
            <a:r>
              <a:rPr lang="en-SG" sz="3300" b="1" dirty="0">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F8E9C7A3-0235-6D76-9242-DEE71D40EAB2}"/>
              </a:ext>
            </a:extLst>
          </p:cNvPr>
          <p:cNvPicPr>
            <a:picLocks noChangeAspect="1"/>
          </p:cNvPicPr>
          <p:nvPr/>
        </p:nvPicPr>
        <p:blipFill>
          <a:blip r:embed="rId2"/>
          <a:stretch>
            <a:fillRect/>
          </a:stretch>
        </p:blipFill>
        <p:spPr>
          <a:xfrm>
            <a:off x="4293162" y="8769"/>
            <a:ext cx="5347383" cy="1544799"/>
          </a:xfrm>
          <a:prstGeom prst="rect">
            <a:avLst/>
          </a:prstGeom>
        </p:spPr>
      </p:pic>
    </p:spTree>
    <p:extLst>
      <p:ext uri="{BB962C8B-B14F-4D97-AF65-F5344CB8AC3E}">
        <p14:creationId xmlns:p14="http://schemas.microsoft.com/office/powerpoint/2010/main" val="244083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2C2230-ACA5-ED8C-19C6-D5A9601676BB}"/>
              </a:ext>
            </a:extLst>
          </p:cNvPr>
          <p:cNvPicPr>
            <a:picLocks noChangeAspect="1"/>
          </p:cNvPicPr>
          <p:nvPr/>
        </p:nvPicPr>
        <p:blipFill>
          <a:blip r:embed="rId2"/>
          <a:stretch>
            <a:fillRect/>
          </a:stretch>
        </p:blipFill>
        <p:spPr>
          <a:xfrm>
            <a:off x="2286000" y="2462325"/>
            <a:ext cx="10030317" cy="2288895"/>
          </a:xfrm>
          <a:prstGeom prst="rect">
            <a:avLst/>
          </a:prstGeom>
        </p:spPr>
      </p:pic>
    </p:spTree>
    <p:extLst>
      <p:ext uri="{BB962C8B-B14F-4D97-AF65-F5344CB8AC3E}">
        <p14:creationId xmlns:p14="http://schemas.microsoft.com/office/powerpoint/2010/main" val="35059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2E3F092-9263-8A60-7879-B2FA67A386C0}"/>
              </a:ext>
            </a:extLst>
          </p:cNvPr>
          <p:cNvSpPr/>
          <p:nvPr/>
        </p:nvSpPr>
        <p:spPr>
          <a:xfrm>
            <a:off x="4223656" y="2398593"/>
            <a:ext cx="7565571" cy="303337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5" name="TextBox 4">
            <a:extLst>
              <a:ext uri="{FF2B5EF4-FFF2-40B4-BE49-F238E27FC236}">
                <a16:creationId xmlns:a16="http://schemas.microsoft.com/office/drawing/2014/main" id="{64373CD0-B98F-08C6-36C1-1D5A4B2C1F87}"/>
              </a:ext>
            </a:extLst>
          </p:cNvPr>
          <p:cNvSpPr txBox="1"/>
          <p:nvPr/>
        </p:nvSpPr>
        <p:spPr>
          <a:xfrm>
            <a:off x="4348840" y="2391443"/>
            <a:ext cx="7315201" cy="2985433"/>
          </a:xfrm>
          <a:prstGeom prst="rect">
            <a:avLst/>
          </a:prstGeom>
          <a:noFill/>
        </p:spPr>
        <p:txBody>
          <a:bodyPr wrap="square" rtlCol="0">
            <a:spAutoFit/>
          </a:bodyPr>
          <a:lstStyle/>
          <a:p>
            <a:pPr algn="ctr"/>
            <a:r>
              <a:rPr lang="vi-VN" sz="4700" b="1" dirty="0">
                <a:solidFill>
                  <a:srgbClr val="C00000"/>
                </a:solidFill>
                <a:latin typeface="Cambria" panose="02040503050406030204" pitchFamily="18" charset="0"/>
                <a:ea typeface="Cambria" panose="02040503050406030204" pitchFamily="18" charset="0"/>
              </a:rPr>
              <a:t>2. Giới thiệu với bạn,</a:t>
            </a:r>
          </a:p>
          <a:p>
            <a:pPr algn="ctr"/>
            <a:r>
              <a:rPr lang="vi-VN" sz="4700" b="1" dirty="0">
                <a:solidFill>
                  <a:srgbClr val="C00000"/>
                </a:solidFill>
                <a:latin typeface="Cambria" panose="02040503050406030204" pitchFamily="18" charset="0"/>
                <a:ea typeface="Cambria" panose="02040503050406030204" pitchFamily="18" charset="0"/>
              </a:rPr>
              <a:t> thầy cô bài hát, bài thơ hoặc câu chuyện về biển, đảo mà em sưu tầm được.</a:t>
            </a:r>
            <a:endParaRPr lang="en-SG" sz="4700" b="1" dirty="0">
              <a:solidFill>
                <a:srgbClr val="C00000"/>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B9884CB1-4AA7-C44D-AABB-D2ADEFDE7EBD}"/>
              </a:ext>
            </a:extLst>
          </p:cNvPr>
          <p:cNvPicPr>
            <a:picLocks noChangeAspect="1"/>
          </p:cNvPicPr>
          <p:nvPr/>
        </p:nvPicPr>
        <p:blipFill>
          <a:blip r:embed="rId2"/>
          <a:stretch>
            <a:fillRect/>
          </a:stretch>
        </p:blipFill>
        <p:spPr>
          <a:xfrm>
            <a:off x="2630248" y="344604"/>
            <a:ext cx="10236664" cy="2053989"/>
          </a:xfrm>
          <a:prstGeom prst="rect">
            <a:avLst/>
          </a:prstGeom>
        </p:spPr>
      </p:pic>
      <p:pic>
        <p:nvPicPr>
          <p:cNvPr id="11" name="Picture 10" descr="A couple of kids holding flags&#10;&#10;Description automatically generated">
            <a:extLst>
              <a:ext uri="{FF2B5EF4-FFF2-40B4-BE49-F238E27FC236}">
                <a16:creationId xmlns:a16="http://schemas.microsoft.com/office/drawing/2014/main" id="{48BF119B-99D8-0E44-921E-1A8CC7E68F2A}"/>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989" b="96365" l="4067" r="97437">
                        <a14:foregroundMark x1="29563" y1="3796" x2="41148" y2="93498"/>
                        <a14:foregroundMark x1="4067" y1="22052" x2="14388" y2="36511"/>
                        <a14:foregroundMark x1="28230" y1="76333" x2="26965" y2="93215"/>
                        <a14:foregroundMark x1="26965" y1="93215" x2="20437" y2="94588"/>
                        <a14:foregroundMark x1="34689" y1="78393" x2="39474" y2="89903"/>
                        <a14:foregroundMark x1="39474" y1="89903" x2="39918" y2="90468"/>
                        <a14:foregroundMark x1="80212" y1="14903" x2="72044" y2="16438"/>
                        <a14:foregroundMark x1="72044" y1="16438" x2="60355" y2="32754"/>
                        <a14:foregroundMark x1="59649" y1="41923" x2="57792" y2="66034"/>
                        <a14:foregroundMark x1="60355" y1="32754" x2="60030" y2="36976"/>
                        <a14:foregroundMark x1="57907" y1="66326" x2="61825" y2="76252"/>
                        <a14:foregroundMark x1="61825" y1="76252" x2="68045" y2="79321"/>
                        <a14:foregroundMark x1="68045" y1="79321" x2="74231" y2="78837"/>
                        <a14:foregroundMark x1="74231" y1="78837" x2="79392" y2="64166"/>
                        <a14:foregroundMark x1="77607" y1="34250" x2="75940" y2="16599"/>
                        <a14:foregroundMark x1="78645" y1="45235" x2="77806" y2="36350"/>
                        <a14:foregroundMark x1="75940" y1="16599" x2="75666" y2="16357"/>
                        <a14:foregroundMark x1="93404" y1="3029" x2="88278" y2="18417"/>
                        <a14:foregroundMark x1="93541" y1="5412" x2="97266" y2="11793"/>
                        <a14:foregroundMark x1="97266" y1="11793" x2="97437" y2="12682"/>
                        <a14:foregroundMark x1="77409" y1="76979" x2="80588" y2="86834"/>
                        <a14:foregroundMark x1="80588" y1="86834" x2="87389" y2="88813"/>
                        <a14:foregroundMark x1="87389" y1="88813" x2="90021" y2="85703"/>
                        <a14:foregroundMark x1="63568" y1="81745" x2="63807" y2="93861"/>
                        <a14:foregroundMark x1="63807" y1="93861" x2="59672" y2="96365"/>
                        <a14:foregroundMark x1="72693" y1="50969" x2="76589" y2="61753"/>
                        <a14:foregroundMark x1="68660" y1="54281" x2="74094" y2="60339"/>
                        <a14:foregroundMark x1="74094" y1="60339" x2="74197" y2="60784"/>
                        <a14:foregroundMark x1="43404" y1="87924" x2="40226" y2="95396"/>
                        <a14:foregroundMark x1="40226" y1="95396" x2="40191" y2="96365"/>
                        <a14:foregroundMark x1="30109" y1="50000" x2="37902" y2="70315"/>
                        <a14:foregroundMark x1="29323" y1="7956" x2="20130" y2="11753"/>
                        <a14:foregroundMark x1="20130" y1="11753" x2="10629" y2="21284"/>
                        <a14:foregroundMark x1="42891" y1="13651" x2="45899" y2="21729"/>
                        <a14:foregroundMark x1="45899" y1="21729" x2="48530" y2="25242"/>
                        <a14:foregroundMark x1="24470" y1="79362" x2="24607" y2="91599"/>
                        <a14:backgroundMark x1="76999" y1="47132" x2="80485" y2="61834"/>
                        <a14:backgroundMark x1="80485" y1="61834" x2="77820" y2="47132"/>
                        <a14:backgroundMark x1="78606" y1="45719" x2="79426" y2="52544"/>
                        <a14:backgroundMark x1="79016" y1="52060" x2="79699" y2="54120"/>
                        <a14:backgroundMark x1="79836" y1="61591" x2="79289" y2="64136"/>
                        <a14:backgroundMark x1="77546" y1="46527" x2="79699" y2="45396"/>
                        <a14:backgroundMark x1="79426" y1="34289" x2="72420" y2="38409"/>
                        <a14:backgroundMark x1="59809" y1="38893" x2="62884" y2="38732"/>
                        <a14:backgroundMark x1="59945" y1="37480" x2="59809" y2="40953"/>
                        <a14:backgroundMark x1="59945" y1="40630" x2="59672" y2="42367"/>
                        <a14:backgroundMark x1="59535" y1="36995" x2="59672" y2="41922"/>
                        <a14:backgroundMark x1="77409" y1="37318" x2="78879" y2="36026"/>
                        <a14:backgroundMark x1="60868" y1="50485" x2="60082" y2="53029"/>
                        <a14:backgroundMark x1="58476" y1="63489" x2="58066" y2="66357"/>
                      </a14:backgroundRemoval>
                    </a14:imgEffect>
                  </a14:imgLayer>
                </a14:imgProps>
              </a:ext>
              <a:ext uri="{28A0092B-C50C-407E-A947-70E740481C1C}">
                <a14:useLocalDpi xmlns:a14="http://schemas.microsoft.com/office/drawing/2010/main" val="0"/>
              </a:ext>
            </a:extLst>
          </a:blip>
          <a:stretch>
            <a:fillRect/>
          </a:stretch>
        </p:blipFill>
        <p:spPr>
          <a:xfrm>
            <a:off x="62983" y="2890407"/>
            <a:ext cx="4280417" cy="3622989"/>
          </a:xfrm>
          <a:prstGeom prst="rect">
            <a:avLst/>
          </a:prstGeom>
        </p:spPr>
      </p:pic>
      <p:sp>
        <p:nvSpPr>
          <p:cNvPr id="6" name="Rounded Rectangle 5"/>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971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55C611-20E1-2804-091D-00227A1ADCA7}"/>
              </a:ext>
            </a:extLst>
          </p:cNvPr>
          <p:cNvPicPr>
            <a:picLocks noChangeAspect="1"/>
          </p:cNvPicPr>
          <p:nvPr/>
        </p:nvPicPr>
        <p:blipFill>
          <a:blip r:embed="rId2"/>
          <a:stretch>
            <a:fillRect/>
          </a:stretch>
        </p:blipFill>
        <p:spPr>
          <a:xfrm>
            <a:off x="3422476" y="1139785"/>
            <a:ext cx="9919052" cy="1908213"/>
          </a:xfrm>
          <a:prstGeom prst="rect">
            <a:avLst/>
          </a:prstGeom>
        </p:spPr>
      </p:pic>
      <p:sp>
        <p:nvSpPr>
          <p:cNvPr id="5" name="圆角矩形 17">
            <a:extLst>
              <a:ext uri="{FF2B5EF4-FFF2-40B4-BE49-F238E27FC236}">
                <a16:creationId xmlns:a16="http://schemas.microsoft.com/office/drawing/2014/main" id="{E12F3D1B-67E8-1FD6-EA0C-5B39E67C0CE8}"/>
              </a:ext>
            </a:extLst>
          </p:cNvPr>
          <p:cNvSpPr/>
          <p:nvPr/>
        </p:nvSpPr>
        <p:spPr>
          <a:xfrm>
            <a:off x="2852058" y="3041908"/>
            <a:ext cx="9013371" cy="3170099"/>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ptos" panose="02110004020202020204"/>
              <a:ea typeface="思源黑体 CN Bold" panose="020B0800000000000000"/>
              <a:cs typeface="+mn-cs"/>
            </a:endParaRPr>
          </a:p>
        </p:txBody>
      </p:sp>
      <p:sp>
        <p:nvSpPr>
          <p:cNvPr id="6" name="TextBox 5">
            <a:extLst>
              <a:ext uri="{FF2B5EF4-FFF2-40B4-BE49-F238E27FC236}">
                <a16:creationId xmlns:a16="http://schemas.microsoft.com/office/drawing/2014/main" id="{CACDE46C-43DD-868D-E496-7008E9111865}"/>
              </a:ext>
            </a:extLst>
          </p:cNvPr>
          <p:cNvSpPr txBox="1"/>
          <p:nvPr/>
        </p:nvSpPr>
        <p:spPr>
          <a:xfrm>
            <a:off x="3053442" y="3041908"/>
            <a:ext cx="8479971" cy="3170099"/>
          </a:xfrm>
          <a:prstGeom prst="rect">
            <a:avLst/>
          </a:prstGeom>
          <a:noFill/>
        </p:spPr>
        <p:txBody>
          <a:bodyPr wrap="square">
            <a:spAutoFit/>
          </a:bodyPr>
          <a:lstStyle/>
          <a:p>
            <a:pPr algn="just"/>
            <a:r>
              <a:rPr lang="en-SG" sz="4000" b="1" dirty="0" err="1">
                <a:latin typeface="Cambria" panose="02040503050406030204" pitchFamily="18" charset="0"/>
                <a:ea typeface="Cambria" panose="02040503050406030204" pitchFamily="18" charset="0"/>
              </a:rPr>
              <a:t>Tìm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hiểu</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chia </a:t>
            </a:r>
            <a:r>
              <a:rPr lang="en-SG" sz="4000" b="1" dirty="0" err="1">
                <a:latin typeface="Cambria" panose="02040503050406030204" pitchFamily="18" charset="0"/>
                <a:ea typeface="Cambria" panose="02040503050406030204" pitchFamily="18" charset="0"/>
              </a:rPr>
              <a:t>sẻ</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với</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bạn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về</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một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số</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hoạt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động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góp</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phần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bảo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vệ</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chủ</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quyền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biển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đảo</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của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địa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phương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tỉnh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hoặc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thành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phố</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hoặc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địa</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phương</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khác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mà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em</a:t>
            </a:r>
            <a:r>
              <a:rPr lang="en-SG" sz="4000" b="1" dirty="0">
                <a:latin typeface="Cambria" panose="02040503050406030204" pitchFamily="18" charset="0"/>
                <a:ea typeface="Cambria" panose="02040503050406030204" pitchFamily="18" charset="0"/>
              </a:rPr>
              <a:t> </a:t>
            </a:r>
            <a:r>
              <a:rPr lang="vi-VN" sz="4000" b="1" dirty="0">
                <a:latin typeface="Cambria" panose="02040503050406030204" pitchFamily="18" charset="0"/>
                <a:ea typeface="Cambria" panose="02040503050406030204" pitchFamily="18" charset="0"/>
              </a:rPr>
              <a:t>biết.</a:t>
            </a:r>
            <a:endParaRPr lang="en-SG" sz="4000" b="1" dirty="0">
              <a:latin typeface="Cambria" panose="02040503050406030204" pitchFamily="18" charset="0"/>
              <a:ea typeface="Cambria" panose="02040503050406030204" pitchFamily="18" charset="0"/>
            </a:endParaRPr>
          </a:p>
        </p:txBody>
      </p:sp>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3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0AF40C-2544-D069-48CB-789C46146522}"/>
              </a:ext>
            </a:extLst>
          </p:cNvPr>
          <p:cNvPicPr>
            <a:picLocks noChangeAspect="1"/>
          </p:cNvPicPr>
          <p:nvPr/>
        </p:nvPicPr>
        <p:blipFill>
          <a:blip r:embed="rId2"/>
          <a:stretch>
            <a:fillRect/>
          </a:stretch>
        </p:blipFill>
        <p:spPr>
          <a:xfrm>
            <a:off x="1383695" y="2316430"/>
            <a:ext cx="10905066" cy="2508167"/>
          </a:xfrm>
          <a:prstGeom prst="rect">
            <a:avLst/>
          </a:prstGeom>
        </p:spPr>
      </p:pic>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6056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a:extLst>
              <a:ext uri="{FF2B5EF4-FFF2-40B4-BE49-F238E27FC236}">
                <a16:creationId xmlns:a16="http://schemas.microsoft.com/office/drawing/2014/main" id="{FD8B245A-C807-A575-A25E-41089108821C}"/>
              </a:ext>
            </a:extLst>
          </p:cNvPr>
          <p:cNvSpPr/>
          <p:nvPr/>
        </p:nvSpPr>
        <p:spPr>
          <a:xfrm flipH="1">
            <a:off x="4876799" y="2536371"/>
            <a:ext cx="7010400" cy="2149623"/>
          </a:xfrm>
          <a:prstGeom prst="wedgeRoundRectCallout">
            <a:avLst>
              <a:gd name="adj1" fmla="val 49502"/>
              <a:gd name="adj2" fmla="val 62204"/>
              <a:gd name="adj3" fmla="val 16667"/>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12">
            <a:extLst>
              <a:ext uri="{FF2B5EF4-FFF2-40B4-BE49-F238E27FC236}">
                <a16:creationId xmlns:a16="http://schemas.microsoft.com/office/drawing/2014/main" id="{6B35EE39-779B-4C56-A2D1-7AFE601C456F}"/>
              </a:ext>
            </a:extLst>
          </p:cNvPr>
          <p:cNvSpPr txBox="1"/>
          <p:nvPr/>
        </p:nvSpPr>
        <p:spPr>
          <a:xfrm>
            <a:off x="4016827" y="2733917"/>
            <a:ext cx="8730343" cy="1585499"/>
          </a:xfrm>
          <a:prstGeom prst="rect">
            <a:avLst/>
          </a:prstGeom>
        </p:spPr>
        <p:txBody>
          <a:bodyPr wrap="square" lIns="0" tIns="0" rIns="0" bIns="0" rtlCol="0" anchor="t">
            <a:spAutoFit/>
          </a:bodyPr>
          <a:lstStyle/>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Em hãy kể tên một số đảo,</a:t>
            </a:r>
          </a:p>
          <a:p>
            <a:pPr algn="ctr">
              <a:lnSpc>
                <a:spcPct val="120000"/>
              </a:lnSpc>
            </a:pPr>
            <a:r>
              <a:rPr lang="vi-VN" sz="4500" b="1" dirty="0">
                <a:solidFill>
                  <a:srgbClr val="002060"/>
                </a:solidFill>
                <a:effectLst/>
                <a:latin typeface="Cambria" panose="02040503050406030204" pitchFamily="18" charset="0"/>
                <a:ea typeface="Times New Roman" panose="02020603050405020304" pitchFamily="18" charset="0"/>
              </a:rPr>
              <a:t> quần đảo của Việt Nam?</a:t>
            </a:r>
          </a:p>
        </p:txBody>
      </p:sp>
      <p:sp>
        <p:nvSpPr>
          <p:cNvPr id="4" name="Freeform 10">
            <a:extLst>
              <a:ext uri="{FF2B5EF4-FFF2-40B4-BE49-F238E27FC236}">
                <a16:creationId xmlns:a16="http://schemas.microsoft.com/office/drawing/2014/main" id="{CA7D45A5-C43F-2702-7843-24F9B17D9794}"/>
              </a:ext>
            </a:extLst>
          </p:cNvPr>
          <p:cNvSpPr/>
          <p:nvPr/>
        </p:nvSpPr>
        <p:spPr>
          <a:xfrm>
            <a:off x="1636606" y="3733800"/>
            <a:ext cx="3936879" cy="3124200"/>
          </a:xfrm>
          <a:custGeom>
            <a:avLst/>
            <a:gdLst/>
            <a:ahLst/>
            <a:cxnLst/>
            <a:rect l="l" t="t" r="r" b="b"/>
            <a:pathLst>
              <a:path w="4884036" h="4114800">
                <a:moveTo>
                  <a:pt x="0" y="0"/>
                </a:moveTo>
                <a:lnTo>
                  <a:pt x="4884036" y="0"/>
                </a:lnTo>
                <a:lnTo>
                  <a:pt x="4884036"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SG" dirty="0"/>
          </a:p>
        </p:txBody>
      </p:sp>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398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FA7966-9410-495F-2224-5D7BFCCA7B6A}"/>
              </a:ext>
            </a:extLst>
          </p:cNvPr>
          <p:cNvPicPr>
            <a:picLocks noChangeAspect="1"/>
          </p:cNvPicPr>
          <p:nvPr/>
        </p:nvPicPr>
        <p:blipFill>
          <a:blip r:embed="rId2"/>
          <a:stretch>
            <a:fillRect/>
          </a:stretch>
        </p:blipFill>
        <p:spPr>
          <a:xfrm>
            <a:off x="1332623" y="2140090"/>
            <a:ext cx="11300825" cy="2577819"/>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971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69EBE-1D25-5D29-700F-8052A2924D83}"/>
              </a:ext>
            </a:extLst>
          </p:cNvPr>
          <p:cNvPicPr>
            <a:picLocks noChangeAspect="1"/>
          </p:cNvPicPr>
          <p:nvPr/>
        </p:nvPicPr>
        <p:blipFill>
          <a:blip r:embed="rId2"/>
          <a:stretch>
            <a:fillRect/>
          </a:stretch>
        </p:blipFill>
        <p:spPr>
          <a:xfrm>
            <a:off x="-94361" y="2708321"/>
            <a:ext cx="12380722" cy="1441357"/>
          </a:xfrm>
          <a:prstGeom prst="rect">
            <a:avLst/>
          </a:prstGeom>
        </p:spPr>
      </p:pic>
      <p:sp>
        <p:nvSpPr>
          <p:cNvPr id="3" name="Rounded Rectangle 2"/>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442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09E321D6-F38E-7545-8D0A-DBF8F39A0359}"/>
              </a:ext>
            </a:extLst>
          </p:cNvPr>
          <p:cNvSpPr/>
          <p:nvPr/>
        </p:nvSpPr>
        <p:spPr>
          <a:xfrm>
            <a:off x="726620" y="189003"/>
            <a:ext cx="10738759" cy="865098"/>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5" name="TextBox 4">
            <a:extLst>
              <a:ext uri="{FF2B5EF4-FFF2-40B4-BE49-F238E27FC236}">
                <a16:creationId xmlns:a16="http://schemas.microsoft.com/office/drawing/2014/main" id="{5AD45D7F-B0C0-B5E2-1264-137EA3D26439}"/>
              </a:ext>
            </a:extLst>
          </p:cNvPr>
          <p:cNvSpPr txBox="1"/>
          <p:nvPr/>
        </p:nvSpPr>
        <p:spPr>
          <a:xfrm>
            <a:off x="830393" y="189003"/>
            <a:ext cx="10891158" cy="707886"/>
          </a:xfrm>
          <a:prstGeom prst="rect">
            <a:avLst/>
          </a:prstGeom>
          <a:noFill/>
        </p:spPr>
        <p:txBody>
          <a:bodyPr wrap="square">
            <a:spAutoFit/>
          </a:bodyPr>
          <a:lstStyle/>
          <a:p>
            <a:pPr algn="just"/>
            <a:r>
              <a:rPr lang="en-SG" sz="4000" b="1" dirty="0" err="1">
                <a:latin typeface="Cambria" panose="02040503050406030204" pitchFamily="18" charset="0"/>
                <a:ea typeface="Cambria" panose="02040503050406030204" pitchFamily="18" charset="0"/>
              </a:rPr>
              <a:t>Đọc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thông</a:t>
            </a:r>
            <a:r>
              <a:rPr lang="en-SG" sz="4000" b="1" dirty="0">
                <a:latin typeface="Cambria" panose="02040503050406030204" pitchFamily="18" charset="0"/>
                <a:ea typeface="Cambria" panose="02040503050406030204" pitchFamily="18" charset="0"/>
              </a:rPr>
              <a:t> tin </a:t>
            </a:r>
            <a:r>
              <a:rPr lang="en-SG" sz="4000" b="1" dirty="0" err="1">
                <a:latin typeface="Cambria" panose="02040503050406030204" pitchFamily="18" charset="0"/>
                <a:ea typeface="Cambria" panose="02040503050406030204" pitchFamily="18" charset="0"/>
              </a:rPr>
              <a:t>và</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quan</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sát</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các</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hình</a:t>
            </a:r>
            <a:r>
              <a:rPr lang="en-SG" sz="4000" b="1" dirty="0">
                <a:latin typeface="Cambria" panose="02040503050406030204" pitchFamily="18" charset="0"/>
                <a:ea typeface="Cambria" panose="02040503050406030204" pitchFamily="18" charset="0"/>
              </a:rPr>
              <a:t> </a:t>
            </a:r>
            <a:r>
              <a:rPr lang="en-SG" sz="4000" b="1" dirty="0" err="1">
                <a:latin typeface="Cambria" panose="02040503050406030204" pitchFamily="18" charset="0"/>
                <a:ea typeface="Cambria" panose="02040503050406030204" pitchFamily="18" charset="0"/>
              </a:rPr>
              <a:t>từ</a:t>
            </a:r>
            <a:r>
              <a:rPr lang="en-SG" sz="4000" b="1" dirty="0">
                <a:latin typeface="Cambria" panose="02040503050406030204" pitchFamily="18" charset="0"/>
                <a:ea typeface="Cambria" panose="02040503050406030204" pitchFamily="18" charset="0"/>
              </a:rPr>
              <a:t> 5 </a:t>
            </a:r>
            <a:r>
              <a:rPr lang="en-SG" sz="4000" b="1" dirty="0" err="1">
                <a:latin typeface="Cambria" panose="02040503050406030204" pitchFamily="18" charset="0"/>
                <a:ea typeface="Cambria" panose="02040503050406030204" pitchFamily="18" charset="0"/>
              </a:rPr>
              <a:t>đến</a:t>
            </a:r>
            <a:r>
              <a:rPr lang="en-SG" sz="4000" b="1" dirty="0">
                <a:latin typeface="Cambria" panose="02040503050406030204" pitchFamily="18" charset="0"/>
                <a:ea typeface="Cambria" panose="02040503050406030204" pitchFamily="18" charset="0"/>
              </a:rPr>
              <a:t> 8 </a:t>
            </a:r>
          </a:p>
        </p:txBody>
      </p:sp>
      <p:pic>
        <p:nvPicPr>
          <p:cNvPr id="8" name="Picture 7">
            <a:extLst>
              <a:ext uri="{FF2B5EF4-FFF2-40B4-BE49-F238E27FC236}">
                <a16:creationId xmlns:a16="http://schemas.microsoft.com/office/drawing/2014/main" id="{FFF552EB-CACD-9F56-6412-5BE4FBA659C9}"/>
              </a:ext>
            </a:extLst>
          </p:cNvPr>
          <p:cNvPicPr>
            <a:picLocks noChangeAspect="1"/>
          </p:cNvPicPr>
          <p:nvPr/>
        </p:nvPicPr>
        <p:blipFill>
          <a:blip r:embed="rId2"/>
          <a:stretch>
            <a:fillRect/>
          </a:stretch>
        </p:blipFill>
        <p:spPr>
          <a:xfrm>
            <a:off x="2876356" y="1067798"/>
            <a:ext cx="3485309" cy="3053876"/>
          </a:xfrm>
          <a:prstGeom prst="rect">
            <a:avLst/>
          </a:prstGeom>
        </p:spPr>
      </p:pic>
      <p:pic>
        <p:nvPicPr>
          <p:cNvPr id="10" name="Picture 9">
            <a:extLst>
              <a:ext uri="{FF2B5EF4-FFF2-40B4-BE49-F238E27FC236}">
                <a16:creationId xmlns:a16="http://schemas.microsoft.com/office/drawing/2014/main" id="{4761F0F1-2EAE-A9D5-F5F2-CD0853149621}"/>
              </a:ext>
            </a:extLst>
          </p:cNvPr>
          <p:cNvPicPr>
            <a:picLocks noChangeAspect="1"/>
          </p:cNvPicPr>
          <p:nvPr/>
        </p:nvPicPr>
        <p:blipFill>
          <a:blip r:embed="rId3"/>
          <a:stretch>
            <a:fillRect/>
          </a:stretch>
        </p:blipFill>
        <p:spPr>
          <a:xfrm>
            <a:off x="6558024" y="1073254"/>
            <a:ext cx="2889577" cy="3065591"/>
          </a:xfrm>
          <a:prstGeom prst="rect">
            <a:avLst/>
          </a:prstGeom>
        </p:spPr>
      </p:pic>
      <p:pic>
        <p:nvPicPr>
          <p:cNvPr id="12" name="Picture 11">
            <a:extLst>
              <a:ext uri="{FF2B5EF4-FFF2-40B4-BE49-F238E27FC236}">
                <a16:creationId xmlns:a16="http://schemas.microsoft.com/office/drawing/2014/main" id="{1476FC86-D26A-3E28-168E-C9D83199FED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Layer>
                </a14:imgProps>
              </a:ext>
            </a:extLst>
          </a:blip>
          <a:stretch>
            <a:fillRect/>
          </a:stretch>
        </p:blipFill>
        <p:spPr>
          <a:xfrm>
            <a:off x="2494673" y="4152543"/>
            <a:ext cx="7202654" cy="2705457"/>
          </a:xfrm>
          <a:prstGeom prst="rect">
            <a:avLst/>
          </a:prstGeom>
        </p:spPr>
      </p:pic>
      <p:sp>
        <p:nvSpPr>
          <p:cNvPr id="7" name="Rounded Rectangle 6"/>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49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17">
            <a:extLst>
              <a:ext uri="{FF2B5EF4-FFF2-40B4-BE49-F238E27FC236}">
                <a16:creationId xmlns:a16="http://schemas.microsoft.com/office/drawing/2014/main" id="{D565E811-C7E2-F0E2-49DD-D498AEDF41A4}"/>
              </a:ext>
            </a:extLst>
          </p:cNvPr>
          <p:cNvSpPr/>
          <p:nvPr/>
        </p:nvSpPr>
        <p:spPr>
          <a:xfrm>
            <a:off x="580571" y="850900"/>
            <a:ext cx="11462658" cy="5954486"/>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pic>
        <p:nvPicPr>
          <p:cNvPr id="5" name="Picture 4" descr="A cartoon of two girls&#10;&#10;Description automatically generated">
            <a:extLst>
              <a:ext uri="{FF2B5EF4-FFF2-40B4-BE49-F238E27FC236}">
                <a16:creationId xmlns:a16="http://schemas.microsoft.com/office/drawing/2014/main" id="{3367225C-9BBD-ECD5-1F24-C90F7ECDD3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700" y="0"/>
            <a:ext cx="3015524" cy="1377572"/>
          </a:xfrm>
          <a:prstGeom prst="rect">
            <a:avLst/>
          </a:prstGeom>
        </p:spPr>
      </p:pic>
      <p:sp>
        <p:nvSpPr>
          <p:cNvPr id="7" name="TextBox 6">
            <a:extLst>
              <a:ext uri="{FF2B5EF4-FFF2-40B4-BE49-F238E27FC236}">
                <a16:creationId xmlns:a16="http://schemas.microsoft.com/office/drawing/2014/main" id="{7B4A9A66-EBFB-C031-C555-2C670AA55624}"/>
              </a:ext>
            </a:extLst>
          </p:cNvPr>
          <p:cNvSpPr txBox="1"/>
          <p:nvPr/>
        </p:nvSpPr>
        <p:spPr>
          <a:xfrm>
            <a:off x="979714" y="1225689"/>
            <a:ext cx="10951029" cy="5632311"/>
          </a:xfrm>
          <a:prstGeom prst="rect">
            <a:avLst/>
          </a:prstGeom>
          <a:noFill/>
        </p:spPr>
        <p:txBody>
          <a:bodyPr wrap="square" rtlCol="0">
            <a:spAutoFit/>
          </a:bodyPr>
          <a:lstStyle/>
          <a:p>
            <a:pPr algn="just"/>
            <a:r>
              <a:rPr lang="vi-VN" sz="3000" b="1" dirty="0">
                <a:latin typeface="Cambria" panose="02040503050406030204" pitchFamily="18" charset="0"/>
                <a:ea typeface="Cambria" panose="02040503050406030204" pitchFamily="18" charset="0"/>
              </a:rPr>
              <a:t>+ Nhóm 1: Tìm hiểu nét chính về công cuộc bảo vệ chủ quyền, các quyền và lợi ích hợp pháp của Việt Nam ở Biển Đông thời các chúa Nguyễn.</a:t>
            </a:r>
          </a:p>
          <a:p>
            <a:pPr algn="just"/>
            <a:r>
              <a:rPr lang="vi-VN" sz="3000" b="1" dirty="0">
                <a:latin typeface="Cambria" panose="02040503050406030204" pitchFamily="18" charset="0"/>
                <a:ea typeface="Cambria" panose="02040503050406030204" pitchFamily="18" charset="0"/>
              </a:rPr>
              <a:t>+ Nhóm 2: Tìm hiểu nét chính về công cuộc bảo vệ chủ quyền, các quyền và lợi ích hợp pháp của Việt Nam ở Biển Đông dưới Triều Nguyễn.</a:t>
            </a:r>
          </a:p>
          <a:p>
            <a:pPr algn="just"/>
            <a:r>
              <a:rPr lang="vi-VN" sz="3000" b="1" dirty="0">
                <a:latin typeface="Cambria" panose="02040503050406030204" pitchFamily="18" charset="0"/>
                <a:ea typeface="Cambria" panose="02040503050406030204" pitchFamily="18" charset="0"/>
              </a:rPr>
              <a:t>+ Nhóm 3: Tìm hiểu nét chính về công cuộc bảo vệ chủ quyền, các quyền và lợi ích hợp pháp của Việt Nam ở Biển Đông thời Pháp thuộc.</a:t>
            </a:r>
          </a:p>
          <a:p>
            <a:pPr algn="just"/>
            <a:r>
              <a:rPr lang="vi-VN" sz="3000" b="1" dirty="0">
                <a:latin typeface="Cambria" panose="02040503050406030204" pitchFamily="18" charset="0"/>
                <a:ea typeface="Cambria" panose="02040503050406030204" pitchFamily="18" charset="0"/>
              </a:rPr>
              <a:t>+ Nhóm 4: Tìm hiểu nét chính về công cuộc bảo vệ chủ quyền, các quyền và lợi ích hợp pháp của Việt Nam ở Biển Đông của Nhà nước Cộng hoà xã hội chủ nghĩa Việt Nam.</a:t>
            </a:r>
          </a:p>
        </p:txBody>
      </p:sp>
      <p:sp>
        <p:nvSpPr>
          <p:cNvPr id="8" name="Rounded Rectangle 7"/>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89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3A16AA-F1C9-726B-C5EA-1B223D8654B9}"/>
              </a:ext>
            </a:extLst>
          </p:cNvPr>
          <p:cNvPicPr>
            <a:picLocks noChangeAspect="1"/>
          </p:cNvPicPr>
          <p:nvPr/>
        </p:nvPicPr>
        <p:blipFill>
          <a:blip r:embed="rId2"/>
          <a:stretch>
            <a:fillRect/>
          </a:stretch>
        </p:blipFill>
        <p:spPr>
          <a:xfrm>
            <a:off x="3147738" y="86796"/>
            <a:ext cx="10470290" cy="1328636"/>
          </a:xfrm>
          <a:prstGeom prst="rect">
            <a:avLst/>
          </a:prstGeom>
        </p:spPr>
      </p:pic>
      <p:sp>
        <p:nvSpPr>
          <p:cNvPr id="11" name="圆角矩形 17">
            <a:extLst>
              <a:ext uri="{FF2B5EF4-FFF2-40B4-BE49-F238E27FC236}">
                <a16:creationId xmlns:a16="http://schemas.microsoft.com/office/drawing/2014/main" id="{4032D58B-E018-253E-43C5-455F1FD49071}"/>
              </a:ext>
            </a:extLst>
          </p:cNvPr>
          <p:cNvSpPr/>
          <p:nvPr/>
        </p:nvSpPr>
        <p:spPr>
          <a:xfrm>
            <a:off x="2275115" y="1502229"/>
            <a:ext cx="9764485" cy="4604657"/>
          </a:xfrm>
          <a:prstGeom prst="roundRect">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思源黑体 CN Bold" panose="020B0800000000000000"/>
              <a:cs typeface="+mn-cs"/>
            </a:endParaRPr>
          </a:p>
        </p:txBody>
      </p:sp>
      <p:sp>
        <p:nvSpPr>
          <p:cNvPr id="13" name="TextBox 12">
            <a:extLst>
              <a:ext uri="{FF2B5EF4-FFF2-40B4-BE49-F238E27FC236}">
                <a16:creationId xmlns:a16="http://schemas.microsoft.com/office/drawing/2014/main" id="{EB2165D0-7CFB-DCF9-1D8F-756523FDD483}"/>
              </a:ext>
            </a:extLst>
          </p:cNvPr>
          <p:cNvSpPr txBox="1"/>
          <p:nvPr/>
        </p:nvSpPr>
        <p:spPr>
          <a:xfrm>
            <a:off x="2473778" y="1677162"/>
            <a:ext cx="9489622" cy="4247317"/>
          </a:xfrm>
          <a:prstGeom prst="rect">
            <a:avLst/>
          </a:prstGeom>
          <a:noFill/>
        </p:spPr>
        <p:txBody>
          <a:bodyPr wrap="square">
            <a:spAutoFit/>
          </a:bodyPr>
          <a:lstStyle/>
          <a:p>
            <a:pPr algn="just"/>
            <a:r>
              <a:rPr lang="en-SG" sz="4500" b="1" dirty="0" err="1">
                <a:solidFill>
                  <a:srgbClr val="002060"/>
                </a:solidFill>
                <a:latin typeface="Cambria" panose="02040503050406030204" pitchFamily="18" charset="0"/>
                <a:ea typeface="Cambria" panose="02040503050406030204" pitchFamily="18" charset="0"/>
              </a:rPr>
              <a:t>Thế</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kỉ</a:t>
            </a:r>
            <a:r>
              <a:rPr lang="en-SG" sz="4500" b="1" dirty="0">
                <a:solidFill>
                  <a:srgbClr val="002060"/>
                </a:solidFill>
                <a:latin typeface="Cambria" panose="02040503050406030204" pitchFamily="18" charset="0"/>
                <a:ea typeface="Cambria" panose="02040503050406030204" pitchFamily="18" charset="0"/>
              </a:rPr>
              <a:t> XVII, </a:t>
            </a:r>
            <a:r>
              <a:rPr lang="en-SG" sz="4500" b="1" dirty="0" err="1">
                <a:solidFill>
                  <a:srgbClr val="002060"/>
                </a:solidFill>
                <a:latin typeface="Cambria" panose="02040503050406030204" pitchFamily="18" charset="0"/>
                <a:ea typeface="Cambria" panose="02040503050406030204" pitchFamily="18" charset="0"/>
              </a:rPr>
              <a:t>các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chúa</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Nguyễn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đã</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lập</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sau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đó</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đội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để</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thu</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lượm</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vật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đánh</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bắt</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hải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sản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đồng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thời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từng</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bước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thực</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thi</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chủ</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quyền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trên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Hoàng Sa </a:t>
            </a:r>
            <a:r>
              <a:rPr lang="en-SG" sz="4500" b="1" dirty="0" err="1">
                <a:solidFill>
                  <a:srgbClr val="002060"/>
                </a:solidFill>
                <a:latin typeface="Cambria" panose="02040503050406030204" pitchFamily="18" charset="0"/>
                <a:ea typeface="Cambria" panose="02040503050406030204" pitchFamily="18" charset="0"/>
              </a:rPr>
              <a:t>và</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quần</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đảo</a:t>
            </a:r>
            <a:r>
              <a:rPr lang="en-SG" sz="4500" b="1" dirty="0">
                <a:solidFill>
                  <a:srgbClr val="002060"/>
                </a:solidFill>
                <a:latin typeface="Cambria" panose="02040503050406030204" pitchFamily="18" charset="0"/>
                <a:ea typeface="Cambria" panose="02040503050406030204" pitchFamily="18" charset="0"/>
              </a:rPr>
              <a:t> </a:t>
            </a:r>
            <a:r>
              <a:rPr lang="en-SG" sz="4500" b="1" dirty="0" err="1">
                <a:solidFill>
                  <a:srgbClr val="002060"/>
                </a:solidFill>
                <a:latin typeface="Cambria" panose="02040503050406030204" pitchFamily="18" charset="0"/>
                <a:ea typeface="Cambria" panose="02040503050406030204" pitchFamily="18" charset="0"/>
              </a:rPr>
              <a:t>Trường</a:t>
            </a:r>
            <a:r>
              <a:rPr lang="en-SG" sz="4500" b="1" dirty="0">
                <a:solidFill>
                  <a:srgbClr val="002060"/>
                </a:solidFill>
                <a:latin typeface="Cambria" panose="02040503050406030204" pitchFamily="18" charset="0"/>
                <a:ea typeface="Cambria" panose="02040503050406030204" pitchFamily="18" charset="0"/>
              </a:rPr>
              <a:t> </a:t>
            </a:r>
            <a:r>
              <a:rPr lang="vi-VN" sz="4500" b="1" dirty="0">
                <a:solidFill>
                  <a:srgbClr val="002060"/>
                </a:solidFill>
                <a:latin typeface="Cambria" panose="02040503050406030204" pitchFamily="18" charset="0"/>
                <a:ea typeface="Cambria" panose="02040503050406030204" pitchFamily="18" charset="0"/>
              </a:rPr>
              <a:t>Sa.</a:t>
            </a:r>
            <a:endParaRPr lang="en-SG" sz="4500" b="1" dirty="0">
              <a:solidFill>
                <a:srgbClr val="002060"/>
              </a:solidFill>
              <a:latin typeface="Cambria" panose="02040503050406030204" pitchFamily="18" charset="0"/>
              <a:ea typeface="Cambria" panose="02040503050406030204" pitchFamily="18" charset="0"/>
            </a:endParaRPr>
          </a:p>
        </p:txBody>
      </p:sp>
      <p:sp>
        <p:nvSpPr>
          <p:cNvPr id="5" name="Rounded Rectangle 4"/>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33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53FAA-F3D3-644C-974C-22DF54215FAA}"/>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43D2604B-E04D-C122-C39E-F2111C1204CA}"/>
              </a:ext>
            </a:extLst>
          </p:cNvPr>
          <p:cNvSpPr>
            <a:spLocks noGrp="1"/>
          </p:cNvSpPr>
          <p:nvPr>
            <p:ph idx="1"/>
          </p:nvPr>
        </p:nvSpPr>
        <p:spPr/>
        <p:txBody>
          <a:bodyPr/>
          <a:lstStyle/>
          <a:p>
            <a:endParaRPr lang="en-SG"/>
          </a:p>
        </p:txBody>
      </p:sp>
      <p:pic>
        <p:nvPicPr>
          <p:cNvPr id="5" name="Picture 4">
            <a:extLst>
              <a:ext uri="{FF2B5EF4-FFF2-40B4-BE49-F238E27FC236}">
                <a16:creationId xmlns:a16="http://schemas.microsoft.com/office/drawing/2014/main" id="{A44D8A2A-AB53-6B2C-6A0D-42E5FA1D2FE0}"/>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838200" y="0"/>
            <a:ext cx="9517224" cy="6858000"/>
          </a:xfrm>
          <a:prstGeom prst="rect">
            <a:avLst/>
          </a:prstGeom>
        </p:spPr>
      </p:pic>
      <p:sp>
        <p:nvSpPr>
          <p:cNvPr id="6" name="Rounded Rectangle 5"/>
          <p:cNvSpPr/>
          <p:nvPr/>
        </p:nvSpPr>
        <p:spPr>
          <a:xfrm>
            <a:off x="-495300" y="7620000"/>
            <a:ext cx="14171527" cy="300990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433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617</Words>
  <Application>Microsoft Office PowerPoint</Application>
  <PresentationFormat>Widescreen</PresentationFormat>
  <Paragraphs>15</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Aptos Display</vt:lpstr>
      <vt:lpstr>Arial</vt:lpstr>
      <vt:lpstr>Calibri</vt:lpstr>
      <vt:lpstr>Cambria</vt:lpstr>
      <vt:lpstr>SVN-Newton</vt:lpstr>
      <vt:lpstr>Times New Roman</vt:lpstr>
      <vt:lpstr>思源黑体 CN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WINDOWS</cp:lastModifiedBy>
  <cp:revision>17</cp:revision>
  <dcterms:created xsi:type="dcterms:W3CDTF">2024-07-03T09:10:37Z</dcterms:created>
  <dcterms:modified xsi:type="dcterms:W3CDTF">2024-09-19T08:00:22Z</dcterms:modified>
</cp:coreProperties>
</file>