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446" r:id="rId3"/>
    <p:sldId id="447" r:id="rId4"/>
    <p:sldId id="261" r:id="rId5"/>
    <p:sldId id="408" r:id="rId6"/>
    <p:sldId id="449" r:id="rId7"/>
    <p:sldId id="452" r:id="rId8"/>
    <p:sldId id="453" r:id="rId9"/>
    <p:sldId id="290" r:id="rId10"/>
    <p:sldId id="45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9D125-EA85-45F4-B3B3-3D36A7173255}"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049B9-259F-496F-A995-0BAE273A2CC7}" type="slidenum">
              <a:rPr lang="en-US" smtClean="0"/>
              <a:t>‹#›</a:t>
            </a:fld>
            <a:endParaRPr lang="en-US"/>
          </a:p>
        </p:txBody>
      </p:sp>
    </p:spTree>
    <p:extLst>
      <p:ext uri="{BB962C8B-B14F-4D97-AF65-F5344CB8AC3E}">
        <p14:creationId xmlns:p14="http://schemas.microsoft.com/office/powerpoint/2010/main" val="977228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7373-99A4-5182-61B3-1B753D062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6C7E9A-EBEB-833E-C425-9F410A825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626B11-0070-7067-4278-0EB084CFE93C}"/>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5" name="Footer Placeholder 4">
            <a:extLst>
              <a:ext uri="{FF2B5EF4-FFF2-40B4-BE49-F238E27FC236}">
                <a16:creationId xmlns:a16="http://schemas.microsoft.com/office/drawing/2014/main" id="{E29CBE73-0C2B-2818-D708-1125BA282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68430-82C0-BE8E-A203-70A3E77212CE}"/>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416803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23D8-FADF-D604-B6B5-D5A3350A7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48E7-D3E4-538A-EE63-874F2EAAC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D6C9D-679A-A059-0E2D-7C093762FACB}"/>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5" name="Footer Placeholder 4">
            <a:extLst>
              <a:ext uri="{FF2B5EF4-FFF2-40B4-BE49-F238E27FC236}">
                <a16:creationId xmlns:a16="http://schemas.microsoft.com/office/drawing/2014/main" id="{8A82DD0B-A43E-2E4C-8D38-286CD4D1B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F9DCD-2AE1-B52C-A227-22B6C6B9920F}"/>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409429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2810F0-CA7A-2941-CA39-62AA4C97D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CF2F1-961F-4D35-CC27-5B7FE995FE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4F2C4-15DD-0FBF-8243-78A213A7134F}"/>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5" name="Footer Placeholder 4">
            <a:extLst>
              <a:ext uri="{FF2B5EF4-FFF2-40B4-BE49-F238E27FC236}">
                <a16:creationId xmlns:a16="http://schemas.microsoft.com/office/drawing/2014/main" id="{7CD23871-AAB5-3D6D-484C-F4566C144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1B0C1-7711-4DC3-5302-871E225E445A}"/>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417661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6D2DE80B-5B28-09A1-7EBD-1306D99A6C85}"/>
              </a:ext>
            </a:extLst>
          </p:cNvPr>
          <p:cNvSpPr>
            <a:spLocks noGrp="1"/>
          </p:cNvSpPr>
          <p:nvPr>
            <p:ph type="dt" sz="half" idx="10"/>
          </p:nvPr>
        </p:nvSpPr>
        <p:spPr/>
        <p:txBody>
          <a:bodyPr/>
          <a:lstStyle>
            <a:lvl1pPr>
              <a:defRPr/>
            </a:lvl1pPr>
          </a:lstStyle>
          <a:p>
            <a:pPr fontAlgn="base">
              <a:spcBef>
                <a:spcPct val="0"/>
              </a:spcBef>
              <a:spcAft>
                <a:spcPct val="0"/>
              </a:spcAft>
              <a:defRPr/>
            </a:pPr>
            <a:fld id="{C53FB905-A4D0-4F30-BFCA-D339087B0F6B}" type="datetimeFigureOut">
              <a:rPr lang="en-US" smtClean="0">
                <a:solidFill>
                  <a:srgbClr val="DBF5F9">
                    <a:shade val="90000"/>
                  </a:srgbClr>
                </a:solidFill>
                <a:latin typeface="Times New Roman" panose="02020603050405020304" pitchFamily="18" charset="0"/>
              </a:rPr>
              <a:pPr fontAlgn="base">
                <a:spcBef>
                  <a:spcPct val="0"/>
                </a:spcBef>
                <a:spcAft>
                  <a:spcPct val="0"/>
                </a:spcAft>
                <a:defRPr/>
              </a:pPr>
              <a:t>4/8/2024</a:t>
            </a:fld>
            <a:endParaRPr lang="en-US">
              <a:solidFill>
                <a:srgbClr val="DBF5F9">
                  <a:shade val="90000"/>
                </a:srgbClr>
              </a:solidFill>
              <a:latin typeface="Times New Roman" panose="02020603050405020304" pitchFamily="18" charset="0"/>
            </a:endParaRPr>
          </a:p>
        </p:txBody>
      </p:sp>
      <p:sp>
        <p:nvSpPr>
          <p:cNvPr id="3" name="Footer Placeholder 18">
            <a:extLst>
              <a:ext uri="{FF2B5EF4-FFF2-40B4-BE49-F238E27FC236}">
                <a16:creationId xmlns:a16="http://schemas.microsoft.com/office/drawing/2014/main" id="{0D95AB8A-6EE5-6E70-EEF4-7CC6D9F99EDD}"/>
              </a:ext>
            </a:extLst>
          </p:cNvPr>
          <p:cNvSpPr>
            <a:spLocks noGrp="1"/>
          </p:cNvSpPr>
          <p:nvPr>
            <p:ph type="ftr" sz="quarter" idx="11"/>
          </p:nvPr>
        </p:nvSpPr>
        <p:spPr/>
        <p:txBody>
          <a:bodyPr/>
          <a:lstStyle>
            <a:lvl1pPr>
              <a:defRPr/>
            </a:lvl1pPr>
          </a:lstStyle>
          <a:p>
            <a:pPr fontAlgn="base">
              <a:spcBef>
                <a:spcPct val="0"/>
              </a:spcBef>
              <a:spcAft>
                <a:spcPct val="0"/>
              </a:spcAft>
              <a:defRPr/>
            </a:pPr>
            <a:r>
              <a:rPr lang="en-US">
                <a:solidFill>
                  <a:srgbClr val="DBF5F9">
                    <a:shade val="90000"/>
                  </a:srgbClr>
                </a:solidFill>
                <a:latin typeface="Times New Roman" panose="02020603050405020304" pitchFamily="18" charset="0"/>
              </a:rPr>
              <a:t>Thứ năm ngày 25 tháng 3 năm 2010</a:t>
            </a:r>
          </a:p>
        </p:txBody>
      </p:sp>
      <p:sp>
        <p:nvSpPr>
          <p:cNvPr id="4" name="Slide Number Placeholder 26">
            <a:extLst>
              <a:ext uri="{FF2B5EF4-FFF2-40B4-BE49-F238E27FC236}">
                <a16:creationId xmlns:a16="http://schemas.microsoft.com/office/drawing/2014/main" id="{42882F1D-4989-A95D-7AE4-7956B4B80C9A}"/>
              </a:ext>
            </a:extLst>
          </p:cNvPr>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31B44BA1-AF25-49AD-85FA-A9534382158B}"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852796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F4A3-EBF8-6E42-EF61-4A45D8B63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6DEE4-7FB9-D115-D5C7-4D69FE187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A3606-D816-4BAE-27DA-0E141CB728E1}"/>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5" name="Footer Placeholder 4">
            <a:extLst>
              <a:ext uri="{FF2B5EF4-FFF2-40B4-BE49-F238E27FC236}">
                <a16:creationId xmlns:a16="http://schemas.microsoft.com/office/drawing/2014/main" id="{BB64B309-471F-A31A-12DC-097F53013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30E88-0CD1-5854-7B7A-76030B751360}"/>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260302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1326-F26C-760B-0D77-2860DF4F9D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B72E82-25CF-4077-34A8-2E28BE3AE1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27C3C-F372-4BFC-50A2-D86914A99390}"/>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5" name="Footer Placeholder 4">
            <a:extLst>
              <a:ext uri="{FF2B5EF4-FFF2-40B4-BE49-F238E27FC236}">
                <a16:creationId xmlns:a16="http://schemas.microsoft.com/office/drawing/2014/main" id="{BF0DE077-3B8D-1201-1EEC-B626A77AE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C61E6-F725-5E93-3F28-571DB4C25125}"/>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74651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90D8-C59D-6476-892B-DD9C2471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49F907-492D-11A2-B54E-F1F5D5A04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1DD3E4-1C8F-8A59-5392-0F52FFCF0D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3FE4D-5AD3-F7EC-418E-3C234441EDA6}"/>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6" name="Footer Placeholder 5">
            <a:extLst>
              <a:ext uri="{FF2B5EF4-FFF2-40B4-BE49-F238E27FC236}">
                <a16:creationId xmlns:a16="http://schemas.microsoft.com/office/drawing/2014/main" id="{8D680604-1BD0-7BEF-AD90-D0BC5F2C6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63FBE-E57D-6B56-C9E9-8106E84A3FEF}"/>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399519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8463-0BBC-072C-22CC-93A94BABC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0920D-CED1-F8A2-6430-23429BAB7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425F24-ADDD-BCA7-D58F-B78859A5DE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84360-864F-7770-7454-0C15844290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E84B3-9BA9-BDCE-BAAF-3508A36F31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914973-5481-E14B-12A7-464CFC6DC5FA}"/>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8" name="Footer Placeholder 7">
            <a:extLst>
              <a:ext uri="{FF2B5EF4-FFF2-40B4-BE49-F238E27FC236}">
                <a16:creationId xmlns:a16="http://schemas.microsoft.com/office/drawing/2014/main" id="{43D69FC5-66D1-9CC0-3ACD-4C9A8DADCE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99832D-65E4-F22D-54E2-4E7D6720D58E}"/>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236033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3BAA-CC89-3FD2-F9B5-733866035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21A50-0883-A353-451C-18A8B0A33FF2}"/>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4" name="Footer Placeholder 3">
            <a:extLst>
              <a:ext uri="{FF2B5EF4-FFF2-40B4-BE49-F238E27FC236}">
                <a16:creationId xmlns:a16="http://schemas.microsoft.com/office/drawing/2014/main" id="{B461E4F9-A1E6-19C8-0970-D09429406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45FB5-CCAC-AFAB-D653-5DFF5942404F}"/>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83168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81A82-3086-54A2-B123-78FD9073588A}"/>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3" name="Footer Placeholder 2">
            <a:extLst>
              <a:ext uri="{FF2B5EF4-FFF2-40B4-BE49-F238E27FC236}">
                <a16:creationId xmlns:a16="http://schemas.microsoft.com/office/drawing/2014/main" id="{092505F1-ED24-44D1-2BBA-9B5E87E34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C1259-7881-7E27-CA69-77D2333DCF51}"/>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64864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CC44-CCA9-850A-1AE2-EDF0E824C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A1807D-78D4-0731-7160-0AA2F029E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36851-0C09-90F1-7D37-20329ACDE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045BE-14EB-4BB0-AD9C-AD645A985328}"/>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6" name="Footer Placeholder 5">
            <a:extLst>
              <a:ext uri="{FF2B5EF4-FFF2-40B4-BE49-F238E27FC236}">
                <a16:creationId xmlns:a16="http://schemas.microsoft.com/office/drawing/2014/main" id="{89C41AA6-0EEC-AAD4-7C5B-AE20DB7E0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09690-49D2-CEA0-96FA-7E4DE8CECED3}"/>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300074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01D4-AC1F-535C-9305-DA502BAEF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1C6A9-8DBB-C766-7247-D56613743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44C29-8C89-24FA-E5F1-9315BD911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4B2ED-87ED-8A10-76C8-1FD576CB33D0}"/>
              </a:ext>
            </a:extLst>
          </p:cNvPr>
          <p:cNvSpPr>
            <a:spLocks noGrp="1"/>
          </p:cNvSpPr>
          <p:nvPr>
            <p:ph type="dt" sz="half" idx="10"/>
          </p:nvPr>
        </p:nvSpPr>
        <p:spPr/>
        <p:txBody>
          <a:bodyPr/>
          <a:lstStyle/>
          <a:p>
            <a:fld id="{3C4E9978-EAE2-4220-B998-45D999B2F282}" type="datetimeFigureOut">
              <a:rPr lang="en-US" smtClean="0"/>
              <a:t>4/8/2024</a:t>
            </a:fld>
            <a:endParaRPr lang="en-US"/>
          </a:p>
        </p:txBody>
      </p:sp>
      <p:sp>
        <p:nvSpPr>
          <p:cNvPr id="6" name="Footer Placeholder 5">
            <a:extLst>
              <a:ext uri="{FF2B5EF4-FFF2-40B4-BE49-F238E27FC236}">
                <a16:creationId xmlns:a16="http://schemas.microsoft.com/office/drawing/2014/main" id="{28AE159A-8324-DABA-DA32-090E03759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971D3-93DC-5194-7A80-283C6CD888FD}"/>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291870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92C41-CCCA-6217-0198-877FD89FC0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EEBBB-2154-A968-5EF3-B027E38E8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29B27-0218-D7CC-480D-01F16784B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E9978-EAE2-4220-B998-45D999B2F282}" type="datetimeFigureOut">
              <a:rPr lang="en-US" smtClean="0"/>
              <a:t>4/8/2024</a:t>
            </a:fld>
            <a:endParaRPr lang="en-US"/>
          </a:p>
        </p:txBody>
      </p:sp>
      <p:sp>
        <p:nvSpPr>
          <p:cNvPr id="5" name="Footer Placeholder 4">
            <a:extLst>
              <a:ext uri="{FF2B5EF4-FFF2-40B4-BE49-F238E27FC236}">
                <a16:creationId xmlns:a16="http://schemas.microsoft.com/office/drawing/2014/main" id="{6DF53EB6-FC65-DE63-3FBF-33089E70C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32013-2F06-4EEC-2716-B49178DDB5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92506-39E4-4825-8E73-F2830D488D24}" type="slidenum">
              <a:rPr lang="en-US" smtClean="0"/>
              <a:t>‹#›</a:t>
            </a:fld>
            <a:endParaRPr lang="en-US"/>
          </a:p>
        </p:txBody>
      </p:sp>
    </p:spTree>
    <p:extLst>
      <p:ext uri="{BB962C8B-B14F-4D97-AF65-F5344CB8AC3E}">
        <p14:creationId xmlns:p14="http://schemas.microsoft.com/office/powerpoint/2010/main" val="4193543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AAF5455-BE98-569B-96CA-3D2CDCF25E98}"/>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Freeform 7">
            <a:extLst>
              <a:ext uri="{FF2B5EF4-FFF2-40B4-BE49-F238E27FC236}">
                <a16:creationId xmlns:a16="http://schemas.microsoft.com/office/drawing/2014/main" id="{A925BDAA-622D-65A2-D9A1-8AB20AA30130}"/>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1028" name="Title Placeholder 8">
            <a:extLst>
              <a:ext uri="{FF2B5EF4-FFF2-40B4-BE49-F238E27FC236}">
                <a16:creationId xmlns:a16="http://schemas.microsoft.com/office/drawing/2014/main" id="{E323AB4B-7C04-F2D4-47C6-BBB2C330B066}"/>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D2CDC913-2D68-13C8-8BA0-1C8CAD7B75F3}"/>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CE1C38DB-081E-5855-E43E-FB95D11B6A83}"/>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9A2CF97A-BAA3-4112-8DEA-589BB503877A}" type="datetimeFigureOut">
              <a:rPr lang="en-US"/>
              <a:pPr>
                <a:defRPr/>
              </a:pPr>
              <a:t>4/8/2024</a:t>
            </a:fld>
            <a:endParaRPr lang="en-US"/>
          </a:p>
        </p:txBody>
      </p:sp>
      <p:sp>
        <p:nvSpPr>
          <p:cNvPr id="22" name="Footer Placeholder 21">
            <a:extLst>
              <a:ext uri="{FF2B5EF4-FFF2-40B4-BE49-F238E27FC236}">
                <a16:creationId xmlns:a16="http://schemas.microsoft.com/office/drawing/2014/main" id="{5FF64F2B-5001-27FC-2A65-1EA440D4EADB}"/>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a:t>Thứ năm ngày 25 tháng 3 năm 2010</a:t>
            </a:r>
          </a:p>
        </p:txBody>
      </p:sp>
      <p:sp>
        <p:nvSpPr>
          <p:cNvPr id="18" name="Slide Number Placeholder 17">
            <a:extLst>
              <a:ext uri="{FF2B5EF4-FFF2-40B4-BE49-F238E27FC236}">
                <a16:creationId xmlns:a16="http://schemas.microsoft.com/office/drawing/2014/main" id="{6EC1B374-CA4F-A6E2-018D-5BAF4DC1FFF1}"/>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1C336D89-1EF6-4448-A21C-2BF214FAD780}" type="slidenum">
              <a:rPr lang="en-US" altLang="en-US"/>
              <a:pPr/>
              <a:t>‹#›</a:t>
            </a:fld>
            <a:endParaRPr lang="en-US" altLang="en-US"/>
          </a:p>
        </p:txBody>
      </p:sp>
      <p:grpSp>
        <p:nvGrpSpPr>
          <p:cNvPr id="1033" name="Group 1">
            <a:extLst>
              <a:ext uri="{FF2B5EF4-FFF2-40B4-BE49-F238E27FC236}">
                <a16:creationId xmlns:a16="http://schemas.microsoft.com/office/drawing/2014/main" id="{A0D1A2D5-52CF-5589-6B01-5C370AAF399B}"/>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51D7325C-55BD-F47D-188F-A4A664FAB36A}"/>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13" name="Freeform 12">
              <a:extLst>
                <a:ext uri="{FF2B5EF4-FFF2-40B4-BE49-F238E27FC236}">
                  <a16:creationId xmlns:a16="http://schemas.microsoft.com/office/drawing/2014/main" id="{DAE73E4B-D3DE-7E48-9B42-D93E2105BEFD}"/>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Tree>
    <p:extLst>
      <p:ext uri="{BB962C8B-B14F-4D97-AF65-F5344CB8AC3E}">
        <p14:creationId xmlns:p14="http://schemas.microsoft.com/office/powerpoint/2010/main" val="2392289612"/>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3C917611-E4F0-4BC4-8A2C-43D022E9D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42156DB-240C-63A7-6BFB-1EFF9F18E844}"/>
              </a:ext>
            </a:extLst>
          </p:cNvPr>
          <p:cNvSpPr/>
          <p:nvPr/>
        </p:nvSpPr>
        <p:spPr>
          <a:xfrm>
            <a:off x="3175000" y="966788"/>
            <a:ext cx="5969000" cy="785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a:solidFill>
                  <a:prstClr val="white"/>
                </a:solidFill>
                <a:latin typeface="Times New Roman" panose="02020603050405020304" pitchFamily="18" charset="0"/>
                <a:cs typeface="Times New Roman" panose="02020603050405020304" pitchFamily="18" charset="0"/>
              </a:rPr>
              <a:t>TRƯỜNG TIỂU HỌC </a:t>
            </a:r>
            <a:r>
              <a:rPr lang="vi-VN" sz="2400" b="1" dirty="0">
                <a:solidFill>
                  <a:prstClr val="white"/>
                </a:solidFill>
                <a:latin typeface="Times New Roman" panose="02020603050405020304" pitchFamily="18" charset="0"/>
                <a:cs typeface="Times New Roman" panose="02020603050405020304" pitchFamily="18" charset="0"/>
              </a:rPr>
              <a:t>YÊN THÁI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73E0865-7E0B-1F8E-D0DB-ADEDC0E04637}"/>
              </a:ext>
            </a:extLst>
          </p:cNvPr>
          <p:cNvSpPr/>
          <p:nvPr/>
        </p:nvSpPr>
        <p:spPr>
          <a:xfrm>
            <a:off x="2057400" y="2133601"/>
            <a:ext cx="8229600" cy="2554545"/>
          </a:xfrm>
          <a:prstGeom prst="rect">
            <a:avLst/>
          </a:prstGeom>
          <a:noFill/>
        </p:spPr>
        <p:txBody>
          <a:bodyPr>
            <a:spAutoFit/>
          </a:bodyPr>
          <a:lstStyle/>
          <a:p>
            <a:pPr algn="ctr" eaLnBrk="0" fontAlgn="base" hangingPunct="0">
              <a:spcBef>
                <a:spcPct val="0"/>
              </a:spcBef>
              <a:spcAft>
                <a:spcPct val="0"/>
              </a:spcAft>
              <a:defRPr/>
            </a:pPr>
            <a:r>
              <a:rPr lang="vi-VN" altLang="zh-CN" sz="4000" b="1" dirty="0">
                <a:solidFill>
                  <a:srgbClr val="92D050"/>
                </a:solidFill>
                <a:latin typeface="HP001 5H" panose="020B0603050302020204" pitchFamily="34" charset="0"/>
                <a:ea typeface="宋体" panose="02010600030101010101" pitchFamily="2" charset="-122"/>
                <a:cs typeface="HP001 5H" panose="020B0603050302020204" pitchFamily="34" charset="0"/>
              </a:rPr>
              <a:t>Lịch sử</a:t>
            </a:r>
          </a:p>
          <a:p>
            <a:pPr algn="ctr" eaLnBrk="0" fontAlgn="base" hangingPunct="0">
              <a:spcBef>
                <a:spcPct val="0"/>
              </a:spcBef>
              <a:spcAft>
                <a:spcPct val="0"/>
              </a:spcAft>
              <a:defRPr/>
            </a:pP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Xây</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dựng</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Nhà</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máy</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Thuỷ</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điện</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Hoà</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Bình</a:t>
            </a:r>
            <a:endParaRPr lang="en-US" sz="4000" b="1" dirty="0">
              <a:ln w="31550" cmpd="sng">
                <a:gradFill>
                  <a:gsLst>
                    <a:gs pos="70000">
                      <a:srgbClr val="A5C249">
                        <a:shade val="50000"/>
                        <a:satMod val="190000"/>
                      </a:srgbClr>
                    </a:gs>
                    <a:gs pos="0">
                      <a:srgbClr val="A5C249">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HP001 5H" panose="020B0603050302020204" pitchFamily="34" charset="0"/>
              <a:cs typeface="HP001 5H" panose="020B0603050302020204" pitchFamily="34" charset="0"/>
            </a:endParaRPr>
          </a:p>
          <a:p>
            <a:pPr algn="ctr" eaLnBrk="0" fontAlgn="base" hangingPunct="0">
              <a:spcBef>
                <a:spcPct val="0"/>
              </a:spcBef>
              <a:spcAft>
                <a:spcPct val="0"/>
              </a:spcAft>
              <a:defRPr/>
            </a:pPr>
            <a:endParaRPr lang="en-US" sz="40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endParaRPr>
          </a:p>
        </p:txBody>
      </p:sp>
      <p:sp>
        <p:nvSpPr>
          <p:cNvPr id="7" name="Rectangle 3">
            <a:extLst>
              <a:ext uri="{FF2B5EF4-FFF2-40B4-BE49-F238E27FC236}">
                <a16:creationId xmlns:a16="http://schemas.microsoft.com/office/drawing/2014/main" id="{D7C92092-A726-3DF5-0490-44A877F3FA10}"/>
              </a:ext>
            </a:extLst>
          </p:cNvPr>
          <p:cNvSpPr>
            <a:spLocks noChangeArrowheads="1"/>
          </p:cNvSpPr>
          <p:nvPr/>
        </p:nvSpPr>
        <p:spPr bwMode="auto">
          <a:xfrm>
            <a:off x="3657600" y="6281738"/>
            <a:ext cx="5829300" cy="957262"/>
          </a:xfrm>
          <a:prstGeom prst="rect">
            <a:avLst/>
          </a:prstGeom>
          <a:noFill/>
          <a:ln w="9525">
            <a:noFill/>
            <a:miter lim="800000"/>
            <a:headEnd/>
            <a:tailEnd/>
          </a:ln>
        </p:spPr>
        <p:txBody>
          <a:bodyPr>
            <a:spAutoFit/>
          </a:bodyPr>
          <a:lstStyle/>
          <a:p>
            <a:pPr algn="ctr" eaLnBrk="0" fontAlgn="base" hangingPunct="0">
              <a:spcBef>
                <a:spcPts val="500"/>
              </a:spcBef>
              <a:spcAft>
                <a:spcPct val="0"/>
              </a:spcAft>
              <a:defRPr/>
            </a:pPr>
            <a:r>
              <a:rPr lang="en-US" sz="2800" b="1" dirty="0" err="1">
                <a:solidFill>
                  <a:srgbClr val="DBF5F9">
                    <a:lumMod val="10000"/>
                  </a:srgbClr>
                </a:solidFill>
                <a:latin typeface="Times New Roman" panose="02020603050405020304" pitchFamily="18" charset="0"/>
                <a:cs typeface="Times New Roman" pitchFamily="18" charset="0"/>
              </a:rPr>
              <a:t>Giáo</a:t>
            </a:r>
            <a:r>
              <a:rPr lang="en-US" sz="2800" b="1" dirty="0">
                <a:solidFill>
                  <a:srgbClr val="DBF5F9">
                    <a:lumMod val="10000"/>
                  </a:srgbClr>
                </a:solidFill>
                <a:latin typeface="Times New Roman" panose="02020603050405020304" pitchFamily="18" charset="0"/>
                <a:cs typeface="Times New Roman" pitchFamily="18" charset="0"/>
              </a:rPr>
              <a:t> </a:t>
            </a:r>
            <a:r>
              <a:rPr lang="en-US" sz="2800" b="1" dirty="0" err="1">
                <a:solidFill>
                  <a:srgbClr val="DBF5F9">
                    <a:lumMod val="10000"/>
                  </a:srgbClr>
                </a:solidFill>
                <a:latin typeface="Times New Roman" panose="02020603050405020304" pitchFamily="18" charset="0"/>
                <a:cs typeface="Times New Roman" pitchFamily="18" charset="0"/>
              </a:rPr>
              <a:t>viên</a:t>
            </a:r>
            <a:r>
              <a:rPr lang="en-US" sz="2800" b="1" dirty="0">
                <a:solidFill>
                  <a:srgbClr val="DBF5F9">
                    <a:lumMod val="10000"/>
                  </a:srgbClr>
                </a:solidFill>
                <a:latin typeface="Times New Roman" panose="02020603050405020304" pitchFamily="18" charset="0"/>
                <a:cs typeface="Times New Roman" pitchFamily="18" charset="0"/>
              </a:rPr>
              <a:t>: </a:t>
            </a:r>
            <a:r>
              <a:rPr lang="en-US" sz="2800" b="1" dirty="0" err="1">
                <a:solidFill>
                  <a:srgbClr val="DBF5F9">
                    <a:lumMod val="10000"/>
                  </a:srgbClr>
                </a:solidFill>
                <a:latin typeface="Times New Roman" panose="02020603050405020304" pitchFamily="18" charset="0"/>
                <a:cs typeface="Times New Roman" pitchFamily="18" charset="0"/>
              </a:rPr>
              <a:t>Lê</a:t>
            </a:r>
            <a:r>
              <a:rPr lang="en-US" sz="2800" b="1" dirty="0">
                <a:solidFill>
                  <a:srgbClr val="DBF5F9">
                    <a:lumMod val="10000"/>
                  </a:srgbClr>
                </a:solidFill>
                <a:latin typeface="Times New Roman" panose="02020603050405020304" pitchFamily="18" charset="0"/>
                <a:cs typeface="Times New Roman" pitchFamily="18" charset="0"/>
              </a:rPr>
              <a:t> </a:t>
            </a:r>
            <a:r>
              <a:rPr lang="en-US" sz="2800" b="1" dirty="0" err="1">
                <a:solidFill>
                  <a:srgbClr val="DBF5F9">
                    <a:lumMod val="10000"/>
                  </a:srgbClr>
                </a:solidFill>
                <a:latin typeface="Times New Roman" panose="02020603050405020304" pitchFamily="18" charset="0"/>
                <a:cs typeface="Times New Roman" pitchFamily="18" charset="0"/>
              </a:rPr>
              <a:t>Vân</a:t>
            </a:r>
            <a:r>
              <a:rPr lang="en-US" sz="2800" b="1" dirty="0">
                <a:solidFill>
                  <a:srgbClr val="DBF5F9">
                    <a:lumMod val="10000"/>
                  </a:srgbClr>
                </a:solidFill>
                <a:latin typeface="Times New Roman" panose="02020603050405020304" pitchFamily="18" charset="0"/>
                <a:cs typeface="Times New Roman" pitchFamily="18" charset="0"/>
              </a:rPr>
              <a:t> </a:t>
            </a:r>
            <a:r>
              <a:rPr lang="en-US" sz="2800" b="1" dirty="0" err="1">
                <a:solidFill>
                  <a:srgbClr val="DBF5F9">
                    <a:lumMod val="10000"/>
                  </a:srgbClr>
                </a:solidFill>
                <a:latin typeface="Times New Roman" panose="02020603050405020304" pitchFamily="18" charset="0"/>
                <a:cs typeface="Times New Roman" pitchFamily="18" charset="0"/>
              </a:rPr>
              <a:t>Nguyệt</a:t>
            </a:r>
            <a:endParaRPr lang="en-US" sz="2800" b="1" dirty="0">
              <a:solidFill>
                <a:srgbClr val="DBF5F9">
                  <a:lumMod val="10000"/>
                </a:srgbClr>
              </a:solidFill>
              <a:latin typeface="Times New Roman" panose="02020603050405020304" pitchFamily="18" charset="0"/>
              <a:cs typeface="Times New Roman" pitchFamily="18" charset="0"/>
            </a:endParaRPr>
          </a:p>
          <a:p>
            <a:pPr eaLnBrk="0" fontAlgn="base" hangingPunct="0">
              <a:spcBef>
                <a:spcPts val="500"/>
              </a:spcBef>
              <a:spcAft>
                <a:spcPct val="0"/>
              </a:spcAft>
              <a:defRPr/>
            </a:pPr>
            <a:endParaRPr lang="en-US" sz="2400" b="1" i="1" dirty="0">
              <a:solidFill>
                <a:srgbClr val="FF0000"/>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3619551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855B02-D303-F312-938F-63CDA5C79ABD}"/>
              </a:ext>
            </a:extLst>
          </p:cNvPr>
          <p:cNvSpPr>
            <a:spLocks noGrp="1"/>
          </p:cNvSpPr>
          <p:nvPr>
            <p:ph type="ftr" sz="quarter" idx="11"/>
          </p:nvPr>
        </p:nvSpPr>
        <p:spPr/>
        <p:txBody>
          <a:bodyPr/>
          <a:lstStyle/>
          <a:p>
            <a:pPr fontAlgn="base">
              <a:spcBef>
                <a:spcPct val="0"/>
              </a:spcBef>
              <a:spcAft>
                <a:spcPct val="0"/>
              </a:spcAft>
              <a:defRPr/>
            </a:pPr>
            <a:r>
              <a:rPr lang="en-US">
                <a:solidFill>
                  <a:srgbClr val="DBF5F9">
                    <a:shade val="90000"/>
                  </a:srgbClr>
                </a:solidFill>
                <a:latin typeface="Times New Roman" panose="02020603050405020304" pitchFamily="18" charset="0"/>
              </a:rPr>
              <a:t>Thứ năm ngày 25 tháng 3 năm 2010</a:t>
            </a:r>
          </a:p>
        </p:txBody>
      </p:sp>
      <p:pic>
        <p:nvPicPr>
          <p:cNvPr id="5" name="Picture 4">
            <a:extLst>
              <a:ext uri="{FF2B5EF4-FFF2-40B4-BE49-F238E27FC236}">
                <a16:creationId xmlns:a16="http://schemas.microsoft.com/office/drawing/2014/main" id="{C0E3797B-337B-0A72-C077-40624F00DC3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17A221C-B80F-F0B4-EE29-5B1C3D4F280F}"/>
              </a:ext>
            </a:extLst>
          </p:cNvPr>
          <p:cNvSpPr/>
          <p:nvPr/>
        </p:nvSpPr>
        <p:spPr>
          <a:xfrm>
            <a:off x="2506892" y="2188298"/>
            <a:ext cx="7983021" cy="1212351"/>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HP001 5H" panose="020B0603050302020204" pitchFamily="34" charset="0"/>
                <a:cs typeface="HP001 5H" panose="020B0603050302020204" pitchFamily="34" charset="0"/>
              </a:rPr>
              <a:t>Yêu cầu cần thiết xây dựng Nhà máy Thủy điện Hòa Bình</a:t>
            </a:r>
            <a:endParaRPr lang="en-US" sz="3600" dirty="0">
              <a:latin typeface="HP001 5H" panose="020B0603050302020204" pitchFamily="34" charset="0"/>
              <a:cs typeface="HP001 5H" panose="020B0603050302020204" pitchFamily="34" charset="0"/>
            </a:endParaRPr>
          </a:p>
        </p:txBody>
      </p:sp>
      <p:sp>
        <p:nvSpPr>
          <p:cNvPr id="7" name="Rectangle: Rounded Corners 6">
            <a:extLst>
              <a:ext uri="{FF2B5EF4-FFF2-40B4-BE49-F238E27FC236}">
                <a16:creationId xmlns:a16="http://schemas.microsoft.com/office/drawing/2014/main" id="{9399CEC3-3E31-95DF-0BD3-42979F7F4D80}"/>
              </a:ext>
            </a:extLst>
          </p:cNvPr>
          <p:cNvSpPr/>
          <p:nvPr/>
        </p:nvSpPr>
        <p:spPr>
          <a:xfrm>
            <a:off x="2506893" y="3705812"/>
            <a:ext cx="7983021" cy="1212351"/>
          </a:xfrm>
          <a:prstGeom prst="roundRect">
            <a:avLst/>
          </a:prstGeom>
          <a:ln w="38100">
            <a:prstDash val="dashDot"/>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dirty="0">
                <a:latin typeface="HP001 5H" panose="020B0603050302020204" pitchFamily="34" charset="0"/>
                <a:cs typeface="HP001 5H" panose="020B0603050302020204" pitchFamily="34" charset="0"/>
              </a:rPr>
              <a:t>Tinh thần lao động khẩn trương, dũng cảm trên công trường</a:t>
            </a:r>
            <a:endParaRPr lang="en-US" sz="3600" dirty="0">
              <a:latin typeface="HP001 5H" panose="020B0603050302020204" pitchFamily="34" charset="0"/>
              <a:cs typeface="HP001 5H" panose="020B0603050302020204" pitchFamily="34" charset="0"/>
            </a:endParaRPr>
          </a:p>
        </p:txBody>
      </p:sp>
      <p:sp>
        <p:nvSpPr>
          <p:cNvPr id="8" name="Rectangle: Rounded Corners 7">
            <a:extLst>
              <a:ext uri="{FF2B5EF4-FFF2-40B4-BE49-F238E27FC236}">
                <a16:creationId xmlns:a16="http://schemas.microsoft.com/office/drawing/2014/main" id="{0E54EC38-877D-C715-5319-5620AAC095EA}"/>
              </a:ext>
            </a:extLst>
          </p:cNvPr>
          <p:cNvSpPr/>
          <p:nvPr/>
        </p:nvSpPr>
        <p:spPr>
          <a:xfrm>
            <a:off x="2506893" y="5326561"/>
            <a:ext cx="7983021" cy="1212351"/>
          </a:xfrm>
          <a:prstGeom prst="roundRect">
            <a:avLst/>
          </a:prstGeom>
          <a:ln w="3810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latin typeface="HP001 5H" panose="020B0603050302020204" pitchFamily="34" charset="0"/>
                <a:cs typeface="HP001 5H" panose="020B0603050302020204" pitchFamily="34" charset="0"/>
              </a:rPr>
              <a:t>Vai trò của Nhà máy Thủy điện hòa bình</a:t>
            </a:r>
            <a:endParaRPr lang="en-US" sz="3600" dirty="0">
              <a:latin typeface="HP001 5H" panose="020B0603050302020204" pitchFamily="34" charset="0"/>
              <a:cs typeface="HP001 5H" panose="020B0603050302020204" pitchFamily="34" charset="0"/>
            </a:endParaRPr>
          </a:p>
        </p:txBody>
      </p:sp>
      <p:sp>
        <p:nvSpPr>
          <p:cNvPr id="9" name="Cloud 8">
            <a:extLst>
              <a:ext uri="{FF2B5EF4-FFF2-40B4-BE49-F238E27FC236}">
                <a16:creationId xmlns:a16="http://schemas.microsoft.com/office/drawing/2014/main" id="{CE85E786-B260-707F-7920-8C253AE5742F}"/>
              </a:ext>
            </a:extLst>
          </p:cNvPr>
          <p:cNvSpPr/>
          <p:nvPr/>
        </p:nvSpPr>
        <p:spPr>
          <a:xfrm>
            <a:off x="4500081" y="492670"/>
            <a:ext cx="3750067" cy="1489752"/>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4400" dirty="0">
                <a:solidFill>
                  <a:schemeClr val="accent1"/>
                </a:solidFill>
                <a:latin typeface="+mj-lt"/>
              </a:rPr>
              <a:t>Nội dung</a:t>
            </a:r>
            <a:endParaRPr lang="en-US" sz="4400" dirty="0">
              <a:solidFill>
                <a:schemeClr val="accent1"/>
              </a:solidFill>
              <a:latin typeface="+mj-lt"/>
            </a:endParaRPr>
          </a:p>
        </p:txBody>
      </p:sp>
    </p:spTree>
    <p:extLst>
      <p:ext uri="{BB962C8B-B14F-4D97-AF65-F5344CB8AC3E}">
        <p14:creationId xmlns:p14="http://schemas.microsoft.com/office/powerpoint/2010/main" val="2256273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227013"/>
            <a:ext cx="6689725" cy="1143000"/>
          </a:xfrm>
        </p:spPr>
        <p:txBody>
          <a:bodyPr>
            <a:normAutofit/>
          </a:bodyPr>
          <a:lstStyle/>
          <a:p>
            <a:pPr eaLnBrk="1" hangingPunct="1"/>
            <a:r>
              <a:rPr lang="en-US" sz="3200" dirty="0"/>
              <a:t>                 </a:t>
            </a:r>
            <a:endParaRPr lang="en-US" sz="3200" b="1" i="1" dirty="0"/>
          </a:p>
        </p:txBody>
      </p:sp>
      <p:pic>
        <p:nvPicPr>
          <p:cNvPr id="6" name="Picture 5">
            <a:extLst>
              <a:ext uri="{FF2B5EF4-FFF2-40B4-BE49-F238E27FC236}">
                <a16:creationId xmlns:a16="http://schemas.microsoft.com/office/drawing/2014/main" id="{067154FD-CA82-E369-034C-16526F55FBFA}"/>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71D2951A-C298-3EA6-50F7-A0701549D6E7}"/>
              </a:ext>
            </a:extLst>
          </p:cNvPr>
          <p:cNvSpPr/>
          <p:nvPr/>
        </p:nvSpPr>
        <p:spPr>
          <a:xfrm>
            <a:off x="0" y="0"/>
            <a:ext cx="12192000" cy="1370013"/>
          </a:xfrm>
          <a:prstGeom prst="round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chemeClr val="accent1"/>
                </a:solidFill>
                <a:latin typeface="HP001 5H" panose="020B0603050302020204" pitchFamily="34" charset="0"/>
                <a:cs typeface="HP001 5H" panose="020B0603050302020204" pitchFamily="34" charset="0"/>
              </a:rPr>
              <a:t>Yêu</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cầu</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cần</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thiết</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xây</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dựng</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Nhà</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máy</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Thủy</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điện</a:t>
            </a:r>
            <a:r>
              <a:rPr lang="en-US" sz="3600" b="1" dirty="0">
                <a:solidFill>
                  <a:schemeClr val="accent1"/>
                </a:solidFill>
                <a:latin typeface="HP001 5H" panose="020B0603050302020204" pitchFamily="34" charset="0"/>
                <a:cs typeface="HP001 5H" panose="020B0603050302020204" pitchFamily="34" charset="0"/>
              </a:rPr>
              <a:t> </a:t>
            </a:r>
            <a:r>
              <a:rPr lang="en-US" sz="3600" b="1" dirty="0" err="1">
                <a:solidFill>
                  <a:schemeClr val="accent1"/>
                </a:solidFill>
                <a:latin typeface="HP001 5H" panose="020B0603050302020204" pitchFamily="34" charset="0"/>
                <a:cs typeface="HP001 5H" panose="020B0603050302020204" pitchFamily="34" charset="0"/>
              </a:rPr>
              <a:t>Hòa</a:t>
            </a:r>
            <a:r>
              <a:rPr lang="en-US" sz="3600" b="1" dirty="0">
                <a:solidFill>
                  <a:schemeClr val="accent1"/>
                </a:solidFill>
                <a:latin typeface="HP001 5H" panose="020B0603050302020204" pitchFamily="34" charset="0"/>
                <a:cs typeface="HP001 5H" panose="020B0603050302020204" pitchFamily="34" charset="0"/>
              </a:rPr>
              <a:t> Bình</a:t>
            </a:r>
          </a:p>
        </p:txBody>
      </p:sp>
      <p:sp>
        <p:nvSpPr>
          <p:cNvPr id="11" name="Rectangle: Rounded Corners 10">
            <a:extLst>
              <a:ext uri="{FF2B5EF4-FFF2-40B4-BE49-F238E27FC236}">
                <a16:creationId xmlns:a16="http://schemas.microsoft.com/office/drawing/2014/main" id="{322623BF-77EF-7575-C1FA-2CD24B4EF407}"/>
              </a:ext>
            </a:extLst>
          </p:cNvPr>
          <p:cNvSpPr/>
          <p:nvPr/>
        </p:nvSpPr>
        <p:spPr>
          <a:xfrm>
            <a:off x="123290" y="1746607"/>
            <a:ext cx="4572000" cy="4695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HP001 5H" panose="020B0603050302020204" pitchFamily="34" charset="0"/>
                <a:cs typeface="HP001 5H" panose="020B0603050302020204" pitchFamily="34" charset="0"/>
              </a:rPr>
              <a:t>Đọc nội dung kênh chữ có trong sách giáo khoa: “Từ đầu .... đã hi sinh vì tính mạng”</a:t>
            </a:r>
            <a:endParaRPr lang="en-US" sz="4000" dirty="0">
              <a:latin typeface="HP001 5H" panose="020B0603050302020204" pitchFamily="34" charset="0"/>
              <a:cs typeface="HP001 5H" panose="020B0603050302020204" pitchFamily="34" charset="0"/>
            </a:endParaRPr>
          </a:p>
        </p:txBody>
      </p:sp>
      <p:sp>
        <p:nvSpPr>
          <p:cNvPr id="12" name="TextBox 11">
            <a:extLst>
              <a:ext uri="{FF2B5EF4-FFF2-40B4-BE49-F238E27FC236}">
                <a16:creationId xmlns:a16="http://schemas.microsoft.com/office/drawing/2014/main" id="{BECFB2C4-3643-594B-6755-D6DA5A3C76A8}"/>
              </a:ext>
            </a:extLst>
          </p:cNvPr>
          <p:cNvSpPr txBox="1"/>
          <p:nvPr/>
        </p:nvSpPr>
        <p:spPr>
          <a:xfrm>
            <a:off x="4962418" y="1849348"/>
            <a:ext cx="6760395" cy="954107"/>
          </a:xfrm>
          <a:prstGeom prst="rect">
            <a:avLst/>
          </a:prstGeom>
          <a:noFill/>
        </p:spPr>
        <p:txBody>
          <a:bodyPr wrap="square" rtlCol="0">
            <a:spAutoFit/>
          </a:bodyPr>
          <a:lstStyle/>
          <a:p>
            <a:r>
              <a:rPr lang="vi-VN" sz="2800" b="1" dirty="0">
                <a:latin typeface="HP001 5H" panose="020B0603050302020204" pitchFamily="34" charset="0"/>
                <a:cs typeface="HP001 5H" panose="020B0603050302020204" pitchFamily="34" charset="0"/>
              </a:rPr>
              <a:t>Nhiệm vụ của cách mạng Việt Nam sau khi thống nhất đất nước là gì?</a:t>
            </a:r>
            <a:endParaRPr lang="en-US" sz="2800" b="1" dirty="0">
              <a:latin typeface="HP001 5H" panose="020B0603050302020204" pitchFamily="34" charset="0"/>
              <a:cs typeface="HP001 5H" panose="020B0603050302020204" pitchFamily="34" charset="0"/>
            </a:endParaRPr>
          </a:p>
        </p:txBody>
      </p:sp>
      <p:sp>
        <p:nvSpPr>
          <p:cNvPr id="13" name="TextBox 12">
            <a:extLst>
              <a:ext uri="{FF2B5EF4-FFF2-40B4-BE49-F238E27FC236}">
                <a16:creationId xmlns:a16="http://schemas.microsoft.com/office/drawing/2014/main" id="{29F76ECD-B593-E26D-415A-9717748536D8}"/>
              </a:ext>
            </a:extLst>
          </p:cNvPr>
          <p:cNvSpPr txBox="1"/>
          <p:nvPr/>
        </p:nvSpPr>
        <p:spPr>
          <a:xfrm>
            <a:off x="4972692" y="3219361"/>
            <a:ext cx="6780944" cy="1384995"/>
          </a:xfrm>
          <a:prstGeom prst="rect">
            <a:avLst/>
          </a:prstGeom>
          <a:noFill/>
        </p:spPr>
        <p:txBody>
          <a:bodyPr wrap="square" rtlCol="0">
            <a:spAutoFit/>
          </a:bodyPr>
          <a:lstStyle/>
          <a:p>
            <a:r>
              <a:rPr lang="vi-VN" sz="2800" dirty="0">
                <a:latin typeface="HP001 5H" panose="020B0603050302020204" pitchFamily="34" charset="0"/>
                <a:cs typeface="HP001 5H" panose="020B0603050302020204" pitchFamily="34" charset="0"/>
              </a:rPr>
              <a:t>Nhà máy Thủy điện Hòa Bình được xây dựng vào năm nào? Trong thời gian bao lâu?</a:t>
            </a:r>
            <a:endParaRPr lang="en-US" sz="2800" dirty="0">
              <a:latin typeface="HP001 5H" panose="020B0603050302020204" pitchFamily="34" charset="0"/>
              <a:cs typeface="HP001 5H" panose="020B0603050302020204" pitchFamily="34" charset="0"/>
            </a:endParaRPr>
          </a:p>
        </p:txBody>
      </p:sp>
      <p:sp>
        <p:nvSpPr>
          <p:cNvPr id="14" name="TextBox 13">
            <a:extLst>
              <a:ext uri="{FF2B5EF4-FFF2-40B4-BE49-F238E27FC236}">
                <a16:creationId xmlns:a16="http://schemas.microsoft.com/office/drawing/2014/main" id="{2CB5E6C2-47CC-A629-840A-E52B62E1F80E}"/>
              </a:ext>
            </a:extLst>
          </p:cNvPr>
          <p:cNvSpPr txBox="1"/>
          <p:nvPr/>
        </p:nvSpPr>
        <p:spPr>
          <a:xfrm>
            <a:off x="4972692" y="4941870"/>
            <a:ext cx="6904234" cy="954107"/>
          </a:xfrm>
          <a:prstGeom prst="rect">
            <a:avLst/>
          </a:prstGeom>
          <a:noFill/>
        </p:spPr>
        <p:txBody>
          <a:bodyPr wrap="square" rtlCol="0">
            <a:spAutoFit/>
          </a:bodyPr>
          <a:lstStyle/>
          <a:p>
            <a:r>
              <a:rPr lang="vi-VN" sz="2800" dirty="0">
                <a:latin typeface="HP001 5H" panose="020B0603050302020204" pitchFamily="34" charset="0"/>
                <a:cs typeface="HP001 5H" panose="020B0603050302020204" pitchFamily="34" charset="0"/>
              </a:rPr>
              <a:t>Ai là người cộng tác với chúng ta để xây dựng Nhà máy này?</a:t>
            </a:r>
            <a:endParaRPr lang="en-US" sz="28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193598802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800" fill="hold">
                                          <p:stCondLst>
                                            <p:cond delay="0"/>
                                          </p:stCondLst>
                                        </p:cTn>
                                        <p:tgtEl>
                                          <p:spTgt spid="33794"/>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337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EBCDA-CFB1-7869-911C-5637E08A5FA1}"/>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82F64C93-2A25-84C5-402D-E394DFC2C438}"/>
              </a:ext>
            </a:extLst>
          </p:cNvPr>
          <p:cNvSpPr/>
          <p:nvPr/>
        </p:nvSpPr>
        <p:spPr>
          <a:xfrm>
            <a:off x="1119883" y="842481"/>
            <a:ext cx="10120045" cy="556859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DC2B9577-C3FF-3A2E-15DA-C09EE5903AD7}"/>
              </a:ext>
            </a:extLst>
          </p:cNvPr>
          <p:cNvSpPr txBox="1"/>
          <p:nvPr/>
        </p:nvSpPr>
        <p:spPr>
          <a:xfrm>
            <a:off x="2013735" y="1294544"/>
            <a:ext cx="8455631" cy="1569660"/>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 Cách mạng Việt Nam sau khi thống nhất đất nước có nhiệm vụ xây dựng đất nước tiến lên xã hội chủ nghĩa.</a:t>
            </a:r>
            <a:endParaRPr lang="en-US" sz="3200" dirty="0">
              <a:solidFill>
                <a:schemeClr val="accent1"/>
              </a:solidFill>
              <a:latin typeface="HP001 5H" panose="020B0603050302020204" pitchFamily="34" charset="0"/>
              <a:cs typeface="HP001 5H" panose="020B0603050302020204" pitchFamily="34" charset="0"/>
            </a:endParaRPr>
          </a:p>
        </p:txBody>
      </p:sp>
      <p:sp>
        <p:nvSpPr>
          <p:cNvPr id="9" name="TextBox 8">
            <a:extLst>
              <a:ext uri="{FF2B5EF4-FFF2-40B4-BE49-F238E27FC236}">
                <a16:creationId xmlns:a16="http://schemas.microsoft.com/office/drawing/2014/main" id="{963C9EE2-938F-6637-4545-9424F9E45BA3}"/>
              </a:ext>
            </a:extLst>
          </p:cNvPr>
          <p:cNvSpPr txBox="1"/>
          <p:nvPr/>
        </p:nvSpPr>
        <p:spPr>
          <a:xfrm>
            <a:off x="2013735" y="3123344"/>
            <a:ext cx="8455631" cy="1569660"/>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-Chính thức khởi công vào ngày 6/11/1979 tại tỉnh Hòa Bình và sau 15 lao động vất vả nhà máy được hoàn thành.</a:t>
            </a:r>
            <a:endParaRPr lang="en-US" sz="3200" dirty="0">
              <a:solidFill>
                <a:schemeClr val="accent1"/>
              </a:solidFill>
              <a:latin typeface="HP001 5H" panose="020B0603050302020204" pitchFamily="34" charset="0"/>
              <a:cs typeface="HP001 5H" panose="020B0603050302020204" pitchFamily="34" charset="0"/>
            </a:endParaRPr>
          </a:p>
        </p:txBody>
      </p:sp>
      <p:sp>
        <p:nvSpPr>
          <p:cNvPr id="10" name="TextBox 9">
            <a:extLst>
              <a:ext uri="{FF2B5EF4-FFF2-40B4-BE49-F238E27FC236}">
                <a16:creationId xmlns:a16="http://schemas.microsoft.com/office/drawing/2014/main" id="{1ABF78B9-F2FB-5BE9-B0CE-7846D9FB917D}"/>
              </a:ext>
            </a:extLst>
          </p:cNvPr>
          <p:cNvSpPr txBox="1"/>
          <p:nvPr/>
        </p:nvSpPr>
        <p:spPr>
          <a:xfrm>
            <a:off x="2013734" y="4849403"/>
            <a:ext cx="8322067" cy="1077218"/>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-Chính phủ Liên Xô là người cộng tác, giúp đỡ chúng ta xây dựng nhà máy này.</a:t>
            </a:r>
            <a:endParaRPr lang="en-US" sz="3200" dirty="0">
              <a:solidFill>
                <a:schemeClr val="accent1"/>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322053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BC4289-04C6-B51C-C37D-F530D5B56797}"/>
              </a:ext>
            </a:extLst>
          </p:cNvPr>
          <p:cNvPicPr>
            <a:picLocks noChangeAspect="1"/>
          </p:cNvPicPr>
          <p:nvPr/>
        </p:nvPicPr>
        <p:blipFill>
          <a:blip r:embed="rId2"/>
          <a:stretch>
            <a:fillRect/>
          </a:stretch>
        </p:blipFill>
        <p:spPr>
          <a:xfrm>
            <a:off x="0" y="7707"/>
            <a:ext cx="12192000" cy="6462445"/>
          </a:xfrm>
          <a:prstGeom prst="rect">
            <a:avLst/>
          </a:prstGeom>
        </p:spPr>
      </p:pic>
      <p:sp>
        <p:nvSpPr>
          <p:cNvPr id="5" name="Rectangle: Rounded Corners 4">
            <a:extLst>
              <a:ext uri="{FF2B5EF4-FFF2-40B4-BE49-F238E27FC236}">
                <a16:creationId xmlns:a16="http://schemas.microsoft.com/office/drawing/2014/main" id="{364DE51C-98E8-FAA1-BF72-3EFF566822A5}"/>
              </a:ext>
            </a:extLst>
          </p:cNvPr>
          <p:cNvSpPr/>
          <p:nvPr/>
        </p:nvSpPr>
        <p:spPr>
          <a:xfrm>
            <a:off x="2517169" y="6439327"/>
            <a:ext cx="7438489" cy="4109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Lược đồ </a:t>
            </a:r>
            <a:endParaRPr lang="en-US" dirty="0"/>
          </a:p>
        </p:txBody>
      </p:sp>
      <p:sp>
        <p:nvSpPr>
          <p:cNvPr id="2" name="Oval 1">
            <a:extLst>
              <a:ext uri="{FF2B5EF4-FFF2-40B4-BE49-F238E27FC236}">
                <a16:creationId xmlns:a16="http://schemas.microsoft.com/office/drawing/2014/main" id="{3E561994-3743-737E-3A78-4A4BDAB0AC08}"/>
              </a:ext>
            </a:extLst>
          </p:cNvPr>
          <p:cNvSpPr/>
          <p:nvPr/>
        </p:nvSpPr>
        <p:spPr>
          <a:xfrm>
            <a:off x="3133618" y="893851"/>
            <a:ext cx="1212351" cy="7294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6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333D3-BF37-61F5-BFF6-B102C78C1F60}"/>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5806773D-2C49-F4E2-A7E3-DAFA70B36E60}"/>
              </a:ext>
            </a:extLst>
          </p:cNvPr>
          <p:cNvSpPr/>
          <p:nvPr/>
        </p:nvSpPr>
        <p:spPr>
          <a:xfrm>
            <a:off x="791110" y="102742"/>
            <a:ext cx="11003623" cy="406856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dirty="0">
                <a:latin typeface="HP001 5H" panose="020B0603050302020204" pitchFamily="34" charset="0"/>
                <a:cs typeface="HP001 5H" panose="020B0603050302020204" pitchFamily="34" charset="0"/>
              </a:rPr>
              <a:t>Nhà máy Thủy điện Hòa Bình là thành quả 15 năm lao động gian khổ, sáng tạo của cán bộ, công nhân hai nước Việt Nam, Liên Xô. Những chiến sĩ trên công trường xây dựng vĩ đại đó đã cống hiến hết sức lực và tài năng cho đất nước. Vì dòng điện ngày mai, 168 người, trong đó có 11 công dân Liên Xô đã hi sinh tính mạng</a:t>
            </a:r>
            <a:endParaRPr lang="en-US" sz="3600" dirty="0">
              <a:latin typeface="HP001 5H" panose="020B0603050302020204" pitchFamily="34" charset="0"/>
              <a:cs typeface="HP001 5H" panose="020B0603050302020204" pitchFamily="34" charset="0"/>
            </a:endParaRPr>
          </a:p>
        </p:txBody>
      </p:sp>
      <p:sp>
        <p:nvSpPr>
          <p:cNvPr id="4" name="Arrow: Right 3">
            <a:extLst>
              <a:ext uri="{FF2B5EF4-FFF2-40B4-BE49-F238E27FC236}">
                <a16:creationId xmlns:a16="http://schemas.microsoft.com/office/drawing/2014/main" id="{683340AA-F988-A2D2-B543-F1C3AEAE27DE}"/>
              </a:ext>
            </a:extLst>
          </p:cNvPr>
          <p:cNvSpPr/>
          <p:nvPr/>
        </p:nvSpPr>
        <p:spPr>
          <a:xfrm>
            <a:off x="94180" y="5474623"/>
            <a:ext cx="955496" cy="7089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1F9AD7-136A-8A9F-85CA-1651D81603F8}"/>
              </a:ext>
            </a:extLst>
          </p:cNvPr>
          <p:cNvSpPr txBox="1"/>
          <p:nvPr/>
        </p:nvSpPr>
        <p:spPr>
          <a:xfrm>
            <a:off x="1191802" y="4798031"/>
            <a:ext cx="10428270" cy="2062103"/>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Những số liệu trên đã thể hiện sự lao động hết mình, không quản khó khăn, gian khổ, dám hi sinh của những người công nhân, kĩ sư vì sự phát triển của đất nước.</a:t>
            </a:r>
            <a:endParaRPr lang="en-US" sz="3200" dirty="0">
              <a:solidFill>
                <a:schemeClr val="accent1"/>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442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A4BC9-6856-1D88-BB34-A039A1BA8C6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Rounded Corners 5">
            <a:extLst>
              <a:ext uri="{FF2B5EF4-FFF2-40B4-BE49-F238E27FC236}">
                <a16:creationId xmlns:a16="http://schemas.microsoft.com/office/drawing/2014/main" id="{2F282B90-E2ED-6EEC-68B0-55C07A7F7FFF}"/>
              </a:ext>
            </a:extLst>
          </p:cNvPr>
          <p:cNvSpPr/>
          <p:nvPr/>
        </p:nvSpPr>
        <p:spPr>
          <a:xfrm>
            <a:off x="0" y="0"/>
            <a:ext cx="12192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0070C0"/>
                </a:solidFill>
                <a:latin typeface="HP001 5H" panose="020B0603050302020204" pitchFamily="34" charset="0"/>
                <a:cs typeface="HP001 5H" panose="020B0603050302020204" pitchFamily="34" charset="0"/>
              </a:rPr>
              <a:t>Vai trò của Nhà máy Thủy điện Hòa Bình</a:t>
            </a:r>
            <a:endParaRPr lang="en-US" sz="3200" dirty="0">
              <a:solidFill>
                <a:srgbClr val="0070C0"/>
              </a:solidFill>
              <a:latin typeface="HP001 5H" panose="020B0603050302020204" pitchFamily="34" charset="0"/>
              <a:cs typeface="HP001 5H" panose="020B0603050302020204" pitchFamily="34" charset="0"/>
            </a:endParaRPr>
          </a:p>
        </p:txBody>
      </p:sp>
      <p:pic>
        <p:nvPicPr>
          <p:cNvPr id="7" name="Picture 6">
            <a:extLst>
              <a:ext uri="{FF2B5EF4-FFF2-40B4-BE49-F238E27FC236}">
                <a16:creationId xmlns:a16="http://schemas.microsoft.com/office/drawing/2014/main" id="{451B629B-A919-BA03-BC94-5224E8757A20}"/>
              </a:ext>
            </a:extLst>
          </p:cNvPr>
          <p:cNvPicPr>
            <a:picLocks noChangeAspect="1"/>
          </p:cNvPicPr>
          <p:nvPr/>
        </p:nvPicPr>
        <p:blipFill>
          <a:blip r:embed="rId3"/>
          <a:stretch>
            <a:fillRect/>
          </a:stretch>
        </p:blipFill>
        <p:spPr>
          <a:xfrm>
            <a:off x="0" y="914400"/>
            <a:ext cx="6328881" cy="5943599"/>
          </a:xfrm>
          <a:prstGeom prst="rect">
            <a:avLst/>
          </a:prstGeom>
        </p:spPr>
      </p:pic>
      <p:sp>
        <p:nvSpPr>
          <p:cNvPr id="10" name="TextBox 9">
            <a:extLst>
              <a:ext uri="{FF2B5EF4-FFF2-40B4-BE49-F238E27FC236}">
                <a16:creationId xmlns:a16="http://schemas.microsoft.com/office/drawing/2014/main" id="{CDBA8AD6-0254-45DC-5965-B05FC98F7B21}"/>
              </a:ext>
            </a:extLst>
          </p:cNvPr>
          <p:cNvSpPr txBox="1"/>
          <p:nvPr/>
        </p:nvSpPr>
        <p:spPr>
          <a:xfrm>
            <a:off x="6976152" y="1787703"/>
            <a:ext cx="4243227" cy="4154984"/>
          </a:xfrm>
          <a:prstGeom prst="rect">
            <a:avLst/>
          </a:prstGeom>
          <a:noFill/>
        </p:spPr>
        <p:txBody>
          <a:bodyPr wrap="square">
            <a:spAutoFit/>
          </a:bodyPr>
          <a:lstStyle/>
          <a:p>
            <a:r>
              <a:rPr lang="vi-VN" sz="4400" dirty="0">
                <a:latin typeface="HP001 5H" panose="020B0603050302020204" pitchFamily="34" charset="0"/>
                <a:cs typeface="HP001 5H" panose="020B0603050302020204" pitchFamily="34" charset="0"/>
              </a:rPr>
              <a:t>Em hãy nêu những đóng góp của Nhà máy Thuỷ điện Hoà Bình đối với đất nước ta ?</a:t>
            </a:r>
          </a:p>
        </p:txBody>
      </p:sp>
    </p:spTree>
    <p:extLst>
      <p:ext uri="{BB962C8B-B14F-4D97-AF65-F5344CB8AC3E}">
        <p14:creationId xmlns:p14="http://schemas.microsoft.com/office/powerpoint/2010/main" val="37134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6255F-2FD5-2538-4001-DE4306E3BCB6}"/>
              </a:ext>
            </a:extLst>
          </p:cNvPr>
          <p:cNvPicPr>
            <a:picLocks noChangeAspect="1"/>
          </p:cNvPicPr>
          <p:nvPr/>
        </p:nvPicPr>
        <p:blipFill>
          <a:blip r:embed="rId2"/>
          <a:stretch>
            <a:fillRect/>
          </a:stretch>
        </p:blipFill>
        <p:spPr>
          <a:xfrm>
            <a:off x="0" y="0"/>
            <a:ext cx="12192000" cy="6857999"/>
          </a:xfrm>
          <a:prstGeom prst="rect">
            <a:avLst/>
          </a:prstGeom>
        </p:spPr>
      </p:pic>
      <p:sp>
        <p:nvSpPr>
          <p:cNvPr id="114692" name="Rectangle 4"/>
          <p:cNvSpPr>
            <a:spLocks noGrp="1" noChangeArrowheads="1"/>
          </p:cNvSpPr>
          <p:nvPr>
            <p:ph type="title"/>
          </p:nvPr>
        </p:nvSpPr>
        <p:spPr>
          <a:xfrm>
            <a:off x="1524000" y="0"/>
            <a:ext cx="12877800" cy="8458200"/>
          </a:xfrm>
        </p:spPr>
        <p:txBody>
          <a:bodyPr/>
          <a:lstStyle/>
          <a:p>
            <a:pPr eaLnBrk="1" hangingPunct="1"/>
            <a:endParaRPr lang="en-US" dirty="0"/>
          </a:p>
        </p:txBody>
      </p:sp>
      <p:pic>
        <p:nvPicPr>
          <p:cNvPr id="22531" name="Picture 6" descr="IMG_0006"/>
          <p:cNvPicPr>
            <a:picLocks noChangeAspect="1" noChangeArrowheads="1"/>
          </p:cNvPicPr>
          <p:nvPr/>
        </p:nvPicPr>
        <p:blipFill>
          <a:blip r:embed="rId3" cstate="print"/>
          <a:srcRect/>
          <a:stretch>
            <a:fillRect/>
          </a:stretch>
        </p:blipFill>
        <p:spPr bwMode="auto">
          <a:xfrm>
            <a:off x="-116957" y="-1"/>
            <a:ext cx="5645888" cy="6858000"/>
          </a:xfrm>
          <a:prstGeom prst="rect">
            <a:avLst/>
          </a:prstGeom>
          <a:noFill/>
          <a:ln w="9525">
            <a:noFill/>
            <a:miter lim="800000"/>
            <a:headEnd/>
            <a:tailEnd/>
          </a:ln>
        </p:spPr>
      </p:pic>
      <p:sp>
        <p:nvSpPr>
          <p:cNvPr id="3" name="Rectangle: Rounded Corners 2">
            <a:extLst>
              <a:ext uri="{FF2B5EF4-FFF2-40B4-BE49-F238E27FC236}">
                <a16:creationId xmlns:a16="http://schemas.microsoft.com/office/drawing/2014/main" id="{591BE0A2-0636-2E33-154F-CB745F50839F}"/>
              </a:ext>
            </a:extLst>
          </p:cNvPr>
          <p:cNvSpPr/>
          <p:nvPr/>
        </p:nvSpPr>
        <p:spPr>
          <a:xfrm>
            <a:off x="5704368" y="382770"/>
            <a:ext cx="6429152" cy="63263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dirty="0">
                <a:latin typeface="HP001 5H" panose="020B0603050302020204" pitchFamily="34" charset="0"/>
                <a:cs typeface="HP001 5H" panose="020B0603050302020204" pitchFamily="34" charset="0"/>
              </a:rPr>
              <a:t>+ </a:t>
            </a:r>
            <a:r>
              <a:rPr lang="vi-VN" sz="2900" dirty="0">
                <a:latin typeface="HP001 5H" panose="020B0603050302020204" pitchFamily="34" charset="0"/>
                <a:cs typeface="HP001 5H" panose="020B0603050302020204" pitchFamily="34" charset="0"/>
              </a:rPr>
              <a:t>Hạn chế lũ lụt cho đồng bằng Bắc Bộ</a:t>
            </a:r>
            <a:br>
              <a:rPr lang="vi-VN" sz="2900" dirty="0">
                <a:latin typeface="HP001 5H" panose="020B0603050302020204" pitchFamily="34" charset="0"/>
                <a:cs typeface="HP001 5H" panose="020B0603050302020204" pitchFamily="34" charset="0"/>
              </a:rPr>
            </a:br>
            <a:r>
              <a:rPr lang="vi-VN" sz="2900" dirty="0">
                <a:latin typeface="HP001 5H" panose="020B0603050302020204" pitchFamily="34" charset="0"/>
                <a:cs typeface="HP001 5H" panose="020B0603050302020204" pitchFamily="34" charset="0"/>
              </a:rPr>
              <a:t> + Cung cấp điện từ Bắc vào Nam , từ rừng núi  đến đồng bằng , nông thôn   đến thành phố , phục vụ cho sản  xuất và đời sống .</a:t>
            </a:r>
            <a:br>
              <a:rPr lang="vi-VN" sz="2900" dirty="0">
                <a:latin typeface="HP001 5H" panose="020B0603050302020204" pitchFamily="34" charset="0"/>
                <a:cs typeface="HP001 5H" panose="020B0603050302020204" pitchFamily="34" charset="0"/>
              </a:rPr>
            </a:br>
            <a:r>
              <a:rPr lang="vi-VN" sz="2900" dirty="0">
                <a:latin typeface="HP001 5H" panose="020B0603050302020204" pitchFamily="34" charset="0"/>
                <a:cs typeface="HP001 5H" panose="020B0603050302020204" pitchFamily="34" charset="0"/>
              </a:rPr>
              <a:t>  +Tạo điều kiện cho việc phát triển giao thông đường thuỷ .</a:t>
            </a:r>
            <a:br>
              <a:rPr lang="vi-VN" sz="2900" dirty="0">
                <a:latin typeface="HP001 5H" panose="020B0603050302020204" pitchFamily="34" charset="0"/>
                <a:cs typeface="HP001 5H" panose="020B0603050302020204" pitchFamily="34" charset="0"/>
              </a:rPr>
            </a:br>
            <a:r>
              <a:rPr lang="vi-VN" sz="2900" dirty="0">
                <a:latin typeface="HP001 5H" panose="020B0603050302020204" pitchFamily="34" charset="0"/>
                <a:cs typeface="HP001 5H" panose="020B0603050302020204" pitchFamily="34" charset="0"/>
              </a:rPr>
              <a:t>+Nhà máy Thuỷ điện Hoà Bình là công  trình tiêu biểu đầu tiên , thể hiện thành quả của công cuộc xây dựng xã hội chủ nghĩa.</a:t>
            </a:r>
            <a:endParaRPr lang="en-US" sz="29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385763411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114692"/>
                                        </p:tgtEl>
                                        <p:attrNameLst>
                                          <p:attrName>style.visibility</p:attrName>
                                        </p:attrNameLst>
                                      </p:cBhvr>
                                      <p:to>
                                        <p:strVal val="visible"/>
                                      </p:to>
                                    </p:set>
                                    <p:anim calcmode="lin" valueType="num">
                                      <p:cBhvr additive="base">
                                        <p:cTn id="7" dur="800" fill="hold">
                                          <p:stCondLst>
                                            <p:cond delay="0"/>
                                          </p:stCondLst>
                                        </p:cTn>
                                        <p:tgtEl>
                                          <p:spTgt spid="11469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1469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wipe(down)">
                                      <p:cBhvr>
                                        <p:cTn id="13" dur="500"/>
                                        <p:tgtEl>
                                          <p:spTgt spid="225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BDC8-6F13-20CC-AE42-CD5FEED9774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6ED0C1F-C079-0316-6332-E927A92F1A18}"/>
              </a:ext>
            </a:extLst>
          </p:cNvPr>
          <p:cNvPicPr>
            <a:picLocks noChangeAspect="1"/>
          </p:cNvPicPr>
          <p:nvPr/>
        </p:nvPicPr>
        <p:blipFill>
          <a:blip r:embed="rId2"/>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9DAEF6D0-0614-F39B-D9A9-C8881D56E52D}"/>
              </a:ext>
            </a:extLst>
          </p:cNvPr>
          <p:cNvSpPr txBox="1"/>
          <p:nvPr/>
        </p:nvSpPr>
        <p:spPr>
          <a:xfrm>
            <a:off x="1849348" y="1304818"/>
            <a:ext cx="8969340" cy="3416320"/>
          </a:xfrm>
          <a:prstGeom prst="rect">
            <a:avLst/>
          </a:prstGeom>
          <a:noFill/>
        </p:spPr>
        <p:txBody>
          <a:bodyPr wrap="square" rtlCol="0">
            <a:spAutoFit/>
          </a:bodyPr>
          <a:lstStyle/>
          <a:p>
            <a:r>
              <a:rPr lang="vi-VN" sz="3600" dirty="0">
                <a:latin typeface="HP001 5H" panose="020B0603050302020204" pitchFamily="34" charset="0"/>
                <a:cs typeface="HP001 5H" panose="020B0603050302020204" pitchFamily="34" charset="0"/>
              </a:rPr>
              <a:t>Nhà máy Thủy điện Hòa Bình là kết quả 15 nă lao động sáng tạo đầy gian khổ, hi sinh của hàng nhìn cán bộ, công dân Việt Nam và Liên Xô, là thành tựu to lớn của nhân dân ta trong sự nghiệp xây dựng đất nước.</a:t>
            </a:r>
            <a:endParaRPr lang="en-US" sz="36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163216483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124</TotalTime>
  <Words>507</Words>
  <Application>Microsoft Office PowerPoint</Application>
  <PresentationFormat>Màn hình rộng</PresentationFormat>
  <Paragraphs>25</Paragraphs>
  <Slides>9</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9</vt:i4>
      </vt:variant>
    </vt:vector>
  </HeadingPairs>
  <TitlesOfParts>
    <vt:vector size="18" baseType="lpstr">
      <vt:lpstr>Arial</vt:lpstr>
      <vt:lpstr>Calibri</vt:lpstr>
      <vt:lpstr>Calibri Light</vt:lpstr>
      <vt:lpstr>Constantia</vt:lpstr>
      <vt:lpstr>HP001 5H</vt:lpstr>
      <vt:lpstr>Times New Roman</vt:lpstr>
      <vt:lpstr>Wingdings 2</vt:lpstr>
      <vt:lpstr>Office Theme</vt:lpstr>
      <vt:lpstr>Flow</vt:lpstr>
      <vt:lpstr>Bản trình bày PowerPoint</vt:lpstr>
      <vt:lpstr>Bản trình bày PowerPoint</vt:lpstr>
      <vt:lpstr>                 </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Nguyễn Thị Bích</dc:creator>
  <cp:lastModifiedBy>WINDOWS</cp:lastModifiedBy>
  <cp:revision>6</cp:revision>
  <dcterms:created xsi:type="dcterms:W3CDTF">2024-04-04T01:01:04Z</dcterms:created>
  <dcterms:modified xsi:type="dcterms:W3CDTF">2024-04-08T02:13:44Z</dcterms:modified>
</cp:coreProperties>
</file>