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1"/>
  </p:notesMasterIdLst>
  <p:sldIdLst>
    <p:sldId id="256" r:id="rId2"/>
    <p:sldId id="294" r:id="rId3"/>
    <p:sldId id="296" r:id="rId4"/>
    <p:sldId id="269" r:id="rId5"/>
    <p:sldId id="257" r:id="rId6"/>
    <p:sldId id="275" r:id="rId7"/>
    <p:sldId id="298" r:id="rId8"/>
    <p:sldId id="299" r:id="rId9"/>
    <p:sldId id="258" r:id="rId10"/>
  </p:sldIdLst>
  <p:sldSz cx="9144000" cy="5143500" type="screen16x9"/>
  <p:notesSz cx="6858000" cy="9144000"/>
  <p:embeddedFontLst>
    <p:embeddedFont>
      <p:font typeface="黑体" panose="020B0604020202020204" charset="-122"/>
      <p:regular r:id="rId12"/>
    </p:embeddedFont>
    <p:embeddedFont>
      <p:font typeface="Candara" panose="020E0502030303020204" pitchFamily="34" charset="0"/>
      <p:regular r:id="rId13"/>
      <p:bold r:id="rId14"/>
      <p:italic r:id="rId15"/>
      <p:boldItalic r:id="rId16"/>
    </p:embeddedFont>
    <p:embeddedFont>
      <p:font typeface="Yeseva One" panose="020B0604020202020204" charset="0"/>
      <p:regular r:id="rId17"/>
    </p:embeddedFont>
    <p:embeddedFont>
      <p:font typeface="Great Vibes" panose="020B0604020202020204" charset="0"/>
      <p:regular r:id="rId18"/>
    </p:embeddedFont>
    <p:embeddedFont>
      <p:font typeface="Bebas Neue" panose="020B0604020202020204" charset="0"/>
      <p:regular r:id="rId19"/>
    </p:embeddedFont>
    <p:embeddedFont>
      <p:font typeface="Quicksand" panose="020B0604020202020204" charset="0"/>
      <p:regular r:id="rId20"/>
      <p:bold r:id="rId21"/>
    </p:embeddedFont>
    <p:embeddedFont>
      <p:font typeface="SVN-Poky's" panose="020B0604020202020204" charset="0"/>
      <p:regular r:id="rId22"/>
    </p:embeddedFont>
    <p:embeddedFont>
      <p:font typeface="Roboto Condensed Light" panose="020B0604020202020204" charset="0"/>
      <p:regular r:id="rId23"/>
      <p:italic r:id="rId24"/>
    </p:embeddedFont>
    <p:embeddedFont>
      <p:font typeface="Gwendolyn" panose="020B0604020202020204" charset="0"/>
      <p:regular r:id="rId25"/>
      <p:bold r:id="rId26"/>
    </p:embeddedFont>
    <p:embeddedFont>
      <p:font typeface="Quicksand Medium" panose="020B060402020202020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Londrina Solid" panose="020B0604020202020204" charset="0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Pattaya" panose="020B0604020202020204" charset="-34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037"/>
    <a:srgbClr val="F01C4E"/>
    <a:srgbClr val="00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7E360-C3B2-4B84-AF90-9C3E976D05AB}">
  <a:tblStyle styleId="{C367E360-C3B2-4B84-AF90-9C3E976D05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tableStyles" Target="tableStyles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2967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g1032b93a58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3" name="Google Shape;2763;g1032b93a58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384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09a5bf4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d09a5bf4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c7e36bce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c7e36bce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c7e36bceda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c7e36bceda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09a5bf4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d09a5bf4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82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0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d851afca0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d851afca0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8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8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8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8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8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8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685800">
              <a:buClrTx/>
              <a:defRPr/>
            </a:pPr>
            <a:fld id="{760FBDFE-C587-4B4C-A407-44438C67B59E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字魂130号-快乐俏黑体" panose="00000500000000000000" charset="-122"/>
                <a:cs typeface="+mn-cs"/>
              </a:rPr>
              <a:pPr defTabSz="685800">
                <a:buClrTx/>
                <a:defRPr/>
              </a:pPr>
              <a:t>2023/4/10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49AE70B2-8BF9-45C0-BB95-33D1B9D3A854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字魂130号-快乐俏黑体" panose="00000500000000000000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 dirty="0">
              <a:solidFill>
                <a:prstClr val="black">
                  <a:tint val="75000"/>
                </a:prstClr>
              </a:solidFill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4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92988" flipH="1">
            <a:off x="55014" y="3156098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20000" y="1174275"/>
            <a:ext cx="3987000" cy="17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ubTitle" idx="1"/>
          </p:nvPr>
        </p:nvSpPr>
        <p:spPr>
          <a:xfrm>
            <a:off x="720000" y="2825925"/>
            <a:ext cx="3222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485198" flipH="1">
            <a:off x="3643507" y="988829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6224256" y="-334539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9">
            <a:off x="6311126" y="684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5946572">
            <a:off x="6190362" y="4735722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8335649" y="13738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>
          <a:blip r:embed="rId7">
            <a:alphaModFix amt="92000"/>
          </a:blip>
          <a:stretch>
            <a:fillRect/>
          </a:stretch>
        </p:blipFill>
        <p:spPr>
          <a:xfrm rot="-888836">
            <a:off x="5828651" y="2096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896043">
            <a:off x="8011979" y="4286485"/>
            <a:ext cx="295880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>
          <a:blip r:embed="rId9">
            <a:alphaModFix amt="88000"/>
          </a:blip>
          <a:stretch>
            <a:fillRect/>
          </a:stretch>
        </p:blipFill>
        <p:spPr>
          <a:xfrm rot="6451906" flipH="1">
            <a:off x="8588375" y="147015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>
          <a:blip r:embed="rId10">
            <a:alphaModFix amt="96000"/>
          </a:blip>
          <a:stretch>
            <a:fillRect/>
          </a:stretch>
        </p:blipFill>
        <p:spPr>
          <a:xfrm rot="3646738">
            <a:off x="-1264423" y="4244082"/>
            <a:ext cx="2338400" cy="211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1962137" y="155875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2" hasCustomPrompt="1"/>
          </p:nvPr>
        </p:nvSpPr>
        <p:spPr>
          <a:xfrm>
            <a:off x="1115289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1"/>
          </p:nvPr>
        </p:nvSpPr>
        <p:spPr>
          <a:xfrm>
            <a:off x="1962137" y="208347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title" idx="3"/>
          </p:nvPr>
        </p:nvSpPr>
        <p:spPr>
          <a:xfrm>
            <a:off x="5633013" y="155870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title" idx="4" hasCustomPrompt="1"/>
          </p:nvPr>
        </p:nvSpPr>
        <p:spPr>
          <a:xfrm>
            <a:off x="4786214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5633013" y="208342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title" idx="6"/>
          </p:nvPr>
        </p:nvSpPr>
        <p:spPr>
          <a:xfrm>
            <a:off x="1962137" y="294722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 idx="7" hasCustomPrompt="1"/>
          </p:nvPr>
        </p:nvSpPr>
        <p:spPr>
          <a:xfrm>
            <a:off x="1115289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8"/>
          </p:nvPr>
        </p:nvSpPr>
        <p:spPr>
          <a:xfrm>
            <a:off x="1962137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 idx="9"/>
          </p:nvPr>
        </p:nvSpPr>
        <p:spPr>
          <a:xfrm>
            <a:off x="5633013" y="294717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 idx="13" hasCustomPrompt="1"/>
          </p:nvPr>
        </p:nvSpPr>
        <p:spPr>
          <a:xfrm>
            <a:off x="4786214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14"/>
          </p:nvPr>
        </p:nvSpPr>
        <p:spPr>
          <a:xfrm>
            <a:off x="5633013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49655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135631" flipH="1">
            <a:off x="-780148" y="-17811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3329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8430343">
            <a:off x="81641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-3605494">
            <a:off x="91299" y="-2452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2391190">
            <a:off x="81203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76378">
            <a:off x="213031" y="4393951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399989" flipH="1">
            <a:off x="78940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6573969">
            <a:off x="602031" y="4022135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864916">
            <a:off x="79152" y="62877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672">
            <a:off x="7719624" y="1507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88836">
            <a:off x="531451" y="8237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74899">
            <a:off x="88334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844077">
            <a:off x="-2157670" y="1689990"/>
            <a:ext cx="3165533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825205">
            <a:off x="1097803" y="217818"/>
            <a:ext cx="295879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>
          <a:blip r:embed="rId12">
            <a:alphaModFix amt="72000"/>
          </a:blip>
          <a:stretch>
            <a:fillRect/>
          </a:stretch>
        </p:blipFill>
        <p:spPr>
          <a:xfrm rot="-3197529">
            <a:off x="1239808" y="-42595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>
          <a:blip r:embed="rId9">
            <a:alphaModFix amt="95000"/>
          </a:blip>
          <a:stretch>
            <a:fillRect/>
          </a:stretch>
        </p:blipFill>
        <p:spPr>
          <a:xfrm rot="864878">
            <a:off x="149867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813">
            <a:off x="140658" y="4070275"/>
            <a:ext cx="99135" cy="9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-888836">
            <a:off x="85833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839">
            <a:off x="86881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888895">
            <a:off x="87758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16">
            <a:alphaModFix/>
          </a:blip>
          <a:srcRect l="9978" t="7909" r="6171" b="5839"/>
          <a:stretch/>
        </p:blipFill>
        <p:spPr>
          <a:xfrm rot="-10799982">
            <a:off x="2590642" y="4455759"/>
            <a:ext cx="3944627" cy="183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035941">
            <a:off x="7950877" y="-1437498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520935">
            <a:off x="-449112" y="-1382706"/>
            <a:ext cx="1680309" cy="321763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2"/>
          </p:nvPr>
        </p:nvSpPr>
        <p:spPr>
          <a:xfrm>
            <a:off x="1221600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1"/>
          </p:nvPr>
        </p:nvSpPr>
        <p:spPr>
          <a:xfrm>
            <a:off x="1221625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title" idx="3"/>
          </p:nvPr>
        </p:nvSpPr>
        <p:spPr>
          <a:xfrm>
            <a:off x="3616074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4"/>
          </p:nvPr>
        </p:nvSpPr>
        <p:spPr>
          <a:xfrm>
            <a:off x="3616074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title" idx="5"/>
          </p:nvPr>
        </p:nvSpPr>
        <p:spPr>
          <a:xfrm>
            <a:off x="1221600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6"/>
          </p:nvPr>
        </p:nvSpPr>
        <p:spPr>
          <a:xfrm>
            <a:off x="1221625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title" idx="7"/>
          </p:nvPr>
        </p:nvSpPr>
        <p:spPr>
          <a:xfrm>
            <a:off x="3616074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subTitle" idx="8"/>
          </p:nvPr>
        </p:nvSpPr>
        <p:spPr>
          <a:xfrm>
            <a:off x="3616074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title" idx="9"/>
          </p:nvPr>
        </p:nvSpPr>
        <p:spPr>
          <a:xfrm>
            <a:off x="6010549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6" name="Google Shape;436;p23"/>
          <p:cNvSpPr txBox="1">
            <a:spLocks noGrp="1"/>
          </p:cNvSpPr>
          <p:nvPr>
            <p:ph type="subTitle" idx="13"/>
          </p:nvPr>
        </p:nvSpPr>
        <p:spPr>
          <a:xfrm>
            <a:off x="6010549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3"/>
          <p:cNvSpPr txBox="1">
            <a:spLocks noGrp="1"/>
          </p:cNvSpPr>
          <p:nvPr>
            <p:ph type="title" idx="14"/>
          </p:nvPr>
        </p:nvSpPr>
        <p:spPr>
          <a:xfrm>
            <a:off x="6010549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8" name="Google Shape;438;p23"/>
          <p:cNvSpPr txBox="1">
            <a:spLocks noGrp="1"/>
          </p:cNvSpPr>
          <p:nvPr>
            <p:ph type="subTitle" idx="15"/>
          </p:nvPr>
        </p:nvSpPr>
        <p:spPr>
          <a:xfrm>
            <a:off x="6010549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764059" flipH="1">
            <a:off x="7950877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65" flipH="1">
            <a:off x="-449112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391190" flipH="1">
            <a:off x="151334" y="40941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468148">
            <a:off x="-1493258" y="-735273"/>
            <a:ext cx="3165531" cy="18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8733038" flipH="1">
            <a:off x="8390976" y="3984211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836" flipH="1">
            <a:off x="477104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8895" flipH="1">
            <a:off x="131293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89898" flipH="1">
            <a:off x="8299120" y="-878023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797" flipH="1">
            <a:off x="8685743" y="3749203"/>
            <a:ext cx="361045" cy="32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7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7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8" r:id="rId5"/>
    <p:sldLayoutId id="2147483662" r:id="rId6"/>
    <p:sldLayoutId id="2147483669" r:id="rId7"/>
    <p:sldLayoutId id="2147483682" r:id="rId8"/>
    <p:sldLayoutId id="2147483683" r:id="rId9"/>
    <p:sldLayoutId id="2147483684" r:id="rId10"/>
    <p:sldLayoutId id="214748368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1"/>
          <p:cNvSpPr txBox="1">
            <a:spLocks noGrp="1"/>
          </p:cNvSpPr>
          <p:nvPr>
            <p:ph type="subTitle" idx="2"/>
          </p:nvPr>
        </p:nvSpPr>
        <p:spPr>
          <a:xfrm>
            <a:off x="3425100" y="995147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u="sng" dirty="0" smtClean="0">
                <a:solidFill>
                  <a:schemeClr val="accent1">
                    <a:lumMod val="75000"/>
                  </a:schemeClr>
                </a:solidFill>
                <a:latin typeface="Gwendolyn" pitchFamily="2" charset="0"/>
                <a:cs typeface="Pattaya" panose="00000500000000000000" pitchFamily="2" charset="-34"/>
              </a:rPr>
              <a:t>Lịch sử</a:t>
            </a:r>
            <a:endParaRPr sz="4800" b="1" u="sng" dirty="0">
              <a:solidFill>
                <a:schemeClr val="accent1">
                  <a:lumMod val="75000"/>
                </a:schemeClr>
              </a:solidFill>
              <a:latin typeface="Gwendolyn" pitchFamily="2" charset="0"/>
              <a:cs typeface="Pattaya" panose="00000500000000000000" pitchFamily="2" charset="-34"/>
            </a:endParaRPr>
          </a:p>
        </p:txBody>
      </p:sp>
      <p:sp>
        <p:nvSpPr>
          <p:cNvPr id="6" name="Title 5"/>
          <p:cNvSpPr txBox="1">
            <a:spLocks noGrp="1"/>
          </p:cNvSpPr>
          <p:nvPr>
            <p:ph type="ctrTitle"/>
          </p:nvPr>
        </p:nvSpPr>
        <p:spPr>
          <a:xfrm>
            <a:off x="1398182" y="1627706"/>
            <a:ext cx="6347637" cy="264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reat Vibes" pitchFamily="2" charset="0"/>
              </a:rPr>
              <a:t>Lễ kí Hiệp định Pa - ri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reat Vib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714;p36"/>
          <p:cNvSpPr/>
          <p:nvPr/>
        </p:nvSpPr>
        <p:spPr>
          <a:xfrm>
            <a:off x="2549562" y="137418"/>
            <a:ext cx="413093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2715;p36"/>
          <p:cNvSpPr txBox="1">
            <a:spLocks noGrp="1"/>
          </p:cNvSpPr>
          <p:nvPr>
            <p:ph type="title"/>
          </p:nvPr>
        </p:nvSpPr>
        <p:spPr>
          <a:xfrm>
            <a:off x="2786232" y="201994"/>
            <a:ext cx="378669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YÊU</a:t>
            </a:r>
            <a:r>
              <a:rPr lang="en-US" sz="2800" dirty="0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CẦU</a:t>
            </a:r>
            <a:r>
              <a:rPr lang="en-US" sz="2800" dirty="0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CẦN</a:t>
            </a:r>
            <a:r>
              <a:rPr lang="en-US" sz="2800" dirty="0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+mj-lt"/>
                <a:cs typeface="Pattaya" panose="00000500000000000000" pitchFamily="2" charset="-34"/>
              </a:rPr>
              <a:t>ĐẠT</a:t>
            </a:r>
            <a:endParaRPr sz="2800" dirty="0">
              <a:solidFill>
                <a:schemeClr val="accent3"/>
              </a:solidFill>
              <a:latin typeface="+mj-lt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12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24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Biết được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thời gian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nguyên nhân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buộc Mĩ phải kí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135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45284" y="2072808"/>
            <a:ext cx="8669569" cy="849272"/>
            <a:chOff x="198723" y="2276446"/>
            <a:chExt cx="8669569" cy="84927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335741"/>
              <a:ext cx="8048251" cy="660738"/>
              <a:chOff x="2130789" y="1294899"/>
              <a:chExt cx="10273162" cy="1072527"/>
            </a:xfrm>
          </p:grpSpPr>
          <p:sp>
            <p:nvSpPr>
              <p:cNvPr id="127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 được những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nội dung cơ bản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của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1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98723" y="2276446"/>
              <a:ext cx="813504" cy="849272"/>
              <a:chOff x="875724" y="3818350"/>
              <a:chExt cx="813504" cy="849272"/>
            </a:xfrm>
          </p:grpSpPr>
          <p:sp>
            <p:nvSpPr>
              <p:cNvPr id="136" name="Google Shape;2674;p35"/>
              <p:cNvSpPr/>
              <p:nvPr/>
            </p:nvSpPr>
            <p:spPr>
              <a:xfrm rot="704744">
                <a:off x="875724" y="3818350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" name="Google Shape;2675;p35"/>
              <p:cNvSpPr/>
              <p:nvPr/>
            </p:nvSpPr>
            <p:spPr>
              <a:xfrm rot="704744">
                <a:off x="1214171" y="4123029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90756" y="3005298"/>
            <a:ext cx="8677536" cy="849272"/>
            <a:chOff x="190756" y="3208692"/>
            <a:chExt cx="8677536" cy="849272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14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Biết được </a:t>
                </a:r>
                <a:r>
                  <a:rPr lang="vi-VN" altLang="zh-CN" sz="2600" kern="1200" dirty="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ý nghĩa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của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14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133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37486" y="3738908"/>
            <a:ext cx="8630806" cy="1087834"/>
            <a:chOff x="237486" y="3902377"/>
            <a:chExt cx="8630806" cy="1087834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2" y="3902377"/>
              <a:ext cx="8048250" cy="934811"/>
              <a:chOff x="1352403" y="1504685"/>
              <a:chExt cx="11170466" cy="1005905"/>
            </a:xfrm>
          </p:grpSpPr>
          <p:sp>
            <p:nvSpPr>
              <p:cNvPr id="130" name="圆角矩形 7"/>
              <p:cNvSpPr/>
              <p:nvPr/>
            </p:nvSpPr>
            <p:spPr>
              <a:xfrm>
                <a:off x="1352403" y="1780367"/>
                <a:ext cx="11170466" cy="730223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Thuật lại được </a:t>
                </a:r>
                <a:r>
                  <a:rPr lang="vi-VN" altLang="zh-CN" sz="2600" kern="1200" smtClean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diễn biến</a:t>
                </a:r>
                <a:r>
                  <a:rPr lang="vi-VN" altLang="zh-CN" sz="2600" kern="120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của lễ kí kết Hiệp định Pa-ri.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13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 rot="704744">
              <a:off x="237486" y="4140939"/>
              <a:ext cx="813504" cy="849272"/>
              <a:chOff x="675812" y="2553464"/>
              <a:chExt cx="1124557" cy="926301"/>
            </a:xfrm>
          </p:grpSpPr>
          <p:sp>
            <p:nvSpPr>
              <p:cNvPr id="146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01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7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2010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01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9575" y="4171562"/>
            <a:ext cx="1528849" cy="15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0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73775">
            <a:off x="-262839" y="-922482"/>
            <a:ext cx="779875" cy="21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40642">
            <a:off x="7509940" y="-522977"/>
            <a:ext cx="2795177" cy="157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8;p77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17920394">
            <a:off x="91422" y="4016471"/>
            <a:ext cx="592225" cy="1612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422981" y="0"/>
            <a:ext cx="7956594" cy="884352"/>
            <a:chOff x="213236" y="174181"/>
            <a:chExt cx="7956594" cy="884352"/>
          </a:xfrm>
        </p:grpSpPr>
        <p:sp>
          <p:nvSpPr>
            <p:cNvPr id="8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Nguyên nhân buộc Mĩ phải kí </a:t>
              </a:r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</a:t>
              </a:r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7" name="Google Shape;718;p43"/>
              <p:cNvPicPr preferRelativeResize="0"/>
              <p:nvPr/>
            </p:nvPicPr>
            <p:blipFill>
              <a:blip r:embed="rId6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Google Shape;4411;p63"/>
          <p:cNvSpPr/>
          <p:nvPr/>
        </p:nvSpPr>
        <p:spPr>
          <a:xfrm>
            <a:off x="6267693" y="2411911"/>
            <a:ext cx="2674843" cy="785066"/>
          </a:xfrm>
          <a:custGeom>
            <a:avLst/>
            <a:gdLst/>
            <a:ahLst/>
            <a:cxnLst/>
            <a:rect l="l" t="t" r="r" b="b"/>
            <a:pathLst>
              <a:path w="270658" h="38392" extrusionOk="0">
                <a:moveTo>
                  <a:pt x="1498" y="0"/>
                </a:moveTo>
                <a:lnTo>
                  <a:pt x="10721" y="12698"/>
                </a:lnTo>
                <a:lnTo>
                  <a:pt x="5990" y="15692"/>
                </a:lnTo>
                <a:lnTo>
                  <a:pt x="11500" y="20424"/>
                </a:lnTo>
                <a:lnTo>
                  <a:pt x="1" y="24916"/>
                </a:lnTo>
                <a:lnTo>
                  <a:pt x="8984" y="31444"/>
                </a:lnTo>
                <a:lnTo>
                  <a:pt x="1" y="38392"/>
                </a:lnTo>
                <a:lnTo>
                  <a:pt x="270657" y="38392"/>
                </a:lnTo>
                <a:lnTo>
                  <a:pt x="258918" y="34199"/>
                </a:lnTo>
                <a:lnTo>
                  <a:pt x="268921" y="29947"/>
                </a:lnTo>
                <a:lnTo>
                  <a:pt x="257421" y="25215"/>
                </a:lnTo>
                <a:lnTo>
                  <a:pt x="268921" y="19465"/>
                </a:lnTo>
                <a:lnTo>
                  <a:pt x="258679" y="12458"/>
                </a:lnTo>
                <a:lnTo>
                  <a:pt x="268921" y="0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 smtClean="0">
                <a:solidFill>
                  <a:srgbClr val="FF0000"/>
                </a:solidFill>
                <a:latin typeface="+mn-lt"/>
                <a:ea typeface="Londrina Solid"/>
                <a:cs typeface="Pattaya" panose="00000500000000000000" pitchFamily="2" charset="-34"/>
                <a:sym typeface="Londrina Solid"/>
              </a:rPr>
              <a:t>Mĩ buộc phải kí Hiệp định Pa-ri</a:t>
            </a:r>
            <a:endParaRPr sz="2600" dirty="0">
              <a:solidFill>
                <a:srgbClr val="FF0000"/>
              </a:solidFill>
              <a:latin typeface="+mn-lt"/>
              <a:ea typeface="Londrina Solid"/>
              <a:cs typeface="Pattaya" panose="00000500000000000000" pitchFamily="2" charset="-34"/>
              <a:sym typeface="Londrina Soli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6918" y="860777"/>
            <a:ext cx="5260174" cy="2092881"/>
            <a:chOff x="96918" y="860777"/>
            <a:chExt cx="5260174" cy="2092881"/>
          </a:xfrm>
        </p:grpSpPr>
        <p:sp>
          <p:nvSpPr>
            <p:cNvPr id="13" name="Google Shape;4409;p63"/>
            <p:cNvSpPr/>
            <p:nvPr/>
          </p:nvSpPr>
          <p:spPr>
            <a:xfrm>
              <a:off x="127098" y="884352"/>
              <a:ext cx="5199814" cy="2045732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 dirty="0">
                <a:solidFill>
                  <a:schemeClr val="accent3"/>
                </a:solidFill>
                <a:latin typeface="+mn-lt"/>
                <a:ea typeface="Londrina Solid"/>
                <a:cs typeface="Pattaya" panose="00000500000000000000" pitchFamily="2" charset="-34"/>
                <a:sym typeface="Londrina Soli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918" y="860777"/>
              <a:ext cx="526017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2600" b="1" dirty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Mĩ bị thất bại nặng nề trên chiến trường cả hai miền Nam </a:t>
              </a:r>
              <a:r>
                <a:rPr lang="vi-VN" sz="2600" b="1" dirty="0" smtClean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- </a:t>
              </a:r>
              <a:r>
                <a:rPr lang="vi-VN" sz="2600" b="1" dirty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Bắc (Tết Mậu Thân 1968) và chiến thắng “Điện Biên Phủ trên không” (năm 1972</a:t>
              </a:r>
              <a:r>
                <a:rPr lang="vi-VN" sz="2600" b="1" dirty="0" smtClean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).</a:t>
              </a:r>
              <a:endParaRPr lang="vi-VN" sz="2600" b="1" dirty="0">
                <a:solidFill>
                  <a:schemeClr val="accent3"/>
                </a:solidFill>
                <a:ea typeface="Londrina Solid"/>
                <a:cs typeface="Pattaya" panose="00000500000000000000" pitchFamily="2" charset="-34"/>
                <a:sym typeface="Londrina Solid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738" y="3267330"/>
            <a:ext cx="5260174" cy="1292662"/>
            <a:chOff x="96918" y="860777"/>
            <a:chExt cx="5260174" cy="1292662"/>
          </a:xfrm>
        </p:grpSpPr>
        <p:sp>
          <p:nvSpPr>
            <p:cNvPr id="19" name="Google Shape;4409;p63"/>
            <p:cNvSpPr/>
            <p:nvPr/>
          </p:nvSpPr>
          <p:spPr>
            <a:xfrm>
              <a:off x="127098" y="884352"/>
              <a:ext cx="5199814" cy="1269087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 b="1" dirty="0">
                <a:solidFill>
                  <a:schemeClr val="accent3"/>
                </a:solidFill>
                <a:latin typeface="+mn-lt"/>
                <a:ea typeface="Londrina Solid"/>
                <a:cs typeface="Pattaya" panose="00000500000000000000" pitchFamily="2" charset="-34"/>
                <a:sym typeface="Londrina Soli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6918" y="860777"/>
              <a:ext cx="526017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2600" b="1" dirty="0" smtClean="0">
                  <a:solidFill>
                    <a:schemeClr val="accent3"/>
                  </a:solidFill>
                  <a:ea typeface="Londrina Solid"/>
                  <a:cs typeface="Pattaya" panose="00000500000000000000" pitchFamily="2" charset="-34"/>
                  <a:sym typeface="Londrina Solid"/>
                </a:rPr>
                <a:t>Nhân dân Mĩ và nhân dân thế giới phản đối chiến tranh của Mĩ ở Việt Nam.</a:t>
              </a:r>
              <a:endParaRPr lang="vi-VN" sz="2600" b="1" dirty="0">
                <a:solidFill>
                  <a:schemeClr val="accent3"/>
                </a:solidFill>
                <a:ea typeface="Londrina Solid"/>
                <a:cs typeface="Pattaya" panose="00000500000000000000" pitchFamily="2" charset="-34"/>
                <a:sym typeface="Londrina Solid"/>
              </a:endParaRPr>
            </a:p>
          </p:txBody>
        </p:sp>
      </p:grpSp>
      <p:grpSp>
        <p:nvGrpSpPr>
          <p:cNvPr id="21" name="Google Shape;610;p25"/>
          <p:cNvGrpSpPr/>
          <p:nvPr/>
        </p:nvGrpSpPr>
        <p:grpSpPr>
          <a:xfrm rot="6982917" flipV="1">
            <a:off x="5475348" y="1460684"/>
            <a:ext cx="472257" cy="1245187"/>
            <a:chOff x="3270375" y="3436275"/>
            <a:chExt cx="218918" cy="577215"/>
          </a:xfrm>
        </p:grpSpPr>
        <p:sp>
          <p:nvSpPr>
            <p:cNvPr id="22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616;p25"/>
          <p:cNvGrpSpPr/>
          <p:nvPr/>
        </p:nvGrpSpPr>
        <p:grpSpPr>
          <a:xfrm rot="3911903" flipV="1">
            <a:off x="5497755" y="3099966"/>
            <a:ext cx="624539" cy="1222038"/>
            <a:chOff x="5349941" y="3093980"/>
            <a:chExt cx="233161" cy="539699"/>
          </a:xfrm>
        </p:grpSpPr>
        <p:sp>
          <p:nvSpPr>
            <p:cNvPr id="25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" descr="Writing Carto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5580"/>
          <a:stretch/>
        </p:blipFill>
        <p:spPr bwMode="auto">
          <a:xfrm>
            <a:off x="6860836" y="3333558"/>
            <a:ext cx="1741834" cy="1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9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5120" y="105430"/>
            <a:ext cx="7956594" cy="884352"/>
            <a:chOff x="213236" y="174181"/>
            <a:chExt cx="7956594" cy="884352"/>
          </a:xfrm>
        </p:grpSpPr>
        <p:sp>
          <p:nvSpPr>
            <p:cNvPr id="6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Diễn biến của buổi lễ kí Hiệp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41540" y="1173951"/>
            <a:ext cx="6565359" cy="1349324"/>
          </a:xfrm>
          <a:prstGeom prst="doubleWav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3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en-US" sz="2600" b="1" dirty="0" err="1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Hiệp</a:t>
            </a:r>
            <a:r>
              <a:rPr lang="en-US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 </a:t>
            </a:r>
            <a:r>
              <a:rPr lang="vi-VN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định Pa-ri được kí ở đâu và vào thời gian nào</a:t>
            </a:r>
            <a:r>
              <a:rPr lang="en-US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?</a:t>
            </a:r>
            <a:endParaRPr lang="en-US" sz="26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pic>
        <p:nvPicPr>
          <p:cNvPr id="1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46" y="2116071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41539" y="2707444"/>
            <a:ext cx="6565359" cy="1349324"/>
          </a:xfrm>
          <a:prstGeom prst="doubleWav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3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Khung cảnh lễ kí Hiệp định Pa-ri diễn ra như thế nào</a:t>
            </a:r>
            <a:r>
              <a:rPr lang="en-US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?</a:t>
            </a:r>
            <a:endParaRPr lang="en-US" sz="26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29;p72"/>
          <p:cNvSpPr txBox="1">
            <a:spLocks/>
          </p:cNvSpPr>
          <p:nvPr/>
        </p:nvSpPr>
        <p:spPr>
          <a:xfrm>
            <a:off x="6102849" y="315959"/>
            <a:ext cx="3041151" cy="444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oppins"/>
              <a:buAutoNum type="arabicPeriod"/>
              <a:defRPr sz="125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152400" indent="0" algn="ctr">
              <a:buNone/>
            </a:pPr>
            <a:r>
              <a:rPr lang="vi-VN" sz="2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Pattaya" panose="00000500000000000000" pitchFamily="2" charset="-34"/>
              </a:rPr>
              <a:t>Lễ kí Hiệp định Pa-ri được diễn ra tại tòa nhà Trung tâm các hội nghị quốc tế ở phố Clê-be (Thủ đô Pa-ri của nước Pháp) và được kí chính thức vào ngày 27 /01/ 1973.</a:t>
            </a: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  </a:t>
            </a:r>
          </a:p>
        </p:txBody>
      </p:sp>
      <p:pic>
        <p:nvPicPr>
          <p:cNvPr id="2" name="Picture 2" descr="map_of_fra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373" r="523" b="599"/>
          <a:stretch/>
        </p:blipFill>
        <p:spPr bwMode="auto">
          <a:xfrm>
            <a:off x="113017" y="89324"/>
            <a:ext cx="6102849" cy="489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Oval 3"/>
          <p:cNvSpPr/>
          <p:nvPr/>
        </p:nvSpPr>
        <p:spPr>
          <a:xfrm>
            <a:off x="2003461" y="1448656"/>
            <a:ext cx="1243173" cy="462337"/>
          </a:xfrm>
          <a:prstGeom prst="ellipse">
            <a:avLst/>
          </a:prstGeom>
          <a:noFill/>
          <a:ln>
            <a:solidFill>
              <a:srgbClr val="FC1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60"/>
          <p:cNvPicPr preferRelativeResize="0"/>
          <p:nvPr/>
        </p:nvPicPr>
        <p:blipFill>
          <a:blip r:embed="rId5">
            <a:alphaModFix amt="95000"/>
          </a:blip>
          <a:stretch>
            <a:fillRect/>
          </a:stretch>
        </p:blipFill>
        <p:spPr>
          <a:xfrm rot="-864878" flipH="1">
            <a:off x="8902121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84544" y="469272"/>
            <a:ext cx="852731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xanh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Clê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-be.</a:t>
            </a:r>
            <a:endParaRPr lang="vi-VN" altLang="en-US" sz="2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Toà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nghị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lẫy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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8" name="Picture 11" descr="co do sao v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7" y="1418622"/>
            <a:ext cx="35052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2" descr="co nua xanh nua 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42" y="1418622"/>
            <a:ext cx="35052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30"/>
          <p:cNvSpPr txBox="1">
            <a:spLocks noChangeArrowheads="1"/>
          </p:cNvSpPr>
          <p:nvPr/>
        </p:nvSpPr>
        <p:spPr bwMode="auto">
          <a:xfrm>
            <a:off x="816049" y="3659568"/>
            <a:ext cx="29859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kì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762000" y="63015"/>
            <a:ext cx="61916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Khung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Lễ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Pa-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ri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4981353" y="3680130"/>
            <a:ext cx="38241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dân tộc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iải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vi-VN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miền Nam Việt Nam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3" name="imgb" descr="hoadam4benpa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40" y="2239976"/>
            <a:ext cx="4606321" cy="277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1" grpId="0"/>
      <p:bldP spid="72" grpId="0"/>
      <p:bldP spid="7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5120" y="105430"/>
            <a:ext cx="7956594" cy="884352"/>
            <a:chOff x="213236" y="174181"/>
            <a:chExt cx="7956594" cy="884352"/>
          </a:xfrm>
        </p:grpSpPr>
        <p:sp>
          <p:nvSpPr>
            <p:cNvPr id="6" name="Google Shape;719;p43"/>
            <p:cNvSpPr txBox="1">
              <a:spLocks/>
            </p:cNvSpPr>
            <p:nvPr/>
          </p:nvSpPr>
          <p:spPr>
            <a:xfrm>
              <a:off x="1013836" y="405889"/>
              <a:ext cx="7155994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 smtClean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Nội dung cơ bản  của Hiệp định Pa-ri: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3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795120" y="1322807"/>
            <a:ext cx="5329920" cy="1349324"/>
          </a:xfrm>
          <a:prstGeom prst="doubleWav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3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Theo Hiệp định Pa-ri, Mĩ phải thực hiện những điều gì</a:t>
            </a:r>
            <a:r>
              <a:rPr lang="en-US" sz="2600" b="1" dirty="0" smtClean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?</a:t>
            </a:r>
            <a:endParaRPr lang="en-US" sz="26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pic>
        <p:nvPicPr>
          <p:cNvPr id="1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40" y="2020701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" y="0"/>
            <a:ext cx="9127331" cy="5143500"/>
          </a:xfrm>
          <a:prstGeom prst="rect">
            <a:avLst/>
          </a:prstGeom>
        </p:spPr>
      </p:pic>
      <p:sp>
        <p:nvSpPr>
          <p:cNvPr id="3" name="同侧圆角矩形 2"/>
          <p:cNvSpPr/>
          <p:nvPr/>
        </p:nvSpPr>
        <p:spPr>
          <a:xfrm>
            <a:off x="1568541" y="64927"/>
            <a:ext cx="5725001" cy="2497122"/>
          </a:xfrm>
          <a:prstGeom prst="round2SameRect">
            <a:avLst>
              <a:gd name="adj1" fmla="val 342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10558" y="335124"/>
            <a:ext cx="5040963" cy="20867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685800">
              <a:lnSpc>
                <a:spcPct val="90000"/>
              </a:lnSpc>
              <a:buClrTx/>
              <a:defRPr/>
            </a:pPr>
            <a:r>
              <a:rPr lang="en-US" altLang="zh-CN" sz="7200" kern="1200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Thảo</a:t>
            </a:r>
            <a:r>
              <a:rPr lang="en-US" altLang="zh-CN" sz="72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 </a:t>
            </a:r>
            <a:r>
              <a:rPr lang="en-US" altLang="zh-CN" sz="7200" kern="1200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luận</a:t>
            </a:r>
            <a:r>
              <a:rPr lang="en-US" altLang="zh-CN" sz="72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 </a:t>
            </a:r>
            <a:r>
              <a:rPr lang="en-US" altLang="zh-CN" sz="7200" kern="1200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nhóm</a:t>
            </a:r>
            <a:r>
              <a:rPr lang="en-US" altLang="zh-CN" sz="72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rPr>
              <a:t> 2</a:t>
            </a:r>
            <a:endParaRPr lang="zh-CN" altLang="en-US" sz="7200" kern="1200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SVN-Poky's" panose="020B0606040200020203" pitchFamily="34" charset="0"/>
              <a:ea typeface="字魂130号-快乐俏黑体" panose="00000500000000000000" charset="-122"/>
              <a:sym typeface="+mn-ea"/>
            </a:endParaRPr>
          </a:p>
        </p:txBody>
      </p:sp>
      <p:sp>
        <p:nvSpPr>
          <p:cNvPr id="2" name="同侧圆角矩形 1"/>
          <p:cNvSpPr/>
          <p:nvPr/>
        </p:nvSpPr>
        <p:spPr>
          <a:xfrm>
            <a:off x="1667600" y="180773"/>
            <a:ext cx="5526881" cy="2340866"/>
          </a:xfrm>
          <a:prstGeom prst="round2SameRect">
            <a:avLst>
              <a:gd name="adj1" fmla="val 34269"/>
              <a:gd name="adj2" fmla="val 0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图片 5" descr="D:\个人文件夹\2020年\办公室相关\ppt专用\素材图片\元素\幼小学习\4ecf9ce4035038a4214249c5daed9a9f.png4ecf9ce4035038a4214249c5daed9a9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60000">
            <a:off x="6981817" y="1397551"/>
            <a:ext cx="623450" cy="10586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840000">
            <a:off x="1199674" y="2863215"/>
            <a:ext cx="1180624" cy="907733"/>
            <a:chOff x="2234" y="2173"/>
            <a:chExt cx="2120" cy="1548"/>
          </a:xfrm>
        </p:grpSpPr>
        <p:sp>
          <p:nvSpPr>
            <p:cNvPr id="15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4154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同侧圆角矩形 2"/>
          <p:cNvSpPr/>
          <p:nvPr/>
        </p:nvSpPr>
        <p:spPr>
          <a:xfrm rot="5400000">
            <a:off x="2587330" y="-1041547"/>
            <a:ext cx="3969342" cy="7632488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757" y="895912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Mĩ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phải tôn trọng độc lập, chủ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quyền, thống nhất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và toàn vẹn lãnh thổ của Việt Nam. 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5757" y="2929544"/>
            <a:ext cx="763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Phải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chấm dứt dính líu quân sự ở Việt Nam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5757" y="1912728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28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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Phải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rút toàn bộ quân Mĩ và quân đồng minh ra khỏi Việt Nam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5757" y="3515474"/>
            <a:ext cx="763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Phải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có trách nhiệm hàn gắn vết thương chiến tranh ở Việt Nam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37" name="Google Shape;719;p43"/>
          <p:cNvSpPr txBox="1">
            <a:spLocks/>
          </p:cNvSpPr>
          <p:nvPr/>
        </p:nvSpPr>
        <p:spPr>
          <a:xfrm>
            <a:off x="1834535" y="209383"/>
            <a:ext cx="5474931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 smtClean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 dung cơ bản  của Hiệp định Pa-ri:</a:t>
            </a:r>
            <a:endParaRPr lang="en-US" sz="2800" dirty="0">
              <a:solidFill>
                <a:srgbClr val="FC1037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15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Art Subject for Elementary - 2nd Grade: Visual Arts by Slidesgo">
  <a:themeElements>
    <a:clrScheme name="Simple Light">
      <a:dk1>
        <a:srgbClr val="30333D"/>
      </a:dk1>
      <a:lt1>
        <a:srgbClr val="FFF4EC"/>
      </a:lt1>
      <a:dk2>
        <a:srgbClr val="4D5364"/>
      </a:dk2>
      <a:lt2>
        <a:srgbClr val="DA6743"/>
      </a:lt2>
      <a:accent1>
        <a:srgbClr val="F68A6E"/>
      </a:accent1>
      <a:accent2>
        <a:srgbClr val="CEB68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1F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394</Words>
  <Application>Microsoft Office PowerPoint</Application>
  <PresentationFormat>On-screen Show (16:9)</PresentationFormat>
  <Paragraphs>33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黑体</vt:lpstr>
      <vt:lpstr>Candara</vt:lpstr>
      <vt:lpstr>Times New Roman</vt:lpstr>
      <vt:lpstr>Yeseva One</vt:lpstr>
      <vt:lpstr>Wingdings</vt:lpstr>
      <vt:lpstr>Great Vibes</vt:lpstr>
      <vt:lpstr>Bebas Neue</vt:lpstr>
      <vt:lpstr>Arial</vt:lpstr>
      <vt:lpstr>Quicksand</vt:lpstr>
      <vt:lpstr>SVN-Poky's</vt:lpstr>
      <vt:lpstr>Roboto Condensed Light</vt:lpstr>
      <vt:lpstr>Gwendolyn</vt:lpstr>
      <vt:lpstr>Quicksand Medium</vt:lpstr>
      <vt:lpstr>隶书</vt:lpstr>
      <vt:lpstr>宋体</vt:lpstr>
      <vt:lpstr>Londrina Solid</vt:lpstr>
      <vt:lpstr>Poppins</vt:lpstr>
      <vt:lpstr>字魂130号-快乐俏黑体</vt:lpstr>
      <vt:lpstr>Pattaya</vt:lpstr>
      <vt:lpstr>Art Subject for Elementary - 2nd Grade: Visual Arts by Slidesgo</vt:lpstr>
      <vt:lpstr>Lễ kí Hiệp định Pa - ri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Lễ kí Hiệp định Pa - ri</dc:title>
  <cp:lastModifiedBy>Windows 10</cp:lastModifiedBy>
  <cp:revision>46</cp:revision>
  <dcterms:modified xsi:type="dcterms:W3CDTF">2023-04-10T03:52:22Z</dcterms:modified>
</cp:coreProperties>
</file>