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5"/>
  </p:notesMasterIdLst>
  <p:sldIdLst>
    <p:sldId id="305" r:id="rId2"/>
    <p:sldId id="309" r:id="rId3"/>
    <p:sldId id="310" r:id="rId4"/>
    <p:sldId id="311" r:id="rId5"/>
    <p:sldId id="312" r:id="rId6"/>
    <p:sldId id="283" r:id="rId7"/>
    <p:sldId id="284" r:id="rId8"/>
    <p:sldId id="258" r:id="rId9"/>
    <p:sldId id="259" r:id="rId10"/>
    <p:sldId id="289" r:id="rId11"/>
    <p:sldId id="290" r:id="rId12"/>
    <p:sldId id="287" r:id="rId13"/>
    <p:sldId id="262" r:id="rId14"/>
    <p:sldId id="314" r:id="rId15"/>
    <p:sldId id="315" r:id="rId16"/>
    <p:sldId id="297" r:id="rId17"/>
    <p:sldId id="298" r:id="rId18"/>
    <p:sldId id="316" r:id="rId19"/>
    <p:sldId id="295" r:id="rId20"/>
    <p:sldId id="296" r:id="rId21"/>
    <p:sldId id="294" r:id="rId22"/>
    <p:sldId id="317" r:id="rId23"/>
    <p:sldId id="265" r:id="rId24"/>
    <p:sldId id="318" r:id="rId25"/>
    <p:sldId id="274" r:id="rId26"/>
    <p:sldId id="275" r:id="rId27"/>
    <p:sldId id="277" r:id="rId28"/>
    <p:sldId id="319" r:id="rId29"/>
    <p:sldId id="320" r:id="rId30"/>
    <p:sldId id="300" r:id="rId31"/>
    <p:sldId id="323" r:id="rId32"/>
    <p:sldId id="322" r:id="rId33"/>
    <p:sldId id="324" r:id="rId3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66"/>
    <a:srgbClr val="D00000"/>
    <a:srgbClr val="FF0000"/>
    <a:srgbClr val="000099"/>
    <a:srgbClr val="004600"/>
    <a:srgbClr val="FF00FF"/>
    <a:srgbClr val="003600"/>
    <a:srgbClr val="00FF00"/>
    <a:srgbClr val="500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728" autoAdjust="0"/>
  </p:normalViewPr>
  <p:slideViewPr>
    <p:cSldViewPr>
      <p:cViewPr varScale="1">
        <p:scale>
          <a:sx n="68" d="100"/>
          <a:sy n="68" d="100"/>
        </p:scale>
        <p:origin x="5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C9422F5-DC3F-4CAC-8769-80CA6A43B405}" type="slidenum">
              <a:rPr lang="en-US" altLang="en-US"/>
              <a:pPr/>
              <a:t>‹#›</a:t>
            </a:fld>
            <a:endParaRPr lang="en-US" altLang="en-US"/>
          </a:p>
        </p:txBody>
      </p:sp>
    </p:spTree>
    <p:extLst>
      <p:ext uri="{BB962C8B-B14F-4D97-AF65-F5344CB8AC3E}">
        <p14:creationId xmlns:p14="http://schemas.microsoft.com/office/powerpoint/2010/main" val="720600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422F5-DC3F-4CAC-8769-80CA6A43B405}" type="slidenum">
              <a:rPr lang="en-US" altLang="en-US" smtClean="0"/>
              <a:pPr/>
              <a:t>14</a:t>
            </a:fld>
            <a:endParaRPr lang="en-US" altLang="en-US"/>
          </a:p>
        </p:txBody>
      </p:sp>
    </p:spTree>
    <p:extLst>
      <p:ext uri="{BB962C8B-B14F-4D97-AF65-F5344CB8AC3E}">
        <p14:creationId xmlns:p14="http://schemas.microsoft.com/office/powerpoint/2010/main" val="423867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FBC2450A-5F1E-416F-B8D9-E9092E50AB56}" type="slidenum">
              <a:rPr lang="en-US" altLang="en-US"/>
              <a:pPr/>
              <a:t>27</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74D47A5-5EC2-4CD7-BC0A-2D172801251F}" type="slidenum">
              <a:rPr lang="vi-VN" smtClean="0"/>
              <a:t>33</a:t>
            </a:fld>
            <a:endParaRPr lang="vi-VN"/>
          </a:p>
        </p:txBody>
      </p:sp>
    </p:spTree>
    <p:extLst>
      <p:ext uri="{BB962C8B-B14F-4D97-AF65-F5344CB8AC3E}">
        <p14:creationId xmlns:p14="http://schemas.microsoft.com/office/powerpoint/2010/main" val="3920023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16B2B2D-B57F-48BD-9F3C-2AD6E0DCF2F9}" type="slidenum">
              <a:rPr lang="en-US" altLang="en-US" smtClean="0"/>
              <a:pPr/>
              <a:t>‹#›</a:t>
            </a:fld>
            <a:endParaRPr lang="en-US"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7F38A68-94DE-4F05-A76C-78D1853ED3FA}" type="slidenum">
              <a:rPr lang="en-US" altLang="en-US" smtClean="0"/>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FC27902-2D06-4F86-A0C0-9D4C8D9D9CBF}" type="slidenum">
              <a:rPr lang="en-US" altLang="en-US" smtClean="0"/>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EAD3978-3FE2-4EFB-A3A1-4E1F2D340A3D}" type="slidenum">
              <a:rPr lang="en-US" altLang="en-US"/>
              <a:pPr/>
              <a:t>‹#›</a:t>
            </a:fld>
            <a:endParaRPr lang="en-US" altLang="en-US"/>
          </a:p>
        </p:txBody>
      </p:sp>
    </p:spTree>
    <p:extLst>
      <p:ext uri="{BB962C8B-B14F-4D97-AF65-F5344CB8AC3E}">
        <p14:creationId xmlns:p14="http://schemas.microsoft.com/office/powerpoint/2010/main" val="525395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6814A7-440B-4958-8CED-5EF61F5D7939}" type="slidenum">
              <a:rPr lang="en-US" altLang="en-US"/>
              <a:pPr/>
              <a:t>‹#›</a:t>
            </a:fld>
            <a:endParaRPr lang="en-US" altLang="en-US"/>
          </a:p>
        </p:txBody>
      </p:sp>
    </p:spTree>
    <p:extLst>
      <p:ext uri="{BB962C8B-B14F-4D97-AF65-F5344CB8AC3E}">
        <p14:creationId xmlns:p14="http://schemas.microsoft.com/office/powerpoint/2010/main" val="188545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C9889CD-6E14-4A03-BE60-D7B28EA241AE}" type="slidenum">
              <a:rPr lang="en-US" altLang="en-US"/>
              <a:pPr/>
              <a:t>‹#›</a:t>
            </a:fld>
            <a:endParaRPr lang="en-US" altLang="en-US"/>
          </a:p>
        </p:txBody>
      </p:sp>
    </p:spTree>
    <p:extLst>
      <p:ext uri="{BB962C8B-B14F-4D97-AF65-F5344CB8AC3E}">
        <p14:creationId xmlns:p14="http://schemas.microsoft.com/office/powerpoint/2010/main" val="121756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23E3F68-8CFA-4A8F-B060-405F7FAA82AF}" type="slidenum">
              <a:rPr lang="en-US" altLang="en-US" smtClean="0"/>
              <a:pPr/>
              <a:t>‹#›</a:t>
            </a:fld>
            <a:endParaRPr lang="en-US" alt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843FAD8-E806-45E6-9195-8EAF6B5BE558}" type="slidenum">
              <a:rPr lang="en-US" altLang="en-US" smtClean="0"/>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92EFF94-1E25-4FDE-BF48-84206532D46B}" type="slidenum">
              <a:rPr lang="en-US" altLang="en-US" smtClean="0"/>
              <a:pPr/>
              <a:t>‹#›</a:t>
            </a:fld>
            <a:endParaRPr lang="en-US" alt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C2A1BAA-635B-4C85-BBAF-C70A453B6F90}"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32D21B8-CEE3-4A61-9AA4-0FB4BA4FB32F}" type="slidenum">
              <a:rPr lang="en-US" altLang="en-US" smtClean="0"/>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A4C0BD7A-4275-457D-AAEC-6F5B10C87492}" type="slidenum">
              <a:rPr lang="en-US" altLang="en-US" smtClean="0"/>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8849FEA-C633-47AC-AA5D-0EB46C0A2827}" type="slidenum">
              <a:rPr lang="en-US" altLang="en-US" smtClean="0"/>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24B1C08-B675-42F2-9129-84A31CC8BD2B}" type="slidenum">
              <a:rPr lang="en-US" altLang="en-US" smtClean="0"/>
              <a:pPr/>
              <a:t>‹#›</a:t>
            </a:fld>
            <a:endParaRPr lang="en-US"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953A7A9-8FDF-48F9-94F0-E6AF7EEADBFB}"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gif"/><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534146"/>
            <a:ext cx="9144000" cy="1020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400" b="1">
                <a:solidFill>
                  <a:prstClr val="white"/>
                </a:solidFill>
                <a:latin typeface="Arial" pitchFamily="34" charset="0"/>
                <a:cs typeface="Arial" pitchFamily="34" charset="0"/>
              </a:rPr>
              <a:t>TRƯỜNG TIỂU HỌC XUÂN THẠNH</a:t>
            </a:r>
          </a:p>
          <a:p>
            <a:pPr algn="ctr" defTabSz="457200" eaLnBrk="1" fontAlgn="auto" hangingPunct="1">
              <a:spcBef>
                <a:spcPts val="0"/>
              </a:spcBef>
              <a:spcAft>
                <a:spcPts val="0"/>
              </a:spcAft>
              <a:defRPr/>
            </a:pPr>
            <a:r>
              <a:rPr lang="en-US" sz="2400" b="1">
                <a:solidFill>
                  <a:prstClr val="white"/>
                </a:solidFill>
                <a:latin typeface="Arial" pitchFamily="34" charset="0"/>
                <a:cs typeface="Arial" pitchFamily="34" charset="0"/>
              </a:rPr>
              <a:t>THỐNG NHẤT</a:t>
            </a:r>
          </a:p>
          <a:p>
            <a:pPr algn="ctr" defTabSz="457200" eaLnBrk="1" fontAlgn="auto" hangingPunct="1">
              <a:spcBef>
                <a:spcPts val="0"/>
              </a:spcBef>
              <a:spcAft>
                <a:spcPts val="0"/>
              </a:spcAft>
              <a:defRPr/>
            </a:pPr>
            <a:r>
              <a:rPr lang="en-US" sz="2400" b="1">
                <a:solidFill>
                  <a:prstClr val="white"/>
                </a:solidFill>
                <a:latin typeface="Arial" pitchFamily="34" charset="0"/>
                <a:cs typeface="Arial" pitchFamily="34" charset="0"/>
              </a:rPr>
              <a:t>ĐỒNG NAI</a:t>
            </a:r>
            <a:endParaRPr lang="vi-VN" sz="2400" b="1" dirty="0">
              <a:solidFill>
                <a:prstClr val="white"/>
              </a:solidFill>
              <a:latin typeface="Arial" pitchFamily="34" charset="0"/>
              <a:cs typeface="Arial" pitchFamily="34" charset="0"/>
            </a:endParaRPr>
          </a:p>
        </p:txBody>
      </p:sp>
      <p:pic>
        <p:nvPicPr>
          <p:cNvPr id="53252" name="Picture 2" descr="Tải +999 Hình Nền Powerpoint Khoa Học Đẹp Nhất Năm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68302" y="501654"/>
            <a:ext cx="8407400" cy="1052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InflateTop">
              <a:avLst/>
            </a:prstTxWarp>
          </a:bodyPr>
          <a:lstStyle/>
          <a:p>
            <a:pPr algn="ctr" defTabSz="457200" eaLnBrk="1" fontAlgn="auto" hangingPunct="1">
              <a:spcBef>
                <a:spcPts val="0"/>
              </a:spcBef>
              <a:spcAft>
                <a:spcPts val="0"/>
              </a:spcAft>
              <a:defRPr/>
            </a:pPr>
            <a:endParaRPr lang="vi-VN" sz="2400" b="1" dirty="0">
              <a:ln w="22225">
                <a:solidFill>
                  <a:srgbClr val="EA6312"/>
                </a:solidFill>
                <a:prstDash val="solid"/>
              </a:ln>
              <a:solidFill>
                <a:srgbClr val="EA6312">
                  <a:lumMod val="40000"/>
                  <a:lumOff val="60000"/>
                </a:srgb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2" y="44624"/>
            <a:ext cx="9143999" cy="3232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0" lvl="3" algn="ctr" defTabSz="685800" fontAlgn="auto">
              <a:spcBef>
                <a:spcPct val="50000"/>
              </a:spcBef>
              <a:spcAft>
                <a:spcPts val="0"/>
              </a:spcAft>
              <a:defRPr/>
            </a:pPr>
            <a:r>
              <a:rPr lang="en-US" sz="6000" b="1" kern="0">
                <a:solidFill>
                  <a:srgbClr val="0000CC"/>
                </a:solidFill>
                <a:latin typeface="Arial" pitchFamily="34" charset="0"/>
                <a:cs typeface="Arial" pitchFamily="34" charset="0"/>
              </a:rPr>
              <a:t>ĐỊA LÍ</a:t>
            </a:r>
          </a:p>
          <a:p>
            <a:pPr marL="0" lvl="3" algn="ctr" defTabSz="685800" fontAlgn="auto">
              <a:spcBef>
                <a:spcPct val="50000"/>
              </a:spcBef>
              <a:spcAft>
                <a:spcPts val="0"/>
              </a:spcAft>
              <a:defRPr/>
            </a:pPr>
            <a:r>
              <a:rPr lang="en-US" sz="6000" b="1" kern="10">
                <a:ln w="9525">
                  <a:solidFill>
                    <a:srgbClr val="990000"/>
                  </a:solidFill>
                  <a:round/>
                  <a:headEnd/>
                  <a:tailEnd/>
                </a:ln>
                <a:solidFill>
                  <a:srgbClr val="660066"/>
                </a:solidFill>
                <a:latin typeface="Arial" pitchFamily="34" charset="0"/>
                <a:cs typeface="Arial" pitchFamily="34" charset="0"/>
              </a:rPr>
              <a:t>CHÂU PHI</a:t>
            </a:r>
            <a:r>
              <a:rPr lang="en-US" sz="6000" b="1" kern="10">
                <a:ln w="9525">
                  <a:solidFill>
                    <a:srgbClr val="990000"/>
                  </a:solidFill>
                  <a:round/>
                  <a:headEnd/>
                  <a:tailEnd/>
                </a:ln>
                <a:solidFill>
                  <a:srgbClr val="FF9933"/>
                </a:solidFill>
                <a:latin typeface="Arial" pitchFamily="34" charset="0"/>
                <a:cs typeface="Arial" pitchFamily="34" charset="0"/>
              </a:rPr>
              <a:t> </a:t>
            </a:r>
          </a:p>
          <a:p>
            <a:pPr marL="0" lvl="3" algn="ctr" defTabSz="685800" fontAlgn="auto">
              <a:spcBef>
                <a:spcPct val="50000"/>
              </a:spcBef>
              <a:spcAft>
                <a:spcPts val="0"/>
              </a:spcAft>
              <a:defRPr/>
            </a:pPr>
            <a:r>
              <a:rPr lang="en-US" sz="6000" b="1" kern="10">
                <a:ln w="9525">
                  <a:solidFill>
                    <a:srgbClr val="990000"/>
                  </a:solidFill>
                  <a:round/>
                  <a:headEnd/>
                  <a:tailEnd/>
                </a:ln>
                <a:solidFill>
                  <a:srgbClr val="FF9933"/>
                </a:solidFill>
                <a:latin typeface="Arial" pitchFamily="34" charset="0"/>
                <a:cs typeface="Arial" pitchFamily="34" charset="0"/>
              </a:rPr>
              <a:t>(Tiếp theo)</a:t>
            </a:r>
            <a:endParaRPr lang="en-US" sz="6000" b="1" kern="10" dirty="0">
              <a:ln w="9525">
                <a:solidFill>
                  <a:srgbClr val="990000"/>
                </a:solidFill>
                <a:round/>
                <a:headEnd/>
                <a:tailEnd/>
              </a:ln>
              <a:solidFill>
                <a:srgbClr val="FF9933"/>
              </a:solidFill>
              <a:latin typeface="Arial" pitchFamily="34" charset="0"/>
              <a:cs typeface="Arial" pitchFamily="34" charset="0"/>
            </a:endParaRPr>
          </a:p>
          <a:p>
            <a:pPr marL="1285875" lvl="3" defTabSz="685800" fontAlgn="auto">
              <a:spcBef>
                <a:spcPct val="50000"/>
              </a:spcBef>
              <a:spcAft>
                <a:spcPts val="0"/>
              </a:spcAft>
              <a:defRPr/>
            </a:pPr>
            <a:endParaRPr lang="en-US" sz="4000" b="1" i="1" kern="0" dirty="0">
              <a:solidFill>
                <a:srgbClr val="0000CC"/>
              </a:solidFill>
              <a:latin typeface="Arial" charset="0"/>
              <a:cs typeface="Times New Roman" panose="02020603050405020304" pitchFamily="18" charset="0"/>
            </a:endParaRPr>
          </a:p>
          <a:p>
            <a:pPr marL="1285875" lvl="3" defTabSz="685800" fontAlgn="auto">
              <a:spcBef>
                <a:spcPct val="50000"/>
              </a:spcBef>
              <a:spcAft>
                <a:spcPts val="0"/>
              </a:spcAft>
              <a:defRPr/>
            </a:pPr>
            <a:endParaRPr lang="en-US" sz="4000" b="1" i="1" kern="0" dirty="0">
              <a:solidFill>
                <a:srgbClr val="0000CC"/>
              </a:solidFill>
              <a:latin typeface="Arial" charset="0"/>
              <a:cs typeface="Times New Roman" panose="02020603050405020304" pitchFamily="18" charset="0"/>
            </a:endParaRPr>
          </a:p>
        </p:txBody>
      </p:sp>
      <p:sp>
        <p:nvSpPr>
          <p:cNvPr id="8" name="Rectangle 7"/>
          <p:cNvSpPr/>
          <p:nvPr/>
        </p:nvSpPr>
        <p:spPr>
          <a:xfrm>
            <a:off x="1898652" y="2781300"/>
            <a:ext cx="5160963" cy="77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5400" dirty="0">
              <a:solidFill>
                <a:srgbClr val="FFFF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9" name="Rectangle 8"/>
          <p:cNvSpPr/>
          <p:nvPr/>
        </p:nvSpPr>
        <p:spPr>
          <a:xfrm>
            <a:off x="-1943100" y="2316167"/>
            <a:ext cx="9315450" cy="41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3600" b="1" u="sng" dirty="0">
              <a:solidFill>
                <a:srgbClr val="7030A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898652" y="2306638"/>
            <a:ext cx="5997575" cy="125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4800" b="1" dirty="0">
              <a:solidFill>
                <a:prstClr val="black"/>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53259" name="Picture 6" descr="Ảnh động đẹp (1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754192"/>
            <a:ext cx="8191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6" descr="Ảnh động đẹp (1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58150" y="1754192"/>
            <a:ext cx="8191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795932"/>
      </p:ext>
    </p:extLst>
  </p:cSld>
  <p:clrMapOvr>
    <a:masterClrMapping/>
  </p:clrMapOvr>
  <p:transition spd="slow" advTm="8662">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nodePh="1">
                                  <p:stCondLst>
                                    <p:cond delay="0"/>
                                  </p:stCondLst>
                                  <p:endCondLst>
                                    <p:cond evt="begin" delay="0">
                                      <p:tn val="5"/>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aden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538"/>
            <a:ext cx="46434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images1979677_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LHQ-thong-qua-5-nghi-qu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284538"/>
            <a:ext cx="450056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strips(downLeft)">
                                      <p:cBhvr>
                                        <p:cTn id="7" dur="500"/>
                                        <p:tgtEl>
                                          <p:spTgt spid="7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strips(downLeft)">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strips(downLeft)">
                                      <p:cBhvr>
                                        <p:cTn id="1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US" altLang="en-US"/>
          </a:p>
        </p:txBody>
      </p:sp>
      <p:pic>
        <p:nvPicPr>
          <p:cNvPr id="8196" name="Picture 4" descr="ban do 3"/>
          <p:cNvPicPr>
            <a:picLocks noGrp="1" noChangeAspect="1" noChangeArrowheads="1"/>
          </p:cNvPicPr>
          <p:nvPr>
            <p:ph sz="quarter" idx="13"/>
          </p:nvPr>
        </p:nvPicPr>
        <p:blipFill>
          <a:blip r:embed="rId2">
            <a:lum bright="-42000" contrast="64000"/>
            <a:extLst>
              <a:ext uri="{28A0092B-C50C-407E-A947-70E740481C1C}">
                <a14:useLocalDpi xmlns:a14="http://schemas.microsoft.com/office/drawing/2010/main" val="0"/>
              </a:ext>
            </a:extLst>
          </a:blip>
          <a:srcRect/>
          <a:stretch>
            <a:fillRect/>
          </a:stretch>
        </p:blipFill>
        <p:spPr>
          <a:xfrm>
            <a:off x="323850" y="188913"/>
            <a:ext cx="8640763" cy="6264275"/>
          </a:xfrm>
          <a:solidFill>
            <a:srgbClr val="FF00FF"/>
          </a:solidFill>
          <a:ln>
            <a:solidFill>
              <a:srgbClr val="3366FF"/>
            </a:solidFill>
            <a:miter lim="800000"/>
            <a:headEnd/>
            <a:tailEnd/>
          </a:ln>
        </p:spPr>
      </p:pic>
      <p:sp>
        <p:nvSpPr>
          <p:cNvPr id="12292" name="Text Box 5"/>
          <p:cNvSpPr txBox="1">
            <a:spLocks noChangeArrowheads="1"/>
          </p:cNvSpPr>
          <p:nvPr/>
        </p:nvSpPr>
        <p:spPr bwMode="auto">
          <a:xfrm>
            <a:off x="250825" y="5013325"/>
            <a:ext cx="8424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en-US" altLang="en-US" sz="2800"/>
          </a:p>
        </p:txBody>
      </p:sp>
      <p:sp>
        <p:nvSpPr>
          <p:cNvPr id="12293" name="Text Box 6"/>
          <p:cNvSpPr txBox="1">
            <a:spLocks noChangeArrowheads="1"/>
          </p:cNvSpPr>
          <p:nvPr/>
        </p:nvSpPr>
        <p:spPr bwMode="auto">
          <a:xfrm>
            <a:off x="323850" y="5949950"/>
            <a:ext cx="849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endParaRPr lang="en-US" altLang="en-US" sz="1800"/>
          </a:p>
        </p:txBody>
      </p:sp>
      <p:sp>
        <p:nvSpPr>
          <p:cNvPr id="7" name="Freeform 6"/>
          <p:cNvSpPr/>
          <p:nvPr/>
        </p:nvSpPr>
        <p:spPr>
          <a:xfrm>
            <a:off x="543959" y="668370"/>
            <a:ext cx="7741937" cy="4821634"/>
          </a:xfrm>
          <a:custGeom>
            <a:avLst/>
            <a:gdLst>
              <a:gd name="connsiteX0" fmla="*/ 83838 w 7741937"/>
              <a:gd name="connsiteY0" fmla="*/ 1051248 h 4821634"/>
              <a:gd name="connsiteX1" fmla="*/ 233964 w 7741937"/>
              <a:gd name="connsiteY1" fmla="*/ 942066 h 4821634"/>
              <a:gd name="connsiteX2" fmla="*/ 302202 w 7741937"/>
              <a:gd name="connsiteY2" fmla="*/ 860179 h 4821634"/>
              <a:gd name="connsiteX3" fmla="*/ 356793 w 7741937"/>
              <a:gd name="connsiteY3" fmla="*/ 846531 h 4821634"/>
              <a:gd name="connsiteX4" fmla="*/ 452328 w 7741937"/>
              <a:gd name="connsiteY4" fmla="*/ 805588 h 4821634"/>
              <a:gd name="connsiteX5" fmla="*/ 465976 w 7741937"/>
              <a:gd name="connsiteY5" fmla="*/ 737349 h 4821634"/>
              <a:gd name="connsiteX6" fmla="*/ 520567 w 7741937"/>
              <a:gd name="connsiteY6" fmla="*/ 723702 h 4821634"/>
              <a:gd name="connsiteX7" fmla="*/ 643396 w 7741937"/>
              <a:gd name="connsiteY7" fmla="*/ 669111 h 4821634"/>
              <a:gd name="connsiteX8" fmla="*/ 697988 w 7741937"/>
              <a:gd name="connsiteY8" fmla="*/ 587224 h 4821634"/>
              <a:gd name="connsiteX9" fmla="*/ 793522 w 7741937"/>
              <a:gd name="connsiteY9" fmla="*/ 587224 h 4821634"/>
              <a:gd name="connsiteX10" fmla="*/ 889056 w 7741937"/>
              <a:gd name="connsiteY10" fmla="*/ 559929 h 4821634"/>
              <a:gd name="connsiteX11" fmla="*/ 1039182 w 7741937"/>
              <a:gd name="connsiteY11" fmla="*/ 450746 h 4821634"/>
              <a:gd name="connsiteX12" fmla="*/ 1080125 w 7741937"/>
              <a:gd name="connsiteY12" fmla="*/ 355212 h 4821634"/>
              <a:gd name="connsiteX13" fmla="*/ 1175659 w 7741937"/>
              <a:gd name="connsiteY13" fmla="*/ 273326 h 4821634"/>
              <a:gd name="connsiteX14" fmla="*/ 1257546 w 7741937"/>
              <a:gd name="connsiteY14" fmla="*/ 232382 h 4821634"/>
              <a:gd name="connsiteX15" fmla="*/ 1325785 w 7741937"/>
              <a:gd name="connsiteY15" fmla="*/ 232382 h 4821634"/>
              <a:gd name="connsiteX16" fmla="*/ 1462262 w 7741937"/>
              <a:gd name="connsiteY16" fmla="*/ 232382 h 4821634"/>
              <a:gd name="connsiteX17" fmla="*/ 1544149 w 7741937"/>
              <a:gd name="connsiteY17" fmla="*/ 177791 h 4821634"/>
              <a:gd name="connsiteX18" fmla="*/ 1598740 w 7741937"/>
              <a:gd name="connsiteY18" fmla="*/ 109552 h 4821634"/>
              <a:gd name="connsiteX19" fmla="*/ 1721570 w 7741937"/>
              <a:gd name="connsiteY19" fmla="*/ 164143 h 4821634"/>
              <a:gd name="connsiteX20" fmla="*/ 1939934 w 7741937"/>
              <a:gd name="connsiteY20" fmla="*/ 164143 h 4821634"/>
              <a:gd name="connsiteX21" fmla="*/ 2090059 w 7741937"/>
              <a:gd name="connsiteY21" fmla="*/ 136848 h 4821634"/>
              <a:gd name="connsiteX22" fmla="*/ 2212889 w 7741937"/>
              <a:gd name="connsiteY22" fmla="*/ 109552 h 4821634"/>
              <a:gd name="connsiteX23" fmla="*/ 2417605 w 7741937"/>
              <a:gd name="connsiteY23" fmla="*/ 68609 h 4821634"/>
              <a:gd name="connsiteX24" fmla="*/ 2499492 w 7741937"/>
              <a:gd name="connsiteY24" fmla="*/ 370 h 4821634"/>
              <a:gd name="connsiteX25" fmla="*/ 2663265 w 7741937"/>
              <a:gd name="connsiteY25" fmla="*/ 41314 h 4821634"/>
              <a:gd name="connsiteX26" fmla="*/ 2704208 w 7741937"/>
              <a:gd name="connsiteY26" fmla="*/ 41314 h 4821634"/>
              <a:gd name="connsiteX27" fmla="*/ 2840686 w 7741937"/>
              <a:gd name="connsiteY27" fmla="*/ 54961 h 4821634"/>
              <a:gd name="connsiteX28" fmla="*/ 2949868 w 7741937"/>
              <a:gd name="connsiteY28" fmla="*/ 82257 h 4821634"/>
              <a:gd name="connsiteX29" fmla="*/ 3045402 w 7741937"/>
              <a:gd name="connsiteY29" fmla="*/ 68609 h 4821634"/>
              <a:gd name="connsiteX30" fmla="*/ 3168232 w 7741937"/>
              <a:gd name="connsiteY30" fmla="*/ 68609 h 4821634"/>
              <a:gd name="connsiteX31" fmla="*/ 3222823 w 7741937"/>
              <a:gd name="connsiteY31" fmla="*/ 68609 h 4821634"/>
              <a:gd name="connsiteX32" fmla="*/ 3222823 w 7741937"/>
              <a:gd name="connsiteY32" fmla="*/ 109552 h 4821634"/>
              <a:gd name="connsiteX33" fmla="*/ 3236471 w 7741937"/>
              <a:gd name="connsiteY33" fmla="*/ 164143 h 4821634"/>
              <a:gd name="connsiteX34" fmla="*/ 3181880 w 7741937"/>
              <a:gd name="connsiteY34" fmla="*/ 205087 h 4821634"/>
              <a:gd name="connsiteX35" fmla="*/ 3209176 w 7741937"/>
              <a:gd name="connsiteY35" fmla="*/ 273326 h 4821634"/>
              <a:gd name="connsiteX36" fmla="*/ 3304710 w 7741937"/>
              <a:gd name="connsiteY36" fmla="*/ 314269 h 4821634"/>
              <a:gd name="connsiteX37" fmla="*/ 3400244 w 7741937"/>
              <a:gd name="connsiteY37" fmla="*/ 286973 h 4821634"/>
              <a:gd name="connsiteX38" fmla="*/ 3468483 w 7741937"/>
              <a:gd name="connsiteY38" fmla="*/ 259678 h 4821634"/>
              <a:gd name="connsiteX39" fmla="*/ 3550370 w 7741937"/>
              <a:gd name="connsiteY39" fmla="*/ 259678 h 4821634"/>
              <a:gd name="connsiteX40" fmla="*/ 3632256 w 7741937"/>
              <a:gd name="connsiteY40" fmla="*/ 341564 h 4821634"/>
              <a:gd name="connsiteX41" fmla="*/ 3714143 w 7741937"/>
              <a:gd name="connsiteY41" fmla="*/ 409803 h 4821634"/>
              <a:gd name="connsiteX42" fmla="*/ 3877916 w 7741937"/>
              <a:gd name="connsiteY42" fmla="*/ 423451 h 4821634"/>
              <a:gd name="connsiteX43" fmla="*/ 4014393 w 7741937"/>
              <a:gd name="connsiteY43" fmla="*/ 450746 h 4821634"/>
              <a:gd name="connsiteX44" fmla="*/ 4123576 w 7741937"/>
              <a:gd name="connsiteY44" fmla="*/ 464394 h 4821634"/>
              <a:gd name="connsiteX45" fmla="*/ 4164519 w 7741937"/>
              <a:gd name="connsiteY45" fmla="*/ 423451 h 4821634"/>
              <a:gd name="connsiteX46" fmla="*/ 4164519 w 7741937"/>
              <a:gd name="connsiteY46" fmla="*/ 314269 h 4821634"/>
              <a:gd name="connsiteX47" fmla="*/ 4246405 w 7741937"/>
              <a:gd name="connsiteY47" fmla="*/ 314269 h 4821634"/>
              <a:gd name="connsiteX48" fmla="*/ 4341940 w 7741937"/>
              <a:gd name="connsiteY48" fmla="*/ 314269 h 4821634"/>
              <a:gd name="connsiteX49" fmla="*/ 4451122 w 7741937"/>
              <a:gd name="connsiteY49" fmla="*/ 355212 h 4821634"/>
              <a:gd name="connsiteX50" fmla="*/ 4464770 w 7741937"/>
              <a:gd name="connsiteY50" fmla="*/ 382508 h 4821634"/>
              <a:gd name="connsiteX51" fmla="*/ 4601247 w 7741937"/>
              <a:gd name="connsiteY51" fmla="*/ 355212 h 4821634"/>
              <a:gd name="connsiteX52" fmla="*/ 4683134 w 7741937"/>
              <a:gd name="connsiteY52" fmla="*/ 382508 h 4821634"/>
              <a:gd name="connsiteX53" fmla="*/ 4846907 w 7741937"/>
              <a:gd name="connsiteY53" fmla="*/ 396155 h 4821634"/>
              <a:gd name="connsiteX54" fmla="*/ 5024328 w 7741937"/>
              <a:gd name="connsiteY54" fmla="*/ 423451 h 4821634"/>
              <a:gd name="connsiteX55" fmla="*/ 5092567 w 7741937"/>
              <a:gd name="connsiteY55" fmla="*/ 396155 h 4821634"/>
              <a:gd name="connsiteX56" fmla="*/ 5188101 w 7741937"/>
              <a:gd name="connsiteY56" fmla="*/ 382508 h 4821634"/>
              <a:gd name="connsiteX57" fmla="*/ 5269988 w 7741937"/>
              <a:gd name="connsiteY57" fmla="*/ 396155 h 4821634"/>
              <a:gd name="connsiteX58" fmla="*/ 5338226 w 7741937"/>
              <a:gd name="connsiteY58" fmla="*/ 396155 h 4821634"/>
              <a:gd name="connsiteX59" fmla="*/ 5529295 w 7741937"/>
              <a:gd name="connsiteY59" fmla="*/ 409803 h 4821634"/>
              <a:gd name="connsiteX60" fmla="*/ 5638477 w 7741937"/>
              <a:gd name="connsiteY60" fmla="*/ 437099 h 4821634"/>
              <a:gd name="connsiteX61" fmla="*/ 5720364 w 7741937"/>
              <a:gd name="connsiteY61" fmla="*/ 559929 h 4821634"/>
              <a:gd name="connsiteX62" fmla="*/ 5747659 w 7741937"/>
              <a:gd name="connsiteY62" fmla="*/ 573576 h 4821634"/>
              <a:gd name="connsiteX63" fmla="*/ 5679420 w 7741937"/>
              <a:gd name="connsiteY63" fmla="*/ 628167 h 4821634"/>
              <a:gd name="connsiteX64" fmla="*/ 5638477 w 7741937"/>
              <a:gd name="connsiteY64" fmla="*/ 641815 h 4821634"/>
              <a:gd name="connsiteX65" fmla="*/ 5693068 w 7741937"/>
              <a:gd name="connsiteY65" fmla="*/ 737349 h 4821634"/>
              <a:gd name="connsiteX66" fmla="*/ 5843193 w 7741937"/>
              <a:gd name="connsiteY66" fmla="*/ 873827 h 4821634"/>
              <a:gd name="connsiteX67" fmla="*/ 5843193 w 7741937"/>
              <a:gd name="connsiteY67" fmla="*/ 955714 h 4821634"/>
              <a:gd name="connsiteX68" fmla="*/ 6006967 w 7741937"/>
              <a:gd name="connsiteY68" fmla="*/ 983009 h 4821634"/>
              <a:gd name="connsiteX69" fmla="*/ 6075205 w 7741937"/>
              <a:gd name="connsiteY69" fmla="*/ 1051248 h 4821634"/>
              <a:gd name="connsiteX70" fmla="*/ 6088853 w 7741937"/>
              <a:gd name="connsiteY70" fmla="*/ 1133134 h 4821634"/>
              <a:gd name="connsiteX71" fmla="*/ 6088853 w 7741937"/>
              <a:gd name="connsiteY71" fmla="*/ 1174078 h 4821634"/>
              <a:gd name="connsiteX72" fmla="*/ 6143444 w 7741937"/>
              <a:gd name="connsiteY72" fmla="*/ 1215021 h 4821634"/>
              <a:gd name="connsiteX73" fmla="*/ 6211683 w 7741937"/>
              <a:gd name="connsiteY73" fmla="*/ 1255964 h 4821634"/>
              <a:gd name="connsiteX74" fmla="*/ 6307217 w 7741937"/>
              <a:gd name="connsiteY74" fmla="*/ 1296908 h 4821634"/>
              <a:gd name="connsiteX75" fmla="*/ 6348161 w 7741937"/>
              <a:gd name="connsiteY75" fmla="*/ 1378794 h 4821634"/>
              <a:gd name="connsiteX76" fmla="*/ 6348161 w 7741937"/>
              <a:gd name="connsiteY76" fmla="*/ 1447033 h 4821634"/>
              <a:gd name="connsiteX77" fmla="*/ 6498286 w 7741937"/>
              <a:gd name="connsiteY77" fmla="*/ 1447033 h 4821634"/>
              <a:gd name="connsiteX78" fmla="*/ 6593820 w 7741937"/>
              <a:gd name="connsiteY78" fmla="*/ 1501624 h 4821634"/>
              <a:gd name="connsiteX79" fmla="*/ 6675707 w 7741937"/>
              <a:gd name="connsiteY79" fmla="*/ 1528920 h 4821634"/>
              <a:gd name="connsiteX80" fmla="*/ 6812185 w 7741937"/>
              <a:gd name="connsiteY80" fmla="*/ 1597158 h 4821634"/>
              <a:gd name="connsiteX81" fmla="*/ 6853128 w 7741937"/>
              <a:gd name="connsiteY81" fmla="*/ 1665397 h 4821634"/>
              <a:gd name="connsiteX82" fmla="*/ 6798537 w 7741937"/>
              <a:gd name="connsiteY82" fmla="*/ 1692693 h 4821634"/>
              <a:gd name="connsiteX83" fmla="*/ 6880423 w 7741937"/>
              <a:gd name="connsiteY83" fmla="*/ 1692693 h 4821634"/>
              <a:gd name="connsiteX84" fmla="*/ 6948662 w 7741937"/>
              <a:gd name="connsiteY84" fmla="*/ 1747284 h 4821634"/>
              <a:gd name="connsiteX85" fmla="*/ 7180674 w 7741937"/>
              <a:gd name="connsiteY85" fmla="*/ 1733636 h 4821634"/>
              <a:gd name="connsiteX86" fmla="*/ 7330799 w 7741937"/>
              <a:gd name="connsiteY86" fmla="*/ 1692693 h 4821634"/>
              <a:gd name="connsiteX87" fmla="*/ 7617402 w 7741937"/>
              <a:gd name="connsiteY87" fmla="*/ 1692693 h 4821634"/>
              <a:gd name="connsiteX88" fmla="*/ 7712937 w 7741937"/>
              <a:gd name="connsiteY88" fmla="*/ 1651749 h 4821634"/>
              <a:gd name="connsiteX89" fmla="*/ 7726585 w 7741937"/>
              <a:gd name="connsiteY89" fmla="*/ 1651749 h 4821634"/>
              <a:gd name="connsiteX90" fmla="*/ 7740232 w 7741937"/>
              <a:gd name="connsiteY90" fmla="*/ 1733636 h 4821634"/>
              <a:gd name="connsiteX91" fmla="*/ 7740232 w 7741937"/>
              <a:gd name="connsiteY91" fmla="*/ 1774579 h 4821634"/>
              <a:gd name="connsiteX92" fmla="*/ 7726585 w 7741937"/>
              <a:gd name="connsiteY92" fmla="*/ 1801875 h 4821634"/>
              <a:gd name="connsiteX93" fmla="*/ 7712937 w 7741937"/>
              <a:gd name="connsiteY93" fmla="*/ 1856466 h 4821634"/>
              <a:gd name="connsiteX94" fmla="*/ 7603755 w 7741937"/>
              <a:gd name="connsiteY94" fmla="*/ 1979296 h 4821634"/>
              <a:gd name="connsiteX95" fmla="*/ 7508220 w 7741937"/>
              <a:gd name="connsiteY95" fmla="*/ 2115773 h 4821634"/>
              <a:gd name="connsiteX96" fmla="*/ 7412686 w 7741937"/>
              <a:gd name="connsiteY96" fmla="*/ 2197660 h 4821634"/>
              <a:gd name="connsiteX97" fmla="*/ 7194322 w 7741937"/>
              <a:gd name="connsiteY97" fmla="*/ 2320490 h 4821634"/>
              <a:gd name="connsiteX98" fmla="*/ 6921367 w 7741937"/>
              <a:gd name="connsiteY98" fmla="*/ 2456967 h 4821634"/>
              <a:gd name="connsiteX99" fmla="*/ 6771241 w 7741937"/>
              <a:gd name="connsiteY99" fmla="*/ 2552502 h 4821634"/>
              <a:gd name="connsiteX100" fmla="*/ 6716650 w 7741937"/>
              <a:gd name="connsiteY100" fmla="*/ 2593445 h 4821634"/>
              <a:gd name="connsiteX101" fmla="*/ 6607468 w 7741937"/>
              <a:gd name="connsiteY101" fmla="*/ 2648036 h 4821634"/>
              <a:gd name="connsiteX102" fmla="*/ 6511934 w 7741937"/>
              <a:gd name="connsiteY102" fmla="*/ 2743570 h 4821634"/>
              <a:gd name="connsiteX103" fmla="*/ 6443695 w 7741937"/>
              <a:gd name="connsiteY103" fmla="*/ 2811809 h 4821634"/>
              <a:gd name="connsiteX104" fmla="*/ 6416399 w 7741937"/>
              <a:gd name="connsiteY104" fmla="*/ 2839105 h 4821634"/>
              <a:gd name="connsiteX105" fmla="*/ 6430047 w 7741937"/>
              <a:gd name="connsiteY105" fmla="*/ 2934639 h 4821634"/>
              <a:gd name="connsiteX106" fmla="*/ 6443695 w 7741937"/>
              <a:gd name="connsiteY106" fmla="*/ 2975582 h 4821634"/>
              <a:gd name="connsiteX107" fmla="*/ 6443695 w 7741937"/>
              <a:gd name="connsiteY107" fmla="*/ 3030173 h 4821634"/>
              <a:gd name="connsiteX108" fmla="*/ 6539229 w 7741937"/>
              <a:gd name="connsiteY108" fmla="*/ 3180299 h 4821634"/>
              <a:gd name="connsiteX109" fmla="*/ 6580173 w 7741937"/>
              <a:gd name="connsiteY109" fmla="*/ 3289481 h 4821634"/>
              <a:gd name="connsiteX110" fmla="*/ 6566525 w 7741937"/>
              <a:gd name="connsiteY110" fmla="*/ 3453254 h 4821634"/>
              <a:gd name="connsiteX111" fmla="*/ 6607468 w 7741937"/>
              <a:gd name="connsiteY111" fmla="*/ 3507845 h 4821634"/>
              <a:gd name="connsiteX112" fmla="*/ 6525582 w 7741937"/>
              <a:gd name="connsiteY112" fmla="*/ 3548788 h 4821634"/>
              <a:gd name="connsiteX113" fmla="*/ 6334513 w 7741937"/>
              <a:gd name="connsiteY113" fmla="*/ 3630675 h 4821634"/>
              <a:gd name="connsiteX114" fmla="*/ 6279922 w 7741937"/>
              <a:gd name="connsiteY114" fmla="*/ 3671618 h 4821634"/>
              <a:gd name="connsiteX115" fmla="*/ 6170740 w 7741937"/>
              <a:gd name="connsiteY115" fmla="*/ 3712561 h 4821634"/>
              <a:gd name="connsiteX116" fmla="*/ 6047910 w 7741937"/>
              <a:gd name="connsiteY116" fmla="*/ 3739857 h 4821634"/>
              <a:gd name="connsiteX117" fmla="*/ 5925080 w 7741937"/>
              <a:gd name="connsiteY117" fmla="*/ 3849039 h 4821634"/>
              <a:gd name="connsiteX118" fmla="*/ 5952376 w 7741937"/>
              <a:gd name="connsiteY118" fmla="*/ 3917278 h 4821634"/>
              <a:gd name="connsiteX119" fmla="*/ 5952376 w 7741937"/>
              <a:gd name="connsiteY119" fmla="*/ 4081051 h 4821634"/>
              <a:gd name="connsiteX120" fmla="*/ 5925080 w 7741937"/>
              <a:gd name="connsiteY120" fmla="*/ 4135642 h 4821634"/>
              <a:gd name="connsiteX121" fmla="*/ 5829546 w 7741937"/>
              <a:gd name="connsiteY121" fmla="*/ 4176585 h 4821634"/>
              <a:gd name="connsiteX122" fmla="*/ 5679420 w 7741937"/>
              <a:gd name="connsiteY122" fmla="*/ 4203881 h 4821634"/>
              <a:gd name="connsiteX123" fmla="*/ 5652125 w 7741937"/>
              <a:gd name="connsiteY123" fmla="*/ 4299415 h 4821634"/>
              <a:gd name="connsiteX124" fmla="*/ 5597534 w 7741937"/>
              <a:gd name="connsiteY124" fmla="*/ 4394949 h 4821634"/>
              <a:gd name="connsiteX125" fmla="*/ 5501999 w 7741937"/>
              <a:gd name="connsiteY125" fmla="*/ 4449540 h 4821634"/>
              <a:gd name="connsiteX126" fmla="*/ 5433761 w 7741937"/>
              <a:gd name="connsiteY126" fmla="*/ 4504131 h 4821634"/>
              <a:gd name="connsiteX127" fmla="*/ 5324579 w 7741937"/>
              <a:gd name="connsiteY127" fmla="*/ 4586018 h 4821634"/>
              <a:gd name="connsiteX128" fmla="*/ 5160805 w 7741937"/>
              <a:gd name="connsiteY128" fmla="*/ 4681552 h 4821634"/>
              <a:gd name="connsiteX129" fmla="*/ 5010680 w 7741937"/>
              <a:gd name="connsiteY129" fmla="*/ 4722496 h 4821634"/>
              <a:gd name="connsiteX130" fmla="*/ 4901498 w 7741937"/>
              <a:gd name="connsiteY130" fmla="*/ 4749791 h 4821634"/>
              <a:gd name="connsiteX131" fmla="*/ 4683134 w 7741937"/>
              <a:gd name="connsiteY131" fmla="*/ 4790734 h 4821634"/>
              <a:gd name="connsiteX132" fmla="*/ 4464770 w 7741937"/>
              <a:gd name="connsiteY132" fmla="*/ 4763439 h 4821634"/>
              <a:gd name="connsiteX133" fmla="*/ 4341940 w 7741937"/>
              <a:gd name="connsiteY133" fmla="*/ 4777087 h 4821634"/>
              <a:gd name="connsiteX134" fmla="*/ 4260053 w 7741937"/>
              <a:gd name="connsiteY134" fmla="*/ 4818030 h 4821634"/>
              <a:gd name="connsiteX135" fmla="*/ 4137223 w 7741937"/>
              <a:gd name="connsiteY135" fmla="*/ 4818030 h 4821634"/>
              <a:gd name="connsiteX136" fmla="*/ 4068985 w 7741937"/>
              <a:gd name="connsiteY136" fmla="*/ 4804382 h 4821634"/>
              <a:gd name="connsiteX137" fmla="*/ 4082632 w 7741937"/>
              <a:gd name="connsiteY137" fmla="*/ 4708848 h 4821634"/>
              <a:gd name="connsiteX138" fmla="*/ 4068985 w 7741937"/>
              <a:gd name="connsiteY138" fmla="*/ 4599666 h 4821634"/>
              <a:gd name="connsiteX139" fmla="*/ 3918859 w 7741937"/>
              <a:gd name="connsiteY139" fmla="*/ 4476836 h 4821634"/>
              <a:gd name="connsiteX140" fmla="*/ 3741438 w 7741937"/>
              <a:gd name="connsiteY140" fmla="*/ 4381302 h 4821634"/>
              <a:gd name="connsiteX141" fmla="*/ 3645904 w 7741937"/>
              <a:gd name="connsiteY141" fmla="*/ 4217529 h 4821634"/>
              <a:gd name="connsiteX142" fmla="*/ 3632256 w 7741937"/>
              <a:gd name="connsiteY142" fmla="*/ 4162937 h 4821634"/>
              <a:gd name="connsiteX143" fmla="*/ 3604961 w 7741937"/>
              <a:gd name="connsiteY143" fmla="*/ 4053755 h 4821634"/>
              <a:gd name="connsiteX144" fmla="*/ 3659552 w 7741937"/>
              <a:gd name="connsiteY144" fmla="*/ 4026460 h 4821634"/>
              <a:gd name="connsiteX145" fmla="*/ 3577665 w 7741937"/>
              <a:gd name="connsiteY145" fmla="*/ 3985517 h 4821634"/>
              <a:gd name="connsiteX146" fmla="*/ 3454835 w 7741937"/>
              <a:gd name="connsiteY146" fmla="*/ 3821743 h 4821634"/>
              <a:gd name="connsiteX147" fmla="*/ 3318358 w 7741937"/>
              <a:gd name="connsiteY147" fmla="*/ 3739857 h 4821634"/>
              <a:gd name="connsiteX148" fmla="*/ 3318358 w 7741937"/>
              <a:gd name="connsiteY148" fmla="*/ 3712561 h 4821634"/>
              <a:gd name="connsiteX149" fmla="*/ 3332005 w 7741937"/>
              <a:gd name="connsiteY149" fmla="*/ 3657970 h 4821634"/>
              <a:gd name="connsiteX150" fmla="*/ 3304710 w 7741937"/>
              <a:gd name="connsiteY150" fmla="*/ 3603379 h 4821634"/>
              <a:gd name="connsiteX151" fmla="*/ 3359301 w 7741937"/>
              <a:gd name="connsiteY151" fmla="*/ 3535140 h 4821634"/>
              <a:gd name="connsiteX152" fmla="*/ 3359301 w 7741937"/>
              <a:gd name="connsiteY152" fmla="*/ 3453254 h 4821634"/>
              <a:gd name="connsiteX153" fmla="*/ 3454835 w 7741937"/>
              <a:gd name="connsiteY153" fmla="*/ 3344072 h 4821634"/>
              <a:gd name="connsiteX154" fmla="*/ 3495779 w 7741937"/>
              <a:gd name="connsiteY154" fmla="*/ 3275833 h 4821634"/>
              <a:gd name="connsiteX155" fmla="*/ 3454835 w 7741937"/>
              <a:gd name="connsiteY155" fmla="*/ 3153003 h 4821634"/>
              <a:gd name="connsiteX156" fmla="*/ 3400244 w 7741937"/>
              <a:gd name="connsiteY156" fmla="*/ 2989230 h 4821634"/>
              <a:gd name="connsiteX157" fmla="*/ 3318358 w 7741937"/>
              <a:gd name="connsiteY157" fmla="*/ 2907343 h 4821634"/>
              <a:gd name="connsiteX158" fmla="*/ 3209176 w 7741937"/>
              <a:gd name="connsiteY158" fmla="*/ 2798161 h 4821634"/>
              <a:gd name="connsiteX159" fmla="*/ 3072698 w 7741937"/>
              <a:gd name="connsiteY159" fmla="*/ 2743570 h 4821634"/>
              <a:gd name="connsiteX160" fmla="*/ 2990811 w 7741937"/>
              <a:gd name="connsiteY160" fmla="*/ 2702627 h 4821634"/>
              <a:gd name="connsiteX161" fmla="*/ 2895277 w 7741937"/>
              <a:gd name="connsiteY161" fmla="*/ 2620740 h 4821634"/>
              <a:gd name="connsiteX162" fmla="*/ 2908925 w 7741937"/>
              <a:gd name="connsiteY162" fmla="*/ 2579797 h 4821634"/>
              <a:gd name="connsiteX163" fmla="*/ 2963516 w 7741937"/>
              <a:gd name="connsiteY163" fmla="*/ 2525206 h 4821634"/>
              <a:gd name="connsiteX164" fmla="*/ 2963516 w 7741937"/>
              <a:gd name="connsiteY164" fmla="*/ 2470615 h 4821634"/>
              <a:gd name="connsiteX165" fmla="*/ 2963516 w 7741937"/>
              <a:gd name="connsiteY165" fmla="*/ 2388729 h 4821634"/>
              <a:gd name="connsiteX166" fmla="*/ 3018107 w 7741937"/>
              <a:gd name="connsiteY166" fmla="*/ 2334137 h 4821634"/>
              <a:gd name="connsiteX167" fmla="*/ 2990811 w 7741937"/>
              <a:gd name="connsiteY167" fmla="*/ 2293194 h 4821634"/>
              <a:gd name="connsiteX168" fmla="*/ 2908925 w 7741937"/>
              <a:gd name="connsiteY168" fmla="*/ 2279546 h 4821634"/>
              <a:gd name="connsiteX169" fmla="*/ 2881629 w 7741937"/>
              <a:gd name="connsiteY169" fmla="*/ 2252251 h 4821634"/>
              <a:gd name="connsiteX170" fmla="*/ 2676913 w 7741937"/>
              <a:gd name="connsiteY170" fmla="*/ 2224955 h 4821634"/>
              <a:gd name="connsiteX171" fmla="*/ 2540435 w 7741937"/>
              <a:gd name="connsiteY171" fmla="*/ 2211308 h 4821634"/>
              <a:gd name="connsiteX172" fmla="*/ 2513140 w 7741937"/>
              <a:gd name="connsiteY172" fmla="*/ 2197660 h 4821634"/>
              <a:gd name="connsiteX173" fmla="*/ 2390310 w 7741937"/>
              <a:gd name="connsiteY173" fmla="*/ 2129421 h 4821634"/>
              <a:gd name="connsiteX174" fmla="*/ 2212889 w 7741937"/>
              <a:gd name="connsiteY174" fmla="*/ 2074830 h 4821634"/>
              <a:gd name="connsiteX175" fmla="*/ 2049116 w 7741937"/>
              <a:gd name="connsiteY175" fmla="*/ 2129421 h 4821634"/>
              <a:gd name="connsiteX176" fmla="*/ 1830752 w 7741937"/>
              <a:gd name="connsiteY176" fmla="*/ 2184012 h 4821634"/>
              <a:gd name="connsiteX177" fmla="*/ 1626035 w 7741937"/>
              <a:gd name="connsiteY177" fmla="*/ 2224955 h 4821634"/>
              <a:gd name="connsiteX178" fmla="*/ 1489558 w 7741937"/>
              <a:gd name="connsiteY178" fmla="*/ 2211308 h 4821634"/>
              <a:gd name="connsiteX179" fmla="*/ 1312137 w 7741937"/>
              <a:gd name="connsiteY179" fmla="*/ 2197660 h 4821634"/>
              <a:gd name="connsiteX180" fmla="*/ 1121068 w 7741937"/>
              <a:gd name="connsiteY180" fmla="*/ 2197660 h 4821634"/>
              <a:gd name="connsiteX181" fmla="*/ 998238 w 7741937"/>
              <a:gd name="connsiteY181" fmla="*/ 2224955 h 4821634"/>
              <a:gd name="connsiteX182" fmla="*/ 848113 w 7741937"/>
              <a:gd name="connsiteY182" fmla="*/ 2224955 h 4821634"/>
              <a:gd name="connsiteX183" fmla="*/ 697988 w 7741937"/>
              <a:gd name="connsiteY183" fmla="*/ 2156717 h 4821634"/>
              <a:gd name="connsiteX184" fmla="*/ 616101 w 7741937"/>
              <a:gd name="connsiteY184" fmla="*/ 2088478 h 4821634"/>
              <a:gd name="connsiteX185" fmla="*/ 479623 w 7741937"/>
              <a:gd name="connsiteY185" fmla="*/ 2074830 h 4821634"/>
              <a:gd name="connsiteX186" fmla="*/ 384089 w 7741937"/>
              <a:gd name="connsiteY186" fmla="*/ 2020239 h 4821634"/>
              <a:gd name="connsiteX187" fmla="*/ 356793 w 7741937"/>
              <a:gd name="connsiteY187" fmla="*/ 1938352 h 4821634"/>
              <a:gd name="connsiteX188" fmla="*/ 343146 w 7741937"/>
              <a:gd name="connsiteY188" fmla="*/ 1883761 h 4821634"/>
              <a:gd name="connsiteX189" fmla="*/ 220316 w 7741937"/>
              <a:gd name="connsiteY189" fmla="*/ 1856466 h 4821634"/>
              <a:gd name="connsiteX190" fmla="*/ 124782 w 7741937"/>
              <a:gd name="connsiteY190" fmla="*/ 1801875 h 4821634"/>
              <a:gd name="connsiteX191" fmla="*/ 124782 w 7741937"/>
              <a:gd name="connsiteY191" fmla="*/ 1733636 h 4821634"/>
              <a:gd name="connsiteX192" fmla="*/ 70190 w 7741937"/>
              <a:gd name="connsiteY192" fmla="*/ 1719988 h 4821634"/>
              <a:gd name="connsiteX193" fmla="*/ 29247 w 7741937"/>
              <a:gd name="connsiteY193" fmla="*/ 1692693 h 4821634"/>
              <a:gd name="connsiteX194" fmla="*/ 1952 w 7741937"/>
              <a:gd name="connsiteY194" fmla="*/ 1638102 h 4821634"/>
              <a:gd name="connsiteX195" fmla="*/ 83838 w 7741937"/>
              <a:gd name="connsiteY195" fmla="*/ 1597158 h 4821634"/>
              <a:gd name="connsiteX196" fmla="*/ 56543 w 7741937"/>
              <a:gd name="connsiteY196" fmla="*/ 1515272 h 4821634"/>
              <a:gd name="connsiteX197" fmla="*/ 1952 w 7741937"/>
              <a:gd name="connsiteY197" fmla="*/ 1487976 h 4821634"/>
              <a:gd name="connsiteX198" fmla="*/ 70190 w 7741937"/>
              <a:gd name="connsiteY198" fmla="*/ 1433385 h 4821634"/>
              <a:gd name="connsiteX199" fmla="*/ 138429 w 7741937"/>
              <a:gd name="connsiteY199" fmla="*/ 1433385 h 4821634"/>
              <a:gd name="connsiteX200" fmla="*/ 165725 w 7741937"/>
              <a:gd name="connsiteY200" fmla="*/ 1351499 h 4821634"/>
              <a:gd name="connsiteX201" fmla="*/ 193020 w 7741937"/>
              <a:gd name="connsiteY201" fmla="*/ 1269612 h 4821634"/>
              <a:gd name="connsiteX202" fmla="*/ 165725 w 7741937"/>
              <a:gd name="connsiteY202" fmla="*/ 1228669 h 4821634"/>
              <a:gd name="connsiteX203" fmla="*/ 206668 w 7741937"/>
              <a:gd name="connsiteY203" fmla="*/ 1187726 h 4821634"/>
              <a:gd name="connsiteX204" fmla="*/ 165725 w 7741937"/>
              <a:gd name="connsiteY204" fmla="*/ 1105839 h 4821634"/>
              <a:gd name="connsiteX205" fmla="*/ 83838 w 7741937"/>
              <a:gd name="connsiteY205" fmla="*/ 1051248 h 482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7741937" h="4821634">
                <a:moveTo>
                  <a:pt x="83838" y="1051248"/>
                </a:moveTo>
                <a:cubicBezTo>
                  <a:pt x="95211" y="1023953"/>
                  <a:pt x="197570" y="973911"/>
                  <a:pt x="233964" y="942066"/>
                </a:cubicBezTo>
                <a:cubicBezTo>
                  <a:pt x="270358" y="910221"/>
                  <a:pt x="281731" y="876101"/>
                  <a:pt x="302202" y="860179"/>
                </a:cubicBezTo>
                <a:cubicBezTo>
                  <a:pt x="322673" y="844257"/>
                  <a:pt x="331772" y="855629"/>
                  <a:pt x="356793" y="846531"/>
                </a:cubicBezTo>
                <a:cubicBezTo>
                  <a:pt x="381814" y="837433"/>
                  <a:pt x="434131" y="823785"/>
                  <a:pt x="452328" y="805588"/>
                </a:cubicBezTo>
                <a:cubicBezTo>
                  <a:pt x="470525" y="787391"/>
                  <a:pt x="454603" y="750997"/>
                  <a:pt x="465976" y="737349"/>
                </a:cubicBezTo>
                <a:cubicBezTo>
                  <a:pt x="477349" y="723701"/>
                  <a:pt x="490997" y="735075"/>
                  <a:pt x="520567" y="723702"/>
                </a:cubicBezTo>
                <a:cubicBezTo>
                  <a:pt x="550137" y="712329"/>
                  <a:pt x="613826" y="691857"/>
                  <a:pt x="643396" y="669111"/>
                </a:cubicBezTo>
                <a:cubicBezTo>
                  <a:pt x="672966" y="646365"/>
                  <a:pt x="672967" y="600872"/>
                  <a:pt x="697988" y="587224"/>
                </a:cubicBezTo>
                <a:cubicBezTo>
                  <a:pt x="723009" y="573576"/>
                  <a:pt x="761677" y="591773"/>
                  <a:pt x="793522" y="587224"/>
                </a:cubicBezTo>
                <a:cubicBezTo>
                  <a:pt x="825367" y="582675"/>
                  <a:pt x="848113" y="582675"/>
                  <a:pt x="889056" y="559929"/>
                </a:cubicBezTo>
                <a:cubicBezTo>
                  <a:pt x="929999" y="537183"/>
                  <a:pt x="1007337" y="484865"/>
                  <a:pt x="1039182" y="450746"/>
                </a:cubicBezTo>
                <a:cubicBezTo>
                  <a:pt x="1071027" y="416627"/>
                  <a:pt x="1057379" y="384782"/>
                  <a:pt x="1080125" y="355212"/>
                </a:cubicBezTo>
                <a:cubicBezTo>
                  <a:pt x="1102871" y="325642"/>
                  <a:pt x="1146089" y="293798"/>
                  <a:pt x="1175659" y="273326"/>
                </a:cubicBezTo>
                <a:cubicBezTo>
                  <a:pt x="1205229" y="252854"/>
                  <a:pt x="1232525" y="239206"/>
                  <a:pt x="1257546" y="232382"/>
                </a:cubicBezTo>
                <a:cubicBezTo>
                  <a:pt x="1282567" y="225558"/>
                  <a:pt x="1325785" y="232382"/>
                  <a:pt x="1325785" y="232382"/>
                </a:cubicBezTo>
                <a:cubicBezTo>
                  <a:pt x="1359904" y="232382"/>
                  <a:pt x="1425868" y="241480"/>
                  <a:pt x="1462262" y="232382"/>
                </a:cubicBezTo>
                <a:cubicBezTo>
                  <a:pt x="1498656" y="223284"/>
                  <a:pt x="1521403" y="198263"/>
                  <a:pt x="1544149" y="177791"/>
                </a:cubicBezTo>
                <a:cubicBezTo>
                  <a:pt x="1566895" y="157319"/>
                  <a:pt x="1569170" y="111827"/>
                  <a:pt x="1598740" y="109552"/>
                </a:cubicBezTo>
                <a:cubicBezTo>
                  <a:pt x="1628310" y="107277"/>
                  <a:pt x="1664704" y="155045"/>
                  <a:pt x="1721570" y="164143"/>
                </a:cubicBezTo>
                <a:cubicBezTo>
                  <a:pt x="1778436" y="173241"/>
                  <a:pt x="1878519" y="168692"/>
                  <a:pt x="1939934" y="164143"/>
                </a:cubicBezTo>
                <a:cubicBezTo>
                  <a:pt x="2001349" y="159594"/>
                  <a:pt x="2044567" y="145946"/>
                  <a:pt x="2090059" y="136848"/>
                </a:cubicBezTo>
                <a:cubicBezTo>
                  <a:pt x="2135551" y="127750"/>
                  <a:pt x="2212889" y="109552"/>
                  <a:pt x="2212889" y="109552"/>
                </a:cubicBezTo>
                <a:cubicBezTo>
                  <a:pt x="2267480" y="98179"/>
                  <a:pt x="2369838" y="86806"/>
                  <a:pt x="2417605" y="68609"/>
                </a:cubicBezTo>
                <a:cubicBezTo>
                  <a:pt x="2465372" y="50412"/>
                  <a:pt x="2458549" y="4919"/>
                  <a:pt x="2499492" y="370"/>
                </a:cubicBezTo>
                <a:cubicBezTo>
                  <a:pt x="2540435" y="-4179"/>
                  <a:pt x="2629146" y="34490"/>
                  <a:pt x="2663265" y="41314"/>
                </a:cubicBezTo>
                <a:cubicBezTo>
                  <a:pt x="2697384" y="48138"/>
                  <a:pt x="2674638" y="39040"/>
                  <a:pt x="2704208" y="41314"/>
                </a:cubicBezTo>
                <a:cubicBezTo>
                  <a:pt x="2733778" y="43588"/>
                  <a:pt x="2799743" y="48137"/>
                  <a:pt x="2840686" y="54961"/>
                </a:cubicBezTo>
                <a:cubicBezTo>
                  <a:pt x="2881629" y="61785"/>
                  <a:pt x="2915749" y="79982"/>
                  <a:pt x="2949868" y="82257"/>
                </a:cubicBezTo>
                <a:cubicBezTo>
                  <a:pt x="2983987" y="84532"/>
                  <a:pt x="3009008" y="70884"/>
                  <a:pt x="3045402" y="68609"/>
                </a:cubicBezTo>
                <a:cubicBezTo>
                  <a:pt x="3081796" y="66334"/>
                  <a:pt x="3168232" y="68609"/>
                  <a:pt x="3168232" y="68609"/>
                </a:cubicBezTo>
                <a:cubicBezTo>
                  <a:pt x="3197802" y="68609"/>
                  <a:pt x="3213725" y="61785"/>
                  <a:pt x="3222823" y="68609"/>
                </a:cubicBezTo>
                <a:cubicBezTo>
                  <a:pt x="3231921" y="75433"/>
                  <a:pt x="3220548" y="93630"/>
                  <a:pt x="3222823" y="109552"/>
                </a:cubicBezTo>
                <a:cubicBezTo>
                  <a:pt x="3225098" y="125474"/>
                  <a:pt x="3243295" y="148221"/>
                  <a:pt x="3236471" y="164143"/>
                </a:cubicBezTo>
                <a:cubicBezTo>
                  <a:pt x="3229647" y="180065"/>
                  <a:pt x="3186429" y="186890"/>
                  <a:pt x="3181880" y="205087"/>
                </a:cubicBezTo>
                <a:cubicBezTo>
                  <a:pt x="3177331" y="223284"/>
                  <a:pt x="3188704" y="255129"/>
                  <a:pt x="3209176" y="273326"/>
                </a:cubicBezTo>
                <a:cubicBezTo>
                  <a:pt x="3229648" y="291523"/>
                  <a:pt x="3272865" y="311995"/>
                  <a:pt x="3304710" y="314269"/>
                </a:cubicBezTo>
                <a:cubicBezTo>
                  <a:pt x="3336555" y="316543"/>
                  <a:pt x="3372949" y="296071"/>
                  <a:pt x="3400244" y="286973"/>
                </a:cubicBezTo>
                <a:cubicBezTo>
                  <a:pt x="3427539" y="277875"/>
                  <a:pt x="3443462" y="264227"/>
                  <a:pt x="3468483" y="259678"/>
                </a:cubicBezTo>
                <a:cubicBezTo>
                  <a:pt x="3493504" y="255129"/>
                  <a:pt x="3523075" y="246030"/>
                  <a:pt x="3550370" y="259678"/>
                </a:cubicBezTo>
                <a:cubicBezTo>
                  <a:pt x="3577665" y="273326"/>
                  <a:pt x="3604961" y="316543"/>
                  <a:pt x="3632256" y="341564"/>
                </a:cubicBezTo>
                <a:cubicBezTo>
                  <a:pt x="3659551" y="366585"/>
                  <a:pt x="3673200" y="396155"/>
                  <a:pt x="3714143" y="409803"/>
                </a:cubicBezTo>
                <a:cubicBezTo>
                  <a:pt x="3755086" y="423451"/>
                  <a:pt x="3827874" y="416627"/>
                  <a:pt x="3877916" y="423451"/>
                </a:cubicBezTo>
                <a:cubicBezTo>
                  <a:pt x="3927958" y="430275"/>
                  <a:pt x="3973450" y="443922"/>
                  <a:pt x="4014393" y="450746"/>
                </a:cubicBezTo>
                <a:cubicBezTo>
                  <a:pt x="4055336" y="457570"/>
                  <a:pt x="4098555" y="468943"/>
                  <a:pt x="4123576" y="464394"/>
                </a:cubicBezTo>
                <a:cubicBezTo>
                  <a:pt x="4148597" y="459845"/>
                  <a:pt x="4157695" y="448472"/>
                  <a:pt x="4164519" y="423451"/>
                </a:cubicBezTo>
                <a:cubicBezTo>
                  <a:pt x="4171343" y="398430"/>
                  <a:pt x="4150871" y="332466"/>
                  <a:pt x="4164519" y="314269"/>
                </a:cubicBezTo>
                <a:cubicBezTo>
                  <a:pt x="4178167" y="296072"/>
                  <a:pt x="4246405" y="314269"/>
                  <a:pt x="4246405" y="314269"/>
                </a:cubicBezTo>
                <a:cubicBezTo>
                  <a:pt x="4275975" y="314269"/>
                  <a:pt x="4307821" y="307445"/>
                  <a:pt x="4341940" y="314269"/>
                </a:cubicBezTo>
                <a:cubicBezTo>
                  <a:pt x="4376060" y="321093"/>
                  <a:pt x="4430650" y="343839"/>
                  <a:pt x="4451122" y="355212"/>
                </a:cubicBezTo>
                <a:cubicBezTo>
                  <a:pt x="4471594" y="366585"/>
                  <a:pt x="4439749" y="382508"/>
                  <a:pt x="4464770" y="382508"/>
                </a:cubicBezTo>
                <a:cubicBezTo>
                  <a:pt x="4489791" y="382508"/>
                  <a:pt x="4564853" y="355212"/>
                  <a:pt x="4601247" y="355212"/>
                </a:cubicBezTo>
                <a:cubicBezTo>
                  <a:pt x="4637641" y="355212"/>
                  <a:pt x="4642191" y="375684"/>
                  <a:pt x="4683134" y="382508"/>
                </a:cubicBezTo>
                <a:cubicBezTo>
                  <a:pt x="4724077" y="389332"/>
                  <a:pt x="4790041" y="389331"/>
                  <a:pt x="4846907" y="396155"/>
                </a:cubicBezTo>
                <a:cubicBezTo>
                  <a:pt x="4903773" y="402979"/>
                  <a:pt x="4983385" y="423451"/>
                  <a:pt x="5024328" y="423451"/>
                </a:cubicBezTo>
                <a:cubicBezTo>
                  <a:pt x="5065271" y="423451"/>
                  <a:pt x="5065271" y="402979"/>
                  <a:pt x="5092567" y="396155"/>
                </a:cubicBezTo>
                <a:cubicBezTo>
                  <a:pt x="5119863" y="389331"/>
                  <a:pt x="5158531" y="382508"/>
                  <a:pt x="5188101" y="382508"/>
                </a:cubicBezTo>
                <a:cubicBezTo>
                  <a:pt x="5217671" y="382508"/>
                  <a:pt x="5244967" y="393881"/>
                  <a:pt x="5269988" y="396155"/>
                </a:cubicBezTo>
                <a:cubicBezTo>
                  <a:pt x="5295009" y="398429"/>
                  <a:pt x="5295008" y="393880"/>
                  <a:pt x="5338226" y="396155"/>
                </a:cubicBezTo>
                <a:cubicBezTo>
                  <a:pt x="5381444" y="398430"/>
                  <a:pt x="5479253" y="402979"/>
                  <a:pt x="5529295" y="409803"/>
                </a:cubicBezTo>
                <a:cubicBezTo>
                  <a:pt x="5579337" y="416627"/>
                  <a:pt x="5606632" y="412078"/>
                  <a:pt x="5638477" y="437099"/>
                </a:cubicBezTo>
                <a:cubicBezTo>
                  <a:pt x="5670322" y="462120"/>
                  <a:pt x="5702167" y="537183"/>
                  <a:pt x="5720364" y="559929"/>
                </a:cubicBezTo>
                <a:cubicBezTo>
                  <a:pt x="5738561" y="582675"/>
                  <a:pt x="5754483" y="562203"/>
                  <a:pt x="5747659" y="573576"/>
                </a:cubicBezTo>
                <a:cubicBezTo>
                  <a:pt x="5740835" y="584949"/>
                  <a:pt x="5697617" y="616794"/>
                  <a:pt x="5679420" y="628167"/>
                </a:cubicBezTo>
                <a:cubicBezTo>
                  <a:pt x="5661223" y="639540"/>
                  <a:pt x="5636202" y="623618"/>
                  <a:pt x="5638477" y="641815"/>
                </a:cubicBezTo>
                <a:cubicBezTo>
                  <a:pt x="5640752" y="660012"/>
                  <a:pt x="5658949" y="698680"/>
                  <a:pt x="5693068" y="737349"/>
                </a:cubicBezTo>
                <a:cubicBezTo>
                  <a:pt x="5727187" y="776018"/>
                  <a:pt x="5818172" y="837433"/>
                  <a:pt x="5843193" y="873827"/>
                </a:cubicBezTo>
                <a:cubicBezTo>
                  <a:pt x="5868214" y="910221"/>
                  <a:pt x="5815897" y="937517"/>
                  <a:pt x="5843193" y="955714"/>
                </a:cubicBezTo>
                <a:cubicBezTo>
                  <a:pt x="5870489" y="973911"/>
                  <a:pt x="5968298" y="967087"/>
                  <a:pt x="6006967" y="983009"/>
                </a:cubicBezTo>
                <a:cubicBezTo>
                  <a:pt x="6045636" y="998931"/>
                  <a:pt x="6061557" y="1026227"/>
                  <a:pt x="6075205" y="1051248"/>
                </a:cubicBezTo>
                <a:cubicBezTo>
                  <a:pt x="6088853" y="1076269"/>
                  <a:pt x="6086578" y="1112662"/>
                  <a:pt x="6088853" y="1133134"/>
                </a:cubicBezTo>
                <a:cubicBezTo>
                  <a:pt x="6091128" y="1153606"/>
                  <a:pt x="6079755" y="1160430"/>
                  <a:pt x="6088853" y="1174078"/>
                </a:cubicBezTo>
                <a:cubicBezTo>
                  <a:pt x="6097951" y="1187726"/>
                  <a:pt x="6122972" y="1201373"/>
                  <a:pt x="6143444" y="1215021"/>
                </a:cubicBezTo>
                <a:cubicBezTo>
                  <a:pt x="6163916" y="1228669"/>
                  <a:pt x="6184388" y="1242316"/>
                  <a:pt x="6211683" y="1255964"/>
                </a:cubicBezTo>
                <a:cubicBezTo>
                  <a:pt x="6238979" y="1269612"/>
                  <a:pt x="6284471" y="1276436"/>
                  <a:pt x="6307217" y="1296908"/>
                </a:cubicBezTo>
                <a:cubicBezTo>
                  <a:pt x="6329963" y="1317380"/>
                  <a:pt x="6341337" y="1353773"/>
                  <a:pt x="6348161" y="1378794"/>
                </a:cubicBezTo>
                <a:cubicBezTo>
                  <a:pt x="6354985" y="1403815"/>
                  <a:pt x="6323140" y="1435660"/>
                  <a:pt x="6348161" y="1447033"/>
                </a:cubicBezTo>
                <a:cubicBezTo>
                  <a:pt x="6373182" y="1458406"/>
                  <a:pt x="6457343" y="1437935"/>
                  <a:pt x="6498286" y="1447033"/>
                </a:cubicBezTo>
                <a:cubicBezTo>
                  <a:pt x="6539229" y="1456131"/>
                  <a:pt x="6564250" y="1487976"/>
                  <a:pt x="6593820" y="1501624"/>
                </a:cubicBezTo>
                <a:cubicBezTo>
                  <a:pt x="6623390" y="1515272"/>
                  <a:pt x="6639313" y="1512998"/>
                  <a:pt x="6675707" y="1528920"/>
                </a:cubicBezTo>
                <a:cubicBezTo>
                  <a:pt x="6712101" y="1544842"/>
                  <a:pt x="6782615" y="1574412"/>
                  <a:pt x="6812185" y="1597158"/>
                </a:cubicBezTo>
                <a:cubicBezTo>
                  <a:pt x="6841755" y="1619904"/>
                  <a:pt x="6855403" y="1649475"/>
                  <a:pt x="6853128" y="1665397"/>
                </a:cubicBezTo>
                <a:cubicBezTo>
                  <a:pt x="6850853" y="1681319"/>
                  <a:pt x="6793988" y="1688144"/>
                  <a:pt x="6798537" y="1692693"/>
                </a:cubicBezTo>
                <a:cubicBezTo>
                  <a:pt x="6803086" y="1697242"/>
                  <a:pt x="6855402" y="1683595"/>
                  <a:pt x="6880423" y="1692693"/>
                </a:cubicBezTo>
                <a:cubicBezTo>
                  <a:pt x="6905444" y="1701791"/>
                  <a:pt x="6898620" y="1740460"/>
                  <a:pt x="6948662" y="1747284"/>
                </a:cubicBezTo>
                <a:cubicBezTo>
                  <a:pt x="6998704" y="1754108"/>
                  <a:pt x="7116985" y="1742734"/>
                  <a:pt x="7180674" y="1733636"/>
                </a:cubicBezTo>
                <a:cubicBezTo>
                  <a:pt x="7244363" y="1724538"/>
                  <a:pt x="7258011" y="1699517"/>
                  <a:pt x="7330799" y="1692693"/>
                </a:cubicBezTo>
                <a:cubicBezTo>
                  <a:pt x="7403587" y="1685869"/>
                  <a:pt x="7553712" y="1699517"/>
                  <a:pt x="7617402" y="1692693"/>
                </a:cubicBezTo>
                <a:cubicBezTo>
                  <a:pt x="7681092" y="1685869"/>
                  <a:pt x="7694740" y="1658573"/>
                  <a:pt x="7712937" y="1651749"/>
                </a:cubicBezTo>
                <a:cubicBezTo>
                  <a:pt x="7731134" y="1644925"/>
                  <a:pt x="7722036" y="1638101"/>
                  <a:pt x="7726585" y="1651749"/>
                </a:cubicBezTo>
                <a:cubicBezTo>
                  <a:pt x="7731134" y="1665397"/>
                  <a:pt x="7737958" y="1713164"/>
                  <a:pt x="7740232" y="1733636"/>
                </a:cubicBezTo>
                <a:cubicBezTo>
                  <a:pt x="7742506" y="1754108"/>
                  <a:pt x="7742507" y="1763206"/>
                  <a:pt x="7740232" y="1774579"/>
                </a:cubicBezTo>
                <a:cubicBezTo>
                  <a:pt x="7737957" y="1785952"/>
                  <a:pt x="7731134" y="1788227"/>
                  <a:pt x="7726585" y="1801875"/>
                </a:cubicBezTo>
                <a:cubicBezTo>
                  <a:pt x="7722036" y="1815523"/>
                  <a:pt x="7733409" y="1826896"/>
                  <a:pt x="7712937" y="1856466"/>
                </a:cubicBezTo>
                <a:cubicBezTo>
                  <a:pt x="7692465" y="1886036"/>
                  <a:pt x="7637875" y="1936078"/>
                  <a:pt x="7603755" y="1979296"/>
                </a:cubicBezTo>
                <a:cubicBezTo>
                  <a:pt x="7569636" y="2022514"/>
                  <a:pt x="7540065" y="2079379"/>
                  <a:pt x="7508220" y="2115773"/>
                </a:cubicBezTo>
                <a:cubicBezTo>
                  <a:pt x="7476375" y="2152167"/>
                  <a:pt x="7465002" y="2163541"/>
                  <a:pt x="7412686" y="2197660"/>
                </a:cubicBezTo>
                <a:cubicBezTo>
                  <a:pt x="7360370" y="2231779"/>
                  <a:pt x="7276208" y="2277272"/>
                  <a:pt x="7194322" y="2320490"/>
                </a:cubicBezTo>
                <a:cubicBezTo>
                  <a:pt x="7112436" y="2363708"/>
                  <a:pt x="6991880" y="2418298"/>
                  <a:pt x="6921367" y="2456967"/>
                </a:cubicBezTo>
                <a:cubicBezTo>
                  <a:pt x="6850854" y="2495636"/>
                  <a:pt x="6805360" y="2529756"/>
                  <a:pt x="6771241" y="2552502"/>
                </a:cubicBezTo>
                <a:cubicBezTo>
                  <a:pt x="6737122" y="2575248"/>
                  <a:pt x="6743945" y="2577523"/>
                  <a:pt x="6716650" y="2593445"/>
                </a:cubicBezTo>
                <a:cubicBezTo>
                  <a:pt x="6689355" y="2609367"/>
                  <a:pt x="6641587" y="2623015"/>
                  <a:pt x="6607468" y="2648036"/>
                </a:cubicBezTo>
                <a:cubicBezTo>
                  <a:pt x="6573349" y="2673057"/>
                  <a:pt x="6511934" y="2743570"/>
                  <a:pt x="6511934" y="2743570"/>
                </a:cubicBezTo>
                <a:lnTo>
                  <a:pt x="6443695" y="2811809"/>
                </a:lnTo>
                <a:cubicBezTo>
                  <a:pt x="6427773" y="2827731"/>
                  <a:pt x="6418674" y="2818633"/>
                  <a:pt x="6416399" y="2839105"/>
                </a:cubicBezTo>
                <a:cubicBezTo>
                  <a:pt x="6414124" y="2859577"/>
                  <a:pt x="6425498" y="2911893"/>
                  <a:pt x="6430047" y="2934639"/>
                </a:cubicBezTo>
                <a:cubicBezTo>
                  <a:pt x="6434596" y="2957385"/>
                  <a:pt x="6441420" y="2959660"/>
                  <a:pt x="6443695" y="2975582"/>
                </a:cubicBezTo>
                <a:cubicBezTo>
                  <a:pt x="6445970" y="2991504"/>
                  <a:pt x="6427773" y="2996054"/>
                  <a:pt x="6443695" y="3030173"/>
                </a:cubicBezTo>
                <a:cubicBezTo>
                  <a:pt x="6459617" y="3064292"/>
                  <a:pt x="6516483" y="3137081"/>
                  <a:pt x="6539229" y="3180299"/>
                </a:cubicBezTo>
                <a:cubicBezTo>
                  <a:pt x="6561975" y="3223517"/>
                  <a:pt x="6575624" y="3243989"/>
                  <a:pt x="6580173" y="3289481"/>
                </a:cubicBezTo>
                <a:cubicBezTo>
                  <a:pt x="6584722" y="3334974"/>
                  <a:pt x="6561976" y="3416860"/>
                  <a:pt x="6566525" y="3453254"/>
                </a:cubicBezTo>
                <a:cubicBezTo>
                  <a:pt x="6571074" y="3489648"/>
                  <a:pt x="6614292" y="3491923"/>
                  <a:pt x="6607468" y="3507845"/>
                </a:cubicBezTo>
                <a:cubicBezTo>
                  <a:pt x="6600644" y="3523767"/>
                  <a:pt x="6571075" y="3528316"/>
                  <a:pt x="6525582" y="3548788"/>
                </a:cubicBezTo>
                <a:cubicBezTo>
                  <a:pt x="6480089" y="3569260"/>
                  <a:pt x="6375456" y="3610203"/>
                  <a:pt x="6334513" y="3630675"/>
                </a:cubicBezTo>
                <a:cubicBezTo>
                  <a:pt x="6293570" y="3651147"/>
                  <a:pt x="6307217" y="3657970"/>
                  <a:pt x="6279922" y="3671618"/>
                </a:cubicBezTo>
                <a:cubicBezTo>
                  <a:pt x="6252627" y="3685266"/>
                  <a:pt x="6209409" y="3701188"/>
                  <a:pt x="6170740" y="3712561"/>
                </a:cubicBezTo>
                <a:cubicBezTo>
                  <a:pt x="6132071" y="3723934"/>
                  <a:pt x="6088853" y="3717111"/>
                  <a:pt x="6047910" y="3739857"/>
                </a:cubicBezTo>
                <a:cubicBezTo>
                  <a:pt x="6006967" y="3762603"/>
                  <a:pt x="5941002" y="3819469"/>
                  <a:pt x="5925080" y="3849039"/>
                </a:cubicBezTo>
                <a:cubicBezTo>
                  <a:pt x="5909158" y="3878609"/>
                  <a:pt x="5947827" y="3878609"/>
                  <a:pt x="5952376" y="3917278"/>
                </a:cubicBezTo>
                <a:cubicBezTo>
                  <a:pt x="5956925" y="3955947"/>
                  <a:pt x="5956925" y="4044657"/>
                  <a:pt x="5952376" y="4081051"/>
                </a:cubicBezTo>
                <a:cubicBezTo>
                  <a:pt x="5947827" y="4117445"/>
                  <a:pt x="5945552" y="4119720"/>
                  <a:pt x="5925080" y="4135642"/>
                </a:cubicBezTo>
                <a:cubicBezTo>
                  <a:pt x="5904608" y="4151564"/>
                  <a:pt x="5870489" y="4165212"/>
                  <a:pt x="5829546" y="4176585"/>
                </a:cubicBezTo>
                <a:cubicBezTo>
                  <a:pt x="5788603" y="4187958"/>
                  <a:pt x="5708990" y="4183409"/>
                  <a:pt x="5679420" y="4203881"/>
                </a:cubicBezTo>
                <a:cubicBezTo>
                  <a:pt x="5649850" y="4224353"/>
                  <a:pt x="5665773" y="4267570"/>
                  <a:pt x="5652125" y="4299415"/>
                </a:cubicBezTo>
                <a:cubicBezTo>
                  <a:pt x="5638477" y="4331260"/>
                  <a:pt x="5622555" y="4369928"/>
                  <a:pt x="5597534" y="4394949"/>
                </a:cubicBezTo>
                <a:cubicBezTo>
                  <a:pt x="5572513" y="4419970"/>
                  <a:pt x="5529294" y="4431343"/>
                  <a:pt x="5501999" y="4449540"/>
                </a:cubicBezTo>
                <a:cubicBezTo>
                  <a:pt x="5474704" y="4467737"/>
                  <a:pt x="5463331" y="4481385"/>
                  <a:pt x="5433761" y="4504131"/>
                </a:cubicBezTo>
                <a:cubicBezTo>
                  <a:pt x="5404191" y="4526877"/>
                  <a:pt x="5370072" y="4556448"/>
                  <a:pt x="5324579" y="4586018"/>
                </a:cubicBezTo>
                <a:cubicBezTo>
                  <a:pt x="5279086" y="4615588"/>
                  <a:pt x="5213121" y="4658806"/>
                  <a:pt x="5160805" y="4681552"/>
                </a:cubicBezTo>
                <a:cubicBezTo>
                  <a:pt x="5108489" y="4704298"/>
                  <a:pt x="5053898" y="4711123"/>
                  <a:pt x="5010680" y="4722496"/>
                </a:cubicBezTo>
                <a:cubicBezTo>
                  <a:pt x="4967462" y="4733869"/>
                  <a:pt x="4956089" y="4738418"/>
                  <a:pt x="4901498" y="4749791"/>
                </a:cubicBezTo>
                <a:cubicBezTo>
                  <a:pt x="4846907" y="4761164"/>
                  <a:pt x="4755922" y="4788459"/>
                  <a:pt x="4683134" y="4790734"/>
                </a:cubicBezTo>
                <a:cubicBezTo>
                  <a:pt x="4610346" y="4793009"/>
                  <a:pt x="4521635" y="4765713"/>
                  <a:pt x="4464770" y="4763439"/>
                </a:cubicBezTo>
                <a:cubicBezTo>
                  <a:pt x="4407905" y="4761165"/>
                  <a:pt x="4376060" y="4767989"/>
                  <a:pt x="4341940" y="4777087"/>
                </a:cubicBezTo>
                <a:cubicBezTo>
                  <a:pt x="4307821" y="4786186"/>
                  <a:pt x="4294173" y="4811206"/>
                  <a:pt x="4260053" y="4818030"/>
                </a:cubicBezTo>
                <a:cubicBezTo>
                  <a:pt x="4225934" y="4824854"/>
                  <a:pt x="4169068" y="4820305"/>
                  <a:pt x="4137223" y="4818030"/>
                </a:cubicBezTo>
                <a:cubicBezTo>
                  <a:pt x="4105378" y="4815755"/>
                  <a:pt x="4078084" y="4822579"/>
                  <a:pt x="4068985" y="4804382"/>
                </a:cubicBezTo>
                <a:cubicBezTo>
                  <a:pt x="4059887" y="4786185"/>
                  <a:pt x="4082632" y="4742967"/>
                  <a:pt x="4082632" y="4708848"/>
                </a:cubicBezTo>
                <a:cubicBezTo>
                  <a:pt x="4082632" y="4674729"/>
                  <a:pt x="4096281" y="4638335"/>
                  <a:pt x="4068985" y="4599666"/>
                </a:cubicBezTo>
                <a:cubicBezTo>
                  <a:pt x="4041689" y="4560997"/>
                  <a:pt x="3973450" y="4513230"/>
                  <a:pt x="3918859" y="4476836"/>
                </a:cubicBezTo>
                <a:cubicBezTo>
                  <a:pt x="3864268" y="4440442"/>
                  <a:pt x="3786931" y="4424520"/>
                  <a:pt x="3741438" y="4381302"/>
                </a:cubicBezTo>
                <a:cubicBezTo>
                  <a:pt x="3695946" y="4338084"/>
                  <a:pt x="3664101" y="4253923"/>
                  <a:pt x="3645904" y="4217529"/>
                </a:cubicBezTo>
                <a:cubicBezTo>
                  <a:pt x="3627707" y="4181135"/>
                  <a:pt x="3632256" y="4162937"/>
                  <a:pt x="3632256" y="4162937"/>
                </a:cubicBezTo>
                <a:cubicBezTo>
                  <a:pt x="3625432" y="4135641"/>
                  <a:pt x="3600412" y="4076501"/>
                  <a:pt x="3604961" y="4053755"/>
                </a:cubicBezTo>
                <a:cubicBezTo>
                  <a:pt x="3609510" y="4031009"/>
                  <a:pt x="3664101" y="4037833"/>
                  <a:pt x="3659552" y="4026460"/>
                </a:cubicBezTo>
                <a:cubicBezTo>
                  <a:pt x="3655003" y="4015087"/>
                  <a:pt x="3611784" y="4019636"/>
                  <a:pt x="3577665" y="3985517"/>
                </a:cubicBezTo>
                <a:cubicBezTo>
                  <a:pt x="3543546" y="3951398"/>
                  <a:pt x="3498053" y="3862686"/>
                  <a:pt x="3454835" y="3821743"/>
                </a:cubicBezTo>
                <a:cubicBezTo>
                  <a:pt x="3411617" y="3780800"/>
                  <a:pt x="3341104" y="3758054"/>
                  <a:pt x="3318358" y="3739857"/>
                </a:cubicBezTo>
                <a:cubicBezTo>
                  <a:pt x="3295612" y="3721660"/>
                  <a:pt x="3316084" y="3726209"/>
                  <a:pt x="3318358" y="3712561"/>
                </a:cubicBezTo>
                <a:cubicBezTo>
                  <a:pt x="3320632" y="3698913"/>
                  <a:pt x="3334280" y="3676167"/>
                  <a:pt x="3332005" y="3657970"/>
                </a:cubicBezTo>
                <a:cubicBezTo>
                  <a:pt x="3329730" y="3639773"/>
                  <a:pt x="3300161" y="3623851"/>
                  <a:pt x="3304710" y="3603379"/>
                </a:cubicBezTo>
                <a:cubicBezTo>
                  <a:pt x="3309259" y="3582907"/>
                  <a:pt x="3350203" y="3560161"/>
                  <a:pt x="3359301" y="3535140"/>
                </a:cubicBezTo>
                <a:cubicBezTo>
                  <a:pt x="3368399" y="3510119"/>
                  <a:pt x="3343379" y="3485099"/>
                  <a:pt x="3359301" y="3453254"/>
                </a:cubicBezTo>
                <a:cubicBezTo>
                  <a:pt x="3375223" y="3421409"/>
                  <a:pt x="3432089" y="3373642"/>
                  <a:pt x="3454835" y="3344072"/>
                </a:cubicBezTo>
                <a:cubicBezTo>
                  <a:pt x="3477581" y="3314502"/>
                  <a:pt x="3495779" y="3307678"/>
                  <a:pt x="3495779" y="3275833"/>
                </a:cubicBezTo>
                <a:cubicBezTo>
                  <a:pt x="3495779" y="3243988"/>
                  <a:pt x="3454835" y="3153003"/>
                  <a:pt x="3454835" y="3153003"/>
                </a:cubicBezTo>
                <a:cubicBezTo>
                  <a:pt x="3438913" y="3105236"/>
                  <a:pt x="3422990" y="3030173"/>
                  <a:pt x="3400244" y="2989230"/>
                </a:cubicBezTo>
                <a:cubicBezTo>
                  <a:pt x="3377498" y="2948287"/>
                  <a:pt x="3318358" y="2907343"/>
                  <a:pt x="3318358" y="2907343"/>
                </a:cubicBezTo>
                <a:cubicBezTo>
                  <a:pt x="3286513" y="2875498"/>
                  <a:pt x="3250119" y="2825456"/>
                  <a:pt x="3209176" y="2798161"/>
                </a:cubicBezTo>
                <a:cubicBezTo>
                  <a:pt x="3168233" y="2770866"/>
                  <a:pt x="3109092" y="2759492"/>
                  <a:pt x="3072698" y="2743570"/>
                </a:cubicBezTo>
                <a:cubicBezTo>
                  <a:pt x="3036304" y="2727648"/>
                  <a:pt x="3020381" y="2723099"/>
                  <a:pt x="2990811" y="2702627"/>
                </a:cubicBezTo>
                <a:cubicBezTo>
                  <a:pt x="2961241" y="2682155"/>
                  <a:pt x="2908925" y="2641212"/>
                  <a:pt x="2895277" y="2620740"/>
                </a:cubicBezTo>
                <a:cubicBezTo>
                  <a:pt x="2881629" y="2600268"/>
                  <a:pt x="2897552" y="2595719"/>
                  <a:pt x="2908925" y="2579797"/>
                </a:cubicBezTo>
                <a:cubicBezTo>
                  <a:pt x="2920298" y="2563875"/>
                  <a:pt x="2954418" y="2543403"/>
                  <a:pt x="2963516" y="2525206"/>
                </a:cubicBezTo>
                <a:cubicBezTo>
                  <a:pt x="2972615" y="2507009"/>
                  <a:pt x="2963516" y="2470615"/>
                  <a:pt x="2963516" y="2470615"/>
                </a:cubicBezTo>
                <a:cubicBezTo>
                  <a:pt x="2963516" y="2447869"/>
                  <a:pt x="2954418" y="2411475"/>
                  <a:pt x="2963516" y="2388729"/>
                </a:cubicBezTo>
                <a:cubicBezTo>
                  <a:pt x="2972614" y="2365983"/>
                  <a:pt x="3013558" y="2350059"/>
                  <a:pt x="3018107" y="2334137"/>
                </a:cubicBezTo>
                <a:cubicBezTo>
                  <a:pt x="3022656" y="2318215"/>
                  <a:pt x="3009008" y="2302293"/>
                  <a:pt x="2990811" y="2293194"/>
                </a:cubicBezTo>
                <a:cubicBezTo>
                  <a:pt x="2972614" y="2284096"/>
                  <a:pt x="2927122" y="2286370"/>
                  <a:pt x="2908925" y="2279546"/>
                </a:cubicBezTo>
                <a:cubicBezTo>
                  <a:pt x="2890728" y="2272722"/>
                  <a:pt x="2920298" y="2261349"/>
                  <a:pt x="2881629" y="2252251"/>
                </a:cubicBezTo>
                <a:cubicBezTo>
                  <a:pt x="2842960" y="2243153"/>
                  <a:pt x="2733779" y="2231779"/>
                  <a:pt x="2676913" y="2224955"/>
                </a:cubicBezTo>
                <a:cubicBezTo>
                  <a:pt x="2620047" y="2218131"/>
                  <a:pt x="2567730" y="2215857"/>
                  <a:pt x="2540435" y="2211308"/>
                </a:cubicBezTo>
                <a:cubicBezTo>
                  <a:pt x="2513140" y="2206759"/>
                  <a:pt x="2538161" y="2211308"/>
                  <a:pt x="2513140" y="2197660"/>
                </a:cubicBezTo>
                <a:cubicBezTo>
                  <a:pt x="2488119" y="2184012"/>
                  <a:pt x="2440352" y="2149893"/>
                  <a:pt x="2390310" y="2129421"/>
                </a:cubicBezTo>
                <a:cubicBezTo>
                  <a:pt x="2340268" y="2108949"/>
                  <a:pt x="2269755" y="2074830"/>
                  <a:pt x="2212889" y="2074830"/>
                </a:cubicBezTo>
                <a:cubicBezTo>
                  <a:pt x="2156023" y="2074830"/>
                  <a:pt x="2112806" y="2111224"/>
                  <a:pt x="2049116" y="2129421"/>
                </a:cubicBezTo>
                <a:cubicBezTo>
                  <a:pt x="1985427" y="2147618"/>
                  <a:pt x="1901266" y="2168090"/>
                  <a:pt x="1830752" y="2184012"/>
                </a:cubicBezTo>
                <a:cubicBezTo>
                  <a:pt x="1760239" y="2199934"/>
                  <a:pt x="1682901" y="2220406"/>
                  <a:pt x="1626035" y="2224955"/>
                </a:cubicBezTo>
                <a:cubicBezTo>
                  <a:pt x="1569169" y="2229504"/>
                  <a:pt x="1541874" y="2215857"/>
                  <a:pt x="1489558" y="2211308"/>
                </a:cubicBezTo>
                <a:cubicBezTo>
                  <a:pt x="1437242" y="2206759"/>
                  <a:pt x="1373552" y="2199935"/>
                  <a:pt x="1312137" y="2197660"/>
                </a:cubicBezTo>
                <a:cubicBezTo>
                  <a:pt x="1250722" y="2195385"/>
                  <a:pt x="1173385" y="2193111"/>
                  <a:pt x="1121068" y="2197660"/>
                </a:cubicBezTo>
                <a:cubicBezTo>
                  <a:pt x="1068752" y="2202209"/>
                  <a:pt x="1043731" y="2220406"/>
                  <a:pt x="998238" y="2224955"/>
                </a:cubicBezTo>
                <a:cubicBezTo>
                  <a:pt x="952746" y="2229504"/>
                  <a:pt x="898155" y="2236328"/>
                  <a:pt x="848113" y="2224955"/>
                </a:cubicBezTo>
                <a:cubicBezTo>
                  <a:pt x="798071" y="2213582"/>
                  <a:pt x="736657" y="2179463"/>
                  <a:pt x="697988" y="2156717"/>
                </a:cubicBezTo>
                <a:cubicBezTo>
                  <a:pt x="659319" y="2133971"/>
                  <a:pt x="652495" y="2102126"/>
                  <a:pt x="616101" y="2088478"/>
                </a:cubicBezTo>
                <a:cubicBezTo>
                  <a:pt x="579707" y="2074830"/>
                  <a:pt x="518292" y="2086203"/>
                  <a:pt x="479623" y="2074830"/>
                </a:cubicBezTo>
                <a:cubicBezTo>
                  <a:pt x="440954" y="2063457"/>
                  <a:pt x="404561" y="2042985"/>
                  <a:pt x="384089" y="2020239"/>
                </a:cubicBezTo>
                <a:cubicBezTo>
                  <a:pt x="363617" y="1997493"/>
                  <a:pt x="363617" y="1961098"/>
                  <a:pt x="356793" y="1938352"/>
                </a:cubicBezTo>
                <a:cubicBezTo>
                  <a:pt x="349969" y="1915606"/>
                  <a:pt x="365892" y="1897409"/>
                  <a:pt x="343146" y="1883761"/>
                </a:cubicBezTo>
                <a:cubicBezTo>
                  <a:pt x="320400" y="1870113"/>
                  <a:pt x="256710" y="1870114"/>
                  <a:pt x="220316" y="1856466"/>
                </a:cubicBezTo>
                <a:cubicBezTo>
                  <a:pt x="183922" y="1842818"/>
                  <a:pt x="140704" y="1822347"/>
                  <a:pt x="124782" y="1801875"/>
                </a:cubicBezTo>
                <a:cubicBezTo>
                  <a:pt x="108860" y="1781403"/>
                  <a:pt x="133881" y="1747284"/>
                  <a:pt x="124782" y="1733636"/>
                </a:cubicBezTo>
                <a:cubicBezTo>
                  <a:pt x="115683" y="1719988"/>
                  <a:pt x="86112" y="1726812"/>
                  <a:pt x="70190" y="1719988"/>
                </a:cubicBezTo>
                <a:cubicBezTo>
                  <a:pt x="54268" y="1713164"/>
                  <a:pt x="40620" y="1706341"/>
                  <a:pt x="29247" y="1692693"/>
                </a:cubicBezTo>
                <a:cubicBezTo>
                  <a:pt x="17874" y="1679045"/>
                  <a:pt x="-7146" y="1654024"/>
                  <a:pt x="1952" y="1638102"/>
                </a:cubicBezTo>
                <a:cubicBezTo>
                  <a:pt x="11050" y="1622180"/>
                  <a:pt x="74740" y="1617630"/>
                  <a:pt x="83838" y="1597158"/>
                </a:cubicBezTo>
                <a:cubicBezTo>
                  <a:pt x="92936" y="1576686"/>
                  <a:pt x="70191" y="1533469"/>
                  <a:pt x="56543" y="1515272"/>
                </a:cubicBezTo>
                <a:cubicBezTo>
                  <a:pt x="42895" y="1497075"/>
                  <a:pt x="-322" y="1501624"/>
                  <a:pt x="1952" y="1487976"/>
                </a:cubicBezTo>
                <a:cubicBezTo>
                  <a:pt x="4226" y="1474328"/>
                  <a:pt x="47444" y="1442483"/>
                  <a:pt x="70190" y="1433385"/>
                </a:cubicBezTo>
                <a:cubicBezTo>
                  <a:pt x="92936" y="1424287"/>
                  <a:pt x="122507" y="1447033"/>
                  <a:pt x="138429" y="1433385"/>
                </a:cubicBezTo>
                <a:cubicBezTo>
                  <a:pt x="154352" y="1419737"/>
                  <a:pt x="165725" y="1351499"/>
                  <a:pt x="165725" y="1351499"/>
                </a:cubicBezTo>
                <a:cubicBezTo>
                  <a:pt x="174823" y="1324204"/>
                  <a:pt x="193020" y="1290084"/>
                  <a:pt x="193020" y="1269612"/>
                </a:cubicBezTo>
                <a:cubicBezTo>
                  <a:pt x="193020" y="1249140"/>
                  <a:pt x="163450" y="1242317"/>
                  <a:pt x="165725" y="1228669"/>
                </a:cubicBezTo>
                <a:cubicBezTo>
                  <a:pt x="168000" y="1215021"/>
                  <a:pt x="206668" y="1208198"/>
                  <a:pt x="206668" y="1187726"/>
                </a:cubicBezTo>
                <a:cubicBezTo>
                  <a:pt x="206668" y="1167254"/>
                  <a:pt x="179373" y="1126311"/>
                  <a:pt x="165725" y="1105839"/>
                </a:cubicBezTo>
                <a:cubicBezTo>
                  <a:pt x="152077" y="1085367"/>
                  <a:pt x="72465" y="1078543"/>
                  <a:pt x="83838" y="1051248"/>
                </a:cubicBezTo>
                <a:close/>
              </a:path>
            </a:pathLst>
          </a:cu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par>
                          <p:cTn id="14" fill="hold">
                            <p:stCondLst>
                              <p:cond delay="2000"/>
                            </p:stCondLst>
                            <p:childTnLst>
                              <p:par>
                                <p:cTn id="15" presetID="22" presetClass="emph" presetSubtype="0" fill="hold" grpId="1" nodeType="afterEffect">
                                  <p:stCondLst>
                                    <p:cond delay="0"/>
                                  </p:stCondLst>
                                  <p:childTnLst>
                                    <p:animClr clrSpc="hsl" dir="cw">
                                      <p:cBhvr override="childStyle">
                                        <p:cTn id="16" dur="5000" fill="hold"/>
                                        <p:tgtEl>
                                          <p:spTgt spid="7"/>
                                        </p:tgtEl>
                                        <p:attrNameLst>
                                          <p:attrName>style.color</p:attrName>
                                        </p:attrNameLst>
                                      </p:cBhvr>
                                      <p:by>
                                        <p:hsl h="-7200000" s="0" l="0"/>
                                      </p:by>
                                    </p:animClr>
                                    <p:animClr clrSpc="hsl" dir="cw">
                                      <p:cBhvr>
                                        <p:cTn id="17" dur="5000" fill="hold"/>
                                        <p:tgtEl>
                                          <p:spTgt spid="7"/>
                                        </p:tgtEl>
                                        <p:attrNameLst>
                                          <p:attrName>fillcolor</p:attrName>
                                        </p:attrNameLst>
                                      </p:cBhvr>
                                      <p:by>
                                        <p:hsl h="-7200000" s="0" l="0"/>
                                      </p:by>
                                    </p:animClr>
                                    <p:animClr clrSpc="hsl" dir="cw">
                                      <p:cBhvr>
                                        <p:cTn id="18" dur="5000" fill="hold"/>
                                        <p:tgtEl>
                                          <p:spTgt spid="7"/>
                                        </p:tgtEl>
                                        <p:attrNameLst>
                                          <p:attrName>stroke.color</p:attrName>
                                        </p:attrNameLst>
                                      </p:cBhvr>
                                      <p:by>
                                        <p:hsl h="-7200000" s="0" l="0"/>
                                      </p:by>
                                    </p:animClr>
                                    <p:set>
                                      <p:cBhvr>
                                        <p:cTn id="19" dur="5000" fill="hold"/>
                                        <p:tgtEl>
                                          <p:spTgt spid="7"/>
                                        </p:tgtEl>
                                        <p:attrNameLst>
                                          <p:attrName>fill.type</p:attrName>
                                        </p:attrNameLst>
                                      </p:cBhvr>
                                      <p:to>
                                        <p:strVal val="solid"/>
                                      </p:to>
                                    </p:set>
                                  </p:childTnLst>
                                </p:cTn>
                              </p:par>
                            </p:childTnLst>
                          </p:cTn>
                        </p:par>
                        <p:par>
                          <p:cTn id="20" fill="hold">
                            <p:stCondLst>
                              <p:cond delay="7000"/>
                            </p:stCondLst>
                            <p:childTnLst>
                              <p:par>
                                <p:cTn id="21" presetID="21" presetClass="emph" presetSubtype="0" fill="hold" grpId="2" nodeType="afterEffect">
                                  <p:stCondLst>
                                    <p:cond delay="0"/>
                                  </p:stCondLst>
                                  <p:childTnLst>
                                    <p:animClr clrSpc="hsl" dir="cw">
                                      <p:cBhvr override="childStyle">
                                        <p:cTn id="22" dur="500" fill="hold"/>
                                        <p:tgtEl>
                                          <p:spTgt spid="7"/>
                                        </p:tgtEl>
                                        <p:attrNameLst>
                                          <p:attrName>style.color</p:attrName>
                                        </p:attrNameLst>
                                      </p:cBhvr>
                                      <p:by>
                                        <p:hsl h="7200000" s="0" l="0"/>
                                      </p:by>
                                    </p:animClr>
                                    <p:animClr clrSpc="hsl" dir="cw">
                                      <p:cBhvr>
                                        <p:cTn id="23" dur="500" fill="hold"/>
                                        <p:tgtEl>
                                          <p:spTgt spid="7"/>
                                        </p:tgtEl>
                                        <p:attrNameLst>
                                          <p:attrName>fillcolor</p:attrName>
                                        </p:attrNameLst>
                                      </p:cBhvr>
                                      <p:by>
                                        <p:hsl h="7200000" s="0" l="0"/>
                                      </p:by>
                                    </p:animClr>
                                    <p:animClr clrSpc="hsl" dir="cw">
                                      <p:cBhvr>
                                        <p:cTn id="24" dur="500" fill="hold"/>
                                        <p:tgtEl>
                                          <p:spTgt spid="7"/>
                                        </p:tgtEl>
                                        <p:attrNameLst>
                                          <p:attrName>stroke.color</p:attrName>
                                        </p:attrNameLst>
                                      </p:cBhvr>
                                      <p:by>
                                        <p:hsl h="7200000" s="0" l="0"/>
                                      </p:by>
                                    </p:animClr>
                                    <p:set>
                                      <p:cBhvr>
                                        <p:cTn id="25"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835696" y="0"/>
            <a:ext cx="5112568" cy="1484784"/>
          </a:xfrm>
          <a:prstGeom prst="horizontalScroll">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a:solidFill>
                  <a:srgbClr val="000099"/>
                </a:solidFill>
                <a:latin typeface="Arial" pitchFamily="34" charset="0"/>
                <a:cs typeface="Arial" pitchFamily="34" charset="0"/>
              </a:rPr>
              <a:t>Thảo luận cặp đôi:</a:t>
            </a:r>
            <a:endParaRPr lang="vi-VN" sz="3600" b="1">
              <a:solidFill>
                <a:srgbClr val="000099"/>
              </a:solidFill>
              <a:latin typeface="Arial" pitchFamily="34" charset="0"/>
              <a:cs typeface="Arial" pitchFamily="34" charset="0"/>
            </a:endParaRPr>
          </a:p>
        </p:txBody>
      </p:sp>
      <p:sp>
        <p:nvSpPr>
          <p:cNvPr id="3" name="Flowchart: Process 2"/>
          <p:cNvSpPr/>
          <p:nvPr/>
        </p:nvSpPr>
        <p:spPr>
          <a:xfrm>
            <a:off x="365820" y="1772816"/>
            <a:ext cx="2520280" cy="4680520"/>
          </a:xfrm>
          <a:prstGeom prst="flowChartProcess">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altLang="en-US" sz="3600" b="1" u="sng">
                <a:solidFill>
                  <a:srgbClr val="004600"/>
                </a:solidFill>
                <a:latin typeface="Arial" pitchFamily="34" charset="0"/>
                <a:cs typeface="Arial" pitchFamily="34" charset="0"/>
              </a:rPr>
              <a:t>Dãy </a:t>
            </a:r>
            <a:r>
              <a:rPr lang="en-US" altLang="en-US" sz="3600" b="1" u="sng">
                <a:solidFill>
                  <a:srgbClr val="004600"/>
                </a:solidFill>
                <a:latin typeface="Arial" pitchFamily="34" charset="0"/>
                <a:cs typeface="Arial" pitchFamily="34" charset="0"/>
              </a:rPr>
              <a:t>1</a:t>
            </a:r>
            <a:r>
              <a:rPr lang="pl-PL" altLang="en-US" sz="3600" b="1">
                <a:solidFill>
                  <a:srgbClr val="C00000"/>
                </a:solidFill>
                <a:latin typeface="Arial" pitchFamily="34" charset="0"/>
                <a:cs typeface="Arial" pitchFamily="34" charset="0"/>
              </a:rPr>
              <a:t> </a:t>
            </a:r>
            <a:endParaRPr lang="en-US" altLang="en-US" sz="3600" b="1">
              <a:solidFill>
                <a:srgbClr val="C00000"/>
              </a:solidFill>
              <a:latin typeface="Arial" pitchFamily="34" charset="0"/>
              <a:cs typeface="Arial" pitchFamily="34" charset="0"/>
            </a:endParaRPr>
          </a:p>
          <a:p>
            <a:pPr algn="ctr"/>
            <a:r>
              <a:rPr lang="pl-PL" altLang="en-US" sz="3600" b="1">
                <a:solidFill>
                  <a:srgbClr val="C00000"/>
                </a:solidFill>
                <a:latin typeface="Arial" pitchFamily="34" charset="0"/>
                <a:cs typeface="Arial" pitchFamily="34" charset="0"/>
              </a:rPr>
              <a:t>Châu Phi đứng thứ mấy về dân số trong các châu lục?</a:t>
            </a:r>
            <a:endParaRPr lang="vi-VN" altLang="en-US" sz="3600" b="1">
              <a:solidFill>
                <a:srgbClr val="C00000"/>
              </a:solidFill>
              <a:latin typeface="Arial" pitchFamily="34" charset="0"/>
              <a:cs typeface="Arial" pitchFamily="34" charset="0"/>
            </a:endParaRPr>
          </a:p>
          <a:p>
            <a:pPr algn="ctr"/>
            <a:endParaRPr lang="vi-VN" sz="3600" b="1">
              <a:solidFill>
                <a:srgbClr val="C00000"/>
              </a:solidFill>
              <a:latin typeface="Arial" pitchFamily="34" charset="0"/>
              <a:cs typeface="Arial" pitchFamily="34" charset="0"/>
            </a:endParaRPr>
          </a:p>
        </p:txBody>
      </p:sp>
      <p:sp>
        <p:nvSpPr>
          <p:cNvPr id="5" name="Flowchart: Process 4"/>
          <p:cNvSpPr/>
          <p:nvPr/>
        </p:nvSpPr>
        <p:spPr>
          <a:xfrm>
            <a:off x="3419872" y="1772816"/>
            <a:ext cx="2520280" cy="468052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u="sng">
                <a:solidFill>
                  <a:srgbClr val="004600"/>
                </a:solidFill>
                <a:latin typeface="Arial" pitchFamily="34" charset="0"/>
                <a:cs typeface="Arial" pitchFamily="34" charset="0"/>
              </a:rPr>
              <a:t>Dãy 2</a:t>
            </a:r>
            <a:r>
              <a:rPr lang="vi-VN" altLang="en-US" sz="3600" b="1">
                <a:solidFill>
                  <a:srgbClr val="C00000"/>
                </a:solidFill>
                <a:latin typeface="Arial" pitchFamily="34" charset="0"/>
                <a:cs typeface="Arial" pitchFamily="34" charset="0"/>
              </a:rPr>
              <a:t> Ngư­­­ời dân châu Phi chủ yếu là người da màu gì?</a:t>
            </a:r>
          </a:p>
          <a:p>
            <a:pPr algn="ctr"/>
            <a:endParaRPr lang="vi-VN" sz="3600" b="1">
              <a:solidFill>
                <a:srgbClr val="C00000"/>
              </a:solidFill>
              <a:latin typeface="Arial" pitchFamily="34" charset="0"/>
              <a:cs typeface="Arial" pitchFamily="34" charset="0"/>
            </a:endParaRPr>
          </a:p>
          <a:p>
            <a:pPr algn="ctr"/>
            <a:endParaRPr lang="vi-VN" sz="3600" b="1">
              <a:solidFill>
                <a:srgbClr val="C00000"/>
              </a:solidFill>
              <a:latin typeface="Arial" pitchFamily="34" charset="0"/>
              <a:cs typeface="Arial" pitchFamily="34" charset="0"/>
            </a:endParaRPr>
          </a:p>
        </p:txBody>
      </p:sp>
      <p:sp>
        <p:nvSpPr>
          <p:cNvPr id="6" name="Flowchart: Process 5"/>
          <p:cNvSpPr/>
          <p:nvPr/>
        </p:nvSpPr>
        <p:spPr>
          <a:xfrm>
            <a:off x="6444208" y="1772816"/>
            <a:ext cx="2520280" cy="4680520"/>
          </a:xfrm>
          <a:prstGeom prst="flowChartProcess">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u="sng">
                <a:solidFill>
                  <a:srgbClr val="004600"/>
                </a:solidFill>
                <a:latin typeface="Arial" pitchFamily="34" charset="0"/>
                <a:cs typeface="Arial" pitchFamily="34" charset="0"/>
              </a:rPr>
              <a:t>Dãy 3</a:t>
            </a:r>
          </a:p>
          <a:p>
            <a:pPr algn="ctr"/>
            <a:r>
              <a:rPr lang="vi-VN" altLang="en-US" sz="3600" b="1">
                <a:solidFill>
                  <a:srgbClr val="C00000"/>
                </a:solidFill>
                <a:latin typeface="Arial" pitchFamily="34" charset="0"/>
                <a:cs typeface="Arial" pitchFamily="34" charset="0"/>
              </a:rPr>
              <a:t>Dân c­­­ư châu Phi sống tập trung chủ yếu ở đâu? Vì sao?</a:t>
            </a:r>
            <a:endParaRPr lang="vi-VN" sz="3600" b="1">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705000"/>
            <a:ext cx="878497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dirty="0">
                <a:solidFill>
                  <a:srgbClr val="C00000"/>
                </a:solidFill>
                <a:cs typeface="Arial" pitchFamily="34" charset="0"/>
              </a:rPr>
              <a:t>3. </a:t>
            </a:r>
            <a:r>
              <a:rPr lang="en-US" altLang="en-US" sz="3200" b="1" dirty="0" err="1">
                <a:solidFill>
                  <a:srgbClr val="C00000"/>
                </a:solidFill>
                <a:cs typeface="Arial" pitchFamily="34" charset="0"/>
              </a:rPr>
              <a:t>Dân</a:t>
            </a:r>
            <a:r>
              <a:rPr lang="en-US" altLang="en-US" sz="3200" b="1" dirty="0">
                <a:solidFill>
                  <a:srgbClr val="C00000"/>
                </a:solidFill>
                <a:cs typeface="Arial" pitchFamily="34" charset="0"/>
              </a:rPr>
              <a:t> </a:t>
            </a:r>
            <a:r>
              <a:rPr lang="en-US" altLang="en-US" sz="3200" b="1" dirty="0" err="1">
                <a:solidFill>
                  <a:srgbClr val="C00000"/>
                </a:solidFill>
                <a:cs typeface="Arial" pitchFamily="34" charset="0"/>
              </a:rPr>
              <a:t>cư</a:t>
            </a:r>
            <a:r>
              <a:rPr lang="en-US" altLang="en-US" sz="3200" b="1" dirty="0">
                <a:solidFill>
                  <a:srgbClr val="C00000"/>
                </a:solidFill>
                <a:cs typeface="Arial" pitchFamily="34" charset="0"/>
              </a:rPr>
              <a:t> </a:t>
            </a:r>
            <a:r>
              <a:rPr lang="en-US" altLang="en-US" sz="3200" b="1" dirty="0" err="1">
                <a:solidFill>
                  <a:srgbClr val="C00000"/>
                </a:solidFill>
                <a:cs typeface="Arial" pitchFamily="34" charset="0"/>
              </a:rPr>
              <a:t>châu</a:t>
            </a:r>
            <a:r>
              <a:rPr lang="en-US" altLang="en-US" sz="3200" b="1" dirty="0">
                <a:solidFill>
                  <a:srgbClr val="C00000"/>
                </a:solidFill>
                <a:cs typeface="Arial" pitchFamily="34" charset="0"/>
              </a:rPr>
              <a:t> Phi:</a:t>
            </a:r>
          </a:p>
          <a:p>
            <a:pPr indent="533400" algn="just" eaLnBrk="1" hangingPunct="1">
              <a:spcBef>
                <a:spcPts val="0"/>
              </a:spcBef>
              <a:defRPr/>
            </a:pPr>
            <a:r>
              <a:rPr lang="vi-VN" altLang="en-US" sz="3200" b="1" dirty="0">
                <a:solidFill>
                  <a:srgbClr val="000099"/>
                </a:solidFill>
                <a:cs typeface="Arial" pitchFamily="34" charset="0"/>
                <a:sym typeface="Wingdings"/>
              </a:rPr>
              <a:t> </a:t>
            </a:r>
            <a:r>
              <a:rPr lang="vi-VN" altLang="en-US" sz="3200" dirty="0">
                <a:solidFill>
                  <a:srgbClr val="000099"/>
                </a:solidFill>
                <a:cs typeface="Arial" pitchFamily="34" charset="0"/>
              </a:rPr>
              <a:t>Châu Phi có số dân đứng </a:t>
            </a:r>
            <a:r>
              <a:rPr lang="vi-VN" altLang="en-US" sz="3200">
                <a:solidFill>
                  <a:srgbClr val="000099"/>
                </a:solidFill>
                <a:cs typeface="Arial" pitchFamily="34" charset="0"/>
              </a:rPr>
              <a:t>thứ </a:t>
            </a:r>
            <a:r>
              <a:rPr lang="en-US" altLang="en-US" sz="3200">
                <a:solidFill>
                  <a:srgbClr val="000099"/>
                </a:solidFill>
                <a:cs typeface="Arial" pitchFamily="34" charset="0"/>
              </a:rPr>
              <a:t>hai</a:t>
            </a:r>
            <a:r>
              <a:rPr lang="vi-VN" altLang="en-US" sz="3200">
                <a:solidFill>
                  <a:srgbClr val="000099"/>
                </a:solidFill>
                <a:cs typeface="Arial" pitchFamily="34" charset="0"/>
              </a:rPr>
              <a:t> </a:t>
            </a:r>
            <a:r>
              <a:rPr lang="vi-VN" altLang="en-US" sz="3200" dirty="0">
                <a:solidFill>
                  <a:srgbClr val="000099"/>
                </a:solidFill>
                <a:cs typeface="Arial" pitchFamily="34" charset="0"/>
              </a:rPr>
              <a:t>trên thế  giới, sau châu Á.</a:t>
            </a:r>
          </a:p>
          <a:p>
            <a:pPr indent="533400" algn="just" eaLnBrk="1" hangingPunct="1">
              <a:spcBef>
                <a:spcPts val="0"/>
              </a:spcBef>
              <a:defRPr/>
            </a:pPr>
            <a:r>
              <a:rPr lang="vi-VN" altLang="en-US" sz="3200" dirty="0">
                <a:solidFill>
                  <a:srgbClr val="000099"/>
                </a:solidFill>
                <a:cs typeface="Arial" pitchFamily="34" charset="0"/>
                <a:sym typeface="Wingdings"/>
              </a:rPr>
              <a:t> Hơn 2/3 dân số châu Phi là người da đen.</a:t>
            </a:r>
          </a:p>
          <a:p>
            <a:pPr indent="533400" algn="just" eaLnBrk="1" hangingPunct="1">
              <a:spcBef>
                <a:spcPts val="0"/>
              </a:spcBef>
              <a:defRPr/>
            </a:pPr>
            <a:r>
              <a:rPr lang="vi-VN" altLang="en-US" sz="3200" dirty="0">
                <a:solidFill>
                  <a:srgbClr val="000099"/>
                </a:solidFill>
                <a:cs typeface="Arial" pitchFamily="34" charset="0"/>
                <a:sym typeface="Wingdings"/>
              </a:rPr>
              <a:t> Dân cư tập trung ở vùng ven biển và các thung lũng sông. Các hoang mạc hầu như không có người ở.</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circle(in)">
                                      <p:cBhvr>
                                        <p:cTn id="7" dur="2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circle(in)">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circle(in)">
                                      <p:cBhvr>
                                        <p:cTn id="17"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dirty="0">
                <a:solidFill>
                  <a:srgbClr val="C00000"/>
                </a:solidFill>
                <a:cs typeface="Arial" pitchFamily="34" charset="0"/>
              </a:rPr>
              <a:t>4. </a:t>
            </a:r>
            <a:r>
              <a:rPr lang="en-US" altLang="en-US" sz="3200" b="1" dirty="0" err="1">
                <a:solidFill>
                  <a:srgbClr val="C00000"/>
                </a:solidFill>
                <a:cs typeface="Arial" pitchFamily="34" charset="0"/>
              </a:rPr>
              <a:t>Hoạt</a:t>
            </a:r>
            <a:r>
              <a:rPr lang="en-US" altLang="en-US" sz="3200" b="1" dirty="0">
                <a:solidFill>
                  <a:srgbClr val="C00000"/>
                </a:solidFill>
                <a:cs typeface="Arial" pitchFamily="34" charset="0"/>
              </a:rPr>
              <a:t> </a:t>
            </a:r>
            <a:r>
              <a:rPr lang="en-US" altLang="en-US" sz="3200" b="1" dirty="0" err="1">
                <a:solidFill>
                  <a:srgbClr val="C00000"/>
                </a:solidFill>
                <a:cs typeface="Arial" pitchFamily="34" charset="0"/>
              </a:rPr>
              <a:t>động</a:t>
            </a:r>
            <a:r>
              <a:rPr lang="en-US" altLang="en-US" sz="3200" b="1" dirty="0">
                <a:solidFill>
                  <a:srgbClr val="C00000"/>
                </a:solidFill>
                <a:cs typeface="Arial" pitchFamily="34" charset="0"/>
              </a:rPr>
              <a:t> </a:t>
            </a:r>
            <a:r>
              <a:rPr lang="en-US" altLang="en-US" sz="3200" b="1" dirty="0" err="1">
                <a:solidFill>
                  <a:srgbClr val="C00000"/>
                </a:solidFill>
                <a:cs typeface="Arial" pitchFamily="34" charset="0"/>
              </a:rPr>
              <a:t>kinh</a:t>
            </a:r>
            <a:r>
              <a:rPr lang="en-US" altLang="en-US" sz="3200" b="1" dirty="0">
                <a:solidFill>
                  <a:srgbClr val="C00000"/>
                </a:solidFill>
                <a:cs typeface="Arial" pitchFamily="34" charset="0"/>
              </a:rPr>
              <a:t> </a:t>
            </a:r>
            <a:r>
              <a:rPr lang="en-US" altLang="en-US" sz="3200" b="1" dirty="0" err="1">
                <a:solidFill>
                  <a:srgbClr val="C00000"/>
                </a:solidFill>
                <a:cs typeface="Arial" pitchFamily="34" charset="0"/>
              </a:rPr>
              <a:t>tế</a:t>
            </a:r>
            <a:r>
              <a:rPr lang="en-US" altLang="en-US" sz="3200" b="1" dirty="0">
                <a:solidFill>
                  <a:srgbClr val="C00000"/>
                </a:solidFill>
                <a:cs typeface="Arial" pitchFamily="34" charset="0"/>
              </a:rPr>
              <a:t>:</a:t>
            </a:r>
          </a:p>
          <a:p>
            <a:pPr indent="533400" algn="just" eaLnBrk="1" hangingPunct="1">
              <a:spcBef>
                <a:spcPts val="0"/>
              </a:spcBef>
              <a:defRPr/>
            </a:pPr>
            <a:r>
              <a:rPr lang="vi-VN" altLang="en-US" sz="3200" dirty="0">
                <a:solidFill>
                  <a:srgbClr val="0000CC"/>
                </a:solidFill>
                <a:cs typeface="Arial" pitchFamily="34" charset="0"/>
                <a:sym typeface="Wingdings"/>
              </a:rPr>
              <a:t>* Quan sát tranh hình </a:t>
            </a:r>
            <a:r>
              <a:rPr lang="en-US" altLang="en-US" sz="3200" dirty="0">
                <a:solidFill>
                  <a:srgbClr val="0000CC"/>
                </a:solidFill>
                <a:cs typeface="Arial" pitchFamily="34" charset="0"/>
                <a:sym typeface="Wingdings"/>
              </a:rPr>
              <a:t>2</a:t>
            </a:r>
            <a:r>
              <a:rPr lang="vi-VN" altLang="en-US" sz="3200" dirty="0">
                <a:solidFill>
                  <a:srgbClr val="0000CC"/>
                </a:solidFill>
                <a:cs typeface="Arial" pitchFamily="34" charset="0"/>
                <a:sym typeface="Wingdings"/>
              </a:rPr>
              <a:t>. Thảo luận nhóm 4 các câu hỏi sau:</a:t>
            </a:r>
          </a:p>
          <a:p>
            <a:pPr indent="533400" algn="just" eaLnBrk="1" hangingPunct="1">
              <a:spcBef>
                <a:spcPts val="0"/>
              </a:spcBef>
              <a:defRPr/>
            </a:pPr>
            <a:r>
              <a:rPr lang="vi-VN" altLang="en-US" sz="3000" dirty="0">
                <a:solidFill>
                  <a:srgbClr val="500050"/>
                </a:solidFill>
                <a:cs typeface="Arial" pitchFamily="34" charset="0"/>
                <a:sym typeface="Wingdings"/>
              </a:rPr>
              <a:t>+ Dãy 1: Em hãy cho biết nền kinh tế châu Phi có đặc điểm gì?</a:t>
            </a:r>
          </a:p>
          <a:p>
            <a:pPr indent="533400" algn="just" eaLnBrk="1" hangingPunct="1">
              <a:spcBef>
                <a:spcPts val="0"/>
              </a:spcBef>
              <a:defRPr/>
            </a:pPr>
            <a:r>
              <a:rPr lang="vi-VN" altLang="en-US" sz="3000" dirty="0">
                <a:solidFill>
                  <a:srgbClr val="500050"/>
                </a:solidFill>
                <a:cs typeface="Arial" pitchFamily="34" charset="0"/>
                <a:sym typeface="Wingdings"/>
              </a:rPr>
              <a:t>+ Dãy 2: Đời sống ng­­ười dân Châu Phi như thế nào? Vì sao?</a:t>
            </a:r>
          </a:p>
          <a:p>
            <a:pPr indent="533400" algn="just" eaLnBrk="1" hangingPunct="1">
              <a:spcBef>
                <a:spcPts val="0"/>
              </a:spcBef>
              <a:defRPr/>
            </a:pPr>
            <a:r>
              <a:rPr lang="vi-VN" altLang="en-US" sz="3000" dirty="0">
                <a:solidFill>
                  <a:srgbClr val="500050"/>
                </a:solidFill>
                <a:cs typeface="Arial" pitchFamily="34" charset="0"/>
                <a:sym typeface="Wingdings"/>
              </a:rPr>
              <a:t>+ Dãy 3: Kể tên và chỉ bản đồ các n­­ước có nền kinh tế phát triển hơn cả tại châu Phi?</a:t>
            </a:r>
          </a:p>
        </p:txBody>
      </p:sp>
    </p:spTree>
    <p:extLst>
      <p:ext uri="{BB962C8B-B14F-4D97-AF65-F5344CB8AC3E}">
        <p14:creationId xmlns:p14="http://schemas.microsoft.com/office/powerpoint/2010/main" val="2353170543"/>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ircle(in)">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ircle(in)">
                                      <p:cBhvr>
                                        <p:cTn id="27"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84820" y="1885206"/>
            <a:ext cx="878497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7200" b="1">
                <a:solidFill>
                  <a:srgbClr val="0000CC"/>
                </a:solidFill>
                <a:latin typeface="+mn-lt"/>
                <a:cs typeface="Arial" panose="020B0604020202020204" pitchFamily="34" charset="0"/>
                <a:sym typeface="Wingdings"/>
              </a:rPr>
              <a:t></a:t>
            </a:r>
            <a:r>
              <a:rPr lang="vi-VN" altLang="en-US" sz="4000" b="1">
                <a:solidFill>
                  <a:srgbClr val="0000CC"/>
                </a:solidFill>
                <a:latin typeface="+mn-lt"/>
                <a:cs typeface="Arial" panose="020B0604020202020204" pitchFamily="34" charset="0"/>
                <a:sym typeface="Wingdings"/>
              </a:rPr>
              <a:t> 1. </a:t>
            </a:r>
            <a:r>
              <a:rPr lang="vi-VN" altLang="en-US" sz="3800" b="1">
                <a:solidFill>
                  <a:srgbClr val="0000CC"/>
                </a:solidFill>
                <a:latin typeface="+mn-lt"/>
                <a:cs typeface="Arial" panose="020B0604020202020204" pitchFamily="34" charset="0"/>
                <a:sym typeface="Wingdings"/>
              </a:rPr>
              <a:t>Em hãy cho biết nền kinh tế châu Phi có đặc điểm gì?</a:t>
            </a:r>
          </a:p>
          <a:p>
            <a:pPr indent="533400" algn="just" eaLnBrk="1" hangingPunct="1">
              <a:spcBef>
                <a:spcPts val="0"/>
              </a:spcBef>
              <a:defRPr/>
            </a:pPr>
            <a:r>
              <a:rPr lang="vi-VN" altLang="en-US" sz="3800" b="1">
                <a:solidFill>
                  <a:srgbClr val="500050"/>
                </a:solidFill>
                <a:latin typeface="+mn-lt"/>
                <a:cs typeface="Arial" panose="020B0604020202020204" pitchFamily="34" charset="0"/>
                <a:sym typeface="Wingdings"/>
              </a:rPr>
              <a:t> Kết luận: Châu Phi có nền kinh tế chậm phát triển. Các nước ở châu Phi chỉ tập trung vào khai thác khoáng sản và trồng cây công nghiệp.</a:t>
            </a:r>
          </a:p>
        </p:txBody>
      </p:sp>
    </p:spTree>
    <p:extLst>
      <p:ext uri="{BB962C8B-B14F-4D97-AF65-F5344CB8AC3E}">
        <p14:creationId xmlns:p14="http://schemas.microsoft.com/office/powerpoint/2010/main" val="61390201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3"/>
          </p:nvPr>
        </p:nvSpPr>
        <p:spPr/>
        <p:txBody>
          <a:bodyPr/>
          <a:lstStyle/>
          <a:p>
            <a:pPr eaLnBrk="1" hangingPunct="1"/>
            <a:endParaRPr lang="en-US" altLang="en-US"/>
          </a:p>
        </p:txBody>
      </p:sp>
      <p:pic>
        <p:nvPicPr>
          <p:cNvPr id="11269" name="Picture 5" descr="miner_safrica_cp_820268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760788"/>
            <a:ext cx="4248150" cy="3097212"/>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6" descr="texaco_oil_field_donkey_well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60788"/>
            <a:ext cx="4344988" cy="3097212"/>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7" descr="mo kim cuong lon nhat t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4" y="692150"/>
            <a:ext cx="4248150" cy="2954338"/>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11273" name="Text Box 9"/>
          <p:cNvSpPr txBox="1">
            <a:spLocks noChangeArrowheads="1"/>
          </p:cNvSpPr>
          <p:nvPr/>
        </p:nvSpPr>
        <p:spPr bwMode="auto">
          <a:xfrm>
            <a:off x="5003800" y="686024"/>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Mỏ kim cương</a:t>
            </a:r>
          </a:p>
        </p:txBody>
      </p:sp>
      <p:sp>
        <p:nvSpPr>
          <p:cNvPr id="18439" name="Text Box 11"/>
          <p:cNvSpPr txBox="1">
            <a:spLocks noChangeArrowheads="1"/>
          </p:cNvSpPr>
          <p:nvPr/>
        </p:nvSpPr>
        <p:spPr bwMode="auto">
          <a:xfrm>
            <a:off x="539750" y="188913"/>
            <a:ext cx="309562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Khai thác khoáng sản</a:t>
            </a:r>
          </a:p>
        </p:txBody>
      </p:sp>
      <p:pic>
        <p:nvPicPr>
          <p:cNvPr id="1844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92150"/>
            <a:ext cx="4416425" cy="293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13"/>
          <p:cNvSpPr txBox="1">
            <a:spLocks noChangeArrowheads="1"/>
          </p:cNvSpPr>
          <p:nvPr/>
        </p:nvSpPr>
        <p:spPr bwMode="auto">
          <a:xfrm>
            <a:off x="539750" y="981075"/>
            <a:ext cx="2087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vàng</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strips(downLeft)">
                                      <p:cBhvr>
                                        <p:cTn id="7" dur="500"/>
                                        <p:tgtEl>
                                          <p:spTgt spid="11273"/>
                                        </p:tgtEl>
                                      </p:cBhvr>
                                    </p:animEffect>
                                  </p:childTnLst>
                                </p:cTn>
                              </p:par>
                              <p:par>
                                <p:cTn id="8" presetID="18" presetClass="entr" presetSubtype="12" fill="hold"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strips(downLeft)">
                                      <p:cBhvr>
                                        <p:cTn id="10" dur="500"/>
                                        <p:tgtEl>
                                          <p:spTgt spid="112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strips(downLeft)">
                                      <p:cBhvr>
                                        <p:cTn id="15" dur="500"/>
                                        <p:tgtEl>
                                          <p:spTgt spid="112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strips(downLeft)">
                                      <p:cBhvr>
                                        <p:cTn id="20"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Kimtuthap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6434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6_8_cutting_cacao_conacad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836613"/>
            <a:ext cx="4427537" cy="316865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7" descr="farmer_africa_L"/>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263"/>
            <a:ext cx="4643438" cy="2852737"/>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 Box 9"/>
          <p:cNvSpPr txBox="1">
            <a:spLocks noChangeArrowheads="1"/>
          </p:cNvSpPr>
          <p:nvPr/>
        </p:nvSpPr>
        <p:spPr bwMode="auto">
          <a:xfrm>
            <a:off x="611188" y="188913"/>
            <a:ext cx="367347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Cây công nghiệp nhiệt đới</a:t>
            </a:r>
          </a:p>
        </p:txBody>
      </p:sp>
      <p:pic>
        <p:nvPicPr>
          <p:cNvPr id="12299" name="Picture 11" descr="co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933825"/>
            <a:ext cx="4392612" cy="29241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strips(downLeft)">
                                      <p:cBhvr>
                                        <p:cTn id="12" dur="5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strips(downLeft)">
                                      <p:cBhvr>
                                        <p:cTn id="17" dur="500"/>
                                        <p:tgtEl>
                                          <p:spTgt spid="12295"/>
                                        </p:tgtEl>
                                      </p:cBhvr>
                                    </p:animEffect>
                                  </p:childTnLst>
                                </p:cTn>
                              </p:par>
                              <p:par>
                                <p:cTn id="18" presetID="23" presetClass="entr" presetSubtype="16" fill="hold" nodeType="withEffect">
                                  <p:stCondLst>
                                    <p:cond delay="3000"/>
                                  </p:stCondLst>
                                  <p:childTnLst>
                                    <p:set>
                                      <p:cBhvr>
                                        <p:cTn id="19" dur="1" fill="hold">
                                          <p:stCondLst>
                                            <p:cond delay="0"/>
                                          </p:stCondLst>
                                        </p:cTn>
                                        <p:tgtEl>
                                          <p:spTgt spid="12299"/>
                                        </p:tgtEl>
                                        <p:attrNameLst>
                                          <p:attrName>style.visibility</p:attrName>
                                        </p:attrNameLst>
                                      </p:cBhvr>
                                      <p:to>
                                        <p:strVal val="visible"/>
                                      </p:to>
                                    </p:set>
                                    <p:anim calcmode="lin" valueType="num">
                                      <p:cBhvr>
                                        <p:cTn id="20" dur="2000" fill="hold"/>
                                        <p:tgtEl>
                                          <p:spTgt spid="12299"/>
                                        </p:tgtEl>
                                        <p:attrNameLst>
                                          <p:attrName>ppt_w</p:attrName>
                                        </p:attrNameLst>
                                      </p:cBhvr>
                                      <p:tavLst>
                                        <p:tav tm="0">
                                          <p:val>
                                            <p:fltVal val="0"/>
                                          </p:val>
                                        </p:tav>
                                        <p:tav tm="100000">
                                          <p:val>
                                            <p:strVal val="#ppt_w"/>
                                          </p:val>
                                        </p:tav>
                                      </p:tavLst>
                                    </p:anim>
                                    <p:anim calcmode="lin" valueType="num">
                                      <p:cBhvr>
                                        <p:cTn id="21" dur="2000" fill="hold"/>
                                        <p:tgtEl>
                                          <p:spTgt spid="12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84820" y="1853674"/>
            <a:ext cx="878497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6000" b="1">
                <a:solidFill>
                  <a:srgbClr val="0000CC"/>
                </a:solidFill>
                <a:latin typeface="+mn-lt"/>
                <a:cs typeface="Arial" panose="020B0604020202020204" pitchFamily="34" charset="0"/>
                <a:sym typeface="Wingdings"/>
              </a:rPr>
              <a:t></a:t>
            </a:r>
            <a:r>
              <a:rPr lang="vi-VN" altLang="en-US" sz="3200" b="1">
                <a:solidFill>
                  <a:srgbClr val="0000CC"/>
                </a:solidFill>
                <a:latin typeface="+mn-lt"/>
                <a:cs typeface="Arial" panose="020B0604020202020204" pitchFamily="34" charset="0"/>
                <a:sym typeface="Wingdings"/>
              </a:rPr>
              <a:t> 2. Đời sống ng­­ười dân Châu Phi như thế nào? Vì sao?</a:t>
            </a:r>
          </a:p>
          <a:p>
            <a:pPr indent="361950" algn="just" eaLnBrk="1" hangingPunct="1">
              <a:spcBef>
                <a:spcPts val="0"/>
              </a:spcBef>
              <a:defRPr/>
            </a:pPr>
            <a:r>
              <a:rPr lang="vi-VN" altLang="en-US" sz="3200" b="1">
                <a:solidFill>
                  <a:srgbClr val="500050"/>
                </a:solidFill>
                <a:latin typeface="+mn-lt"/>
                <a:cs typeface="Arial" panose="020B0604020202020204" pitchFamily="34" charset="0"/>
                <a:sym typeface="Wingdings"/>
              </a:rPr>
              <a:t> Kết luận: Đời sống ng­­ười dân châu Phi khó khăn. Họ thiếu ăn, thiếu mặc, dịch bệnh nguy hiểm xảy ra ở nhiều nơi, đặc biệt là dịch HIV/AIDS. Hiện nay họ còn đối mặt với dịch bệnh Covid-19 rất cao.</a:t>
            </a:r>
          </a:p>
          <a:p>
            <a:pPr indent="361950" algn="just" eaLnBrk="1" hangingPunct="1">
              <a:spcBef>
                <a:spcPts val="0"/>
              </a:spcBef>
              <a:defRPr/>
            </a:pPr>
            <a:r>
              <a:rPr lang="vi-VN" altLang="en-US" sz="3200" b="1">
                <a:solidFill>
                  <a:srgbClr val="500050"/>
                </a:solidFill>
                <a:latin typeface="+mn-lt"/>
                <a:cs typeface="Arial" panose="020B0604020202020204" pitchFamily="34" charset="0"/>
                <a:sym typeface="Wingdings"/>
              </a:rPr>
              <a:t>Vì do hậu quả của nền kinh tế châu Phi chậm phát triển.</a:t>
            </a:r>
          </a:p>
        </p:txBody>
      </p:sp>
    </p:spTree>
    <p:extLst>
      <p:ext uri="{BB962C8B-B14F-4D97-AF65-F5344CB8AC3E}">
        <p14:creationId xmlns:p14="http://schemas.microsoft.com/office/powerpoint/2010/main" val="78380774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nguoi ngheo"/>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4500563" y="3469404"/>
            <a:ext cx="4643437" cy="3475037"/>
          </a:xfrm>
          <a:noFill/>
        </p:spPr>
      </p:pic>
      <p:pic>
        <p:nvPicPr>
          <p:cNvPr id="20485" name="Picture 5" descr="chau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0563"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70020146-25148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0438"/>
            <a:ext cx="45005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kenyans-stare-hunger-in-the-fac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0"/>
            <a:ext cx="4643437" cy="3500438"/>
          </a:xfrm>
          <a:prstGeom prst="rect">
            <a:avLst/>
          </a:prstGeom>
          <a:noFill/>
          <a:ln w="57150">
            <a:solidFill>
              <a:srgbClr val="65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strips(downLeft)">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488"/>
                                        </p:tgtEl>
                                        <p:attrNameLst>
                                          <p:attrName>style.visibility</p:attrName>
                                        </p:attrNameLst>
                                      </p:cBhvr>
                                      <p:to>
                                        <p:strVal val="visible"/>
                                      </p:to>
                                    </p:set>
                                    <p:anim to="" calcmode="lin" valueType="num">
                                      <p:cBhvr>
                                        <p:cTn id="12" dur="1" fill="hold"/>
                                        <p:tgtEl>
                                          <p:spTgt spid="2048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strips(downLeft)">
                                      <p:cBhvr>
                                        <p:cTn id="17" dur="500"/>
                                        <p:tgtEl>
                                          <p:spTgt spid="204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strips(downLeft)">
                                      <p:cBhvr>
                                        <p:cTn id="2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77037"/>
            <a:ext cx="8424936"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a:solidFill>
                  <a:srgbClr val="000099"/>
                </a:solidFill>
              </a:rPr>
              <a:t>		Châu Phi giáp châu lục nào?</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43" y="2111679"/>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9242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altLang="en-US"/>
          </a:p>
        </p:txBody>
      </p:sp>
      <p:pic>
        <p:nvPicPr>
          <p:cNvPr id="21509" name="Picture 5" descr="images306308_khuvucc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images306326_nham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00438"/>
            <a:ext cx="4572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images306306_an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8"/>
          <p:cNvSpPr txBox="1">
            <a:spLocks noChangeArrowheads="1"/>
          </p:cNvSpPr>
          <p:nvPr/>
        </p:nvSpPr>
        <p:spPr bwMode="auto">
          <a:xfrm>
            <a:off x="0" y="3133725"/>
            <a:ext cx="4572000" cy="366713"/>
          </a:xfrm>
          <a:prstGeom prst="rect">
            <a:avLst/>
          </a:prstGeom>
          <a:solidFill>
            <a:schemeClr val="accent2">
              <a:lumMod val="40000"/>
              <a:lumOff val="60000"/>
            </a:schemeClr>
          </a:solidFill>
          <a:ln>
            <a:noFill/>
          </a:ln>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1800" b="1">
                <a:solidFill>
                  <a:srgbClr val="660066"/>
                </a:solidFill>
              </a:rPr>
              <a:t>Khu ổ chuột của người da đen</a:t>
            </a:r>
          </a:p>
        </p:txBody>
      </p:sp>
      <p:sp>
        <p:nvSpPr>
          <p:cNvPr id="21514" name="Text Box 10"/>
          <p:cNvSpPr txBox="1">
            <a:spLocks noChangeArrowheads="1"/>
          </p:cNvSpPr>
          <p:nvPr/>
        </p:nvSpPr>
        <p:spPr bwMode="auto">
          <a:xfrm>
            <a:off x="4932363" y="3716338"/>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Khu nhà mới xây cho người da đen</a:t>
            </a:r>
          </a:p>
        </p:txBody>
      </p:sp>
      <p:pic>
        <p:nvPicPr>
          <p:cNvPr id="21515" name="Picture 11" descr="childrenofthevillag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500563" cy="3357562"/>
          </a:xfrm>
          <a:prstGeom prst="rect">
            <a:avLst/>
          </a:prstGeom>
          <a:noFill/>
          <a:ln w="57150">
            <a:solidFill>
              <a:srgbClr val="65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strips(down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strips(downLeft)">
                                      <p:cBhvr>
                                        <p:cTn id="12" dur="500"/>
                                        <p:tgtEl>
                                          <p:spTgt spid="21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strips(downLeft)">
                                      <p:cBhvr>
                                        <p:cTn id="17" dur="500"/>
                                        <p:tgtEl>
                                          <p:spTgt spid="21514"/>
                                        </p:tgtEl>
                                      </p:cBhvr>
                                    </p:animEffect>
                                  </p:childTnLst>
                                </p:cTn>
                              </p:par>
                              <p:par>
                                <p:cTn id="18" presetID="18" presetClass="entr" presetSubtype="12" fill="hold" nodeType="with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strips(downLeft)">
                                      <p:cBhvr>
                                        <p:cTn id="20"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8423275" cy="53340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6"/>
          <p:cNvSpPr txBox="1">
            <a:spLocks noChangeArrowheads="1"/>
          </p:cNvSpPr>
          <p:nvPr/>
        </p:nvSpPr>
        <p:spPr bwMode="auto">
          <a:xfrm>
            <a:off x="0" y="5758190"/>
            <a:ext cx="90360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a:defRPr/>
            </a:pPr>
            <a:r>
              <a:rPr lang="en-US" altLang="en-US" sz="2800" b="1">
                <a:solidFill>
                  <a:srgbClr val="000099"/>
                </a:solidFill>
              </a:rPr>
              <a:t>3. </a:t>
            </a:r>
            <a:r>
              <a:rPr lang="pt-BR" sz="2800" b="1" dirty="0">
                <a:solidFill>
                  <a:srgbClr val="000099"/>
                </a:solidFill>
              </a:rPr>
              <a:t>Kể tên và chỉ bản đồ các n­­ước có nền kinh tế phát triển hơn cả tại châu Phi?</a:t>
            </a:r>
            <a:endParaRPr lang="en-US" sz="2800" b="1" dirty="0">
              <a:solidFill>
                <a:srgbClr val="000099"/>
              </a:solidFill>
            </a:endParaRPr>
          </a:p>
        </p:txBody>
      </p:sp>
    </p:spTree>
  </p:cSld>
  <p:clrMapOvr>
    <a:masterClrMapping/>
  </p:clrMapOvr>
  <p:transition>
    <p:cover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84820" y="1853674"/>
            <a:ext cx="8784976"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6000" b="1">
                <a:solidFill>
                  <a:srgbClr val="0000CC"/>
                </a:solidFill>
                <a:latin typeface="+mn-lt"/>
                <a:cs typeface="Arial" panose="020B0604020202020204" pitchFamily="34" charset="0"/>
                <a:sym typeface="Wingdings"/>
              </a:rPr>
              <a:t></a:t>
            </a:r>
            <a:r>
              <a:rPr lang="vi-VN" altLang="en-US" sz="3200" b="1">
                <a:solidFill>
                  <a:srgbClr val="0000CC"/>
                </a:solidFill>
                <a:latin typeface="+mn-lt"/>
                <a:cs typeface="Arial" panose="020B0604020202020204" pitchFamily="34" charset="0"/>
                <a:sym typeface="Wingdings"/>
              </a:rPr>
              <a:t> 3. Kể tên và chỉ bản đồ các n­­ước có nền kinh tế phát triển hơn cả tại châu Phi?</a:t>
            </a:r>
          </a:p>
          <a:p>
            <a:pPr indent="361950" algn="just" eaLnBrk="1" hangingPunct="1">
              <a:spcBef>
                <a:spcPts val="0"/>
              </a:spcBef>
              <a:defRPr/>
            </a:pPr>
            <a:r>
              <a:rPr lang="vi-VN" altLang="en-US" sz="3200" b="1">
                <a:solidFill>
                  <a:srgbClr val="500050"/>
                </a:solidFill>
                <a:latin typeface="+mn-lt"/>
                <a:cs typeface="Arial" panose="020B0604020202020204" pitchFamily="34" charset="0"/>
                <a:sym typeface="Wingdings"/>
              </a:rPr>
              <a:t> Kết luận: Các n­­ước có nền kinh tế phát triển hơn cả tại châu Phi: Ai Cập, Cộng hòa Nam Phi, An- giê- ri.</a:t>
            </a:r>
          </a:p>
        </p:txBody>
      </p:sp>
    </p:spTree>
    <p:extLst>
      <p:ext uri="{BB962C8B-B14F-4D97-AF65-F5344CB8AC3E}">
        <p14:creationId xmlns:p14="http://schemas.microsoft.com/office/powerpoint/2010/main" val="945111508"/>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Kimtuthap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6434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6_8_cutting_cacao_conacad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836613"/>
            <a:ext cx="4427537" cy="316865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7" descr="farmer_africa_L"/>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263"/>
            <a:ext cx="4643438" cy="2852737"/>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 Box 9"/>
          <p:cNvSpPr txBox="1">
            <a:spLocks noChangeArrowheads="1"/>
          </p:cNvSpPr>
          <p:nvPr/>
        </p:nvSpPr>
        <p:spPr bwMode="auto">
          <a:xfrm>
            <a:off x="611188" y="188913"/>
            <a:ext cx="367347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Cây công nghiệp nhiệt đới</a:t>
            </a:r>
          </a:p>
        </p:txBody>
      </p:sp>
      <p:pic>
        <p:nvPicPr>
          <p:cNvPr id="12299" name="Picture 11" descr="co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933825"/>
            <a:ext cx="4392612" cy="29241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strips(downLeft)">
                                      <p:cBhvr>
                                        <p:cTn id="12" dur="5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strips(downLeft)">
                                      <p:cBhvr>
                                        <p:cTn id="17" dur="500"/>
                                        <p:tgtEl>
                                          <p:spTgt spid="12295"/>
                                        </p:tgtEl>
                                      </p:cBhvr>
                                    </p:animEffect>
                                  </p:childTnLst>
                                </p:cTn>
                              </p:par>
                              <p:par>
                                <p:cTn id="18" presetID="23" presetClass="entr" presetSubtype="16" fill="hold" nodeType="withEffect">
                                  <p:stCondLst>
                                    <p:cond delay="3000"/>
                                  </p:stCondLst>
                                  <p:childTnLst>
                                    <p:set>
                                      <p:cBhvr>
                                        <p:cTn id="19" dur="1" fill="hold">
                                          <p:stCondLst>
                                            <p:cond delay="0"/>
                                          </p:stCondLst>
                                        </p:cTn>
                                        <p:tgtEl>
                                          <p:spTgt spid="12299"/>
                                        </p:tgtEl>
                                        <p:attrNameLst>
                                          <p:attrName>style.visibility</p:attrName>
                                        </p:attrNameLst>
                                      </p:cBhvr>
                                      <p:to>
                                        <p:strVal val="visible"/>
                                      </p:to>
                                    </p:set>
                                    <p:anim calcmode="lin" valueType="num">
                                      <p:cBhvr>
                                        <p:cTn id="20" dur="2000" fill="hold"/>
                                        <p:tgtEl>
                                          <p:spTgt spid="12299"/>
                                        </p:tgtEl>
                                        <p:attrNameLst>
                                          <p:attrName>ppt_w</p:attrName>
                                        </p:attrNameLst>
                                      </p:cBhvr>
                                      <p:tavLst>
                                        <p:tav tm="0">
                                          <p:val>
                                            <p:fltVal val="0"/>
                                          </p:val>
                                        </p:tav>
                                        <p:tav tm="100000">
                                          <p:val>
                                            <p:strVal val="#ppt_w"/>
                                          </p:val>
                                        </p:tav>
                                      </p:tavLst>
                                    </p:anim>
                                    <p:anim calcmode="lin" valueType="num">
                                      <p:cBhvr>
                                        <p:cTn id="21" dur="2000" fill="hold"/>
                                        <p:tgtEl>
                                          <p:spTgt spid="12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80528" y="1464571"/>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cs typeface="Arial" pitchFamily="34" charset="0"/>
              </a:rPr>
              <a:t>5. Ai Cập:</a:t>
            </a:r>
          </a:p>
        </p:txBody>
      </p:sp>
      <p:pic>
        <p:nvPicPr>
          <p:cNvPr id="5" name="Picture 5"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756959"/>
            <a:ext cx="6102792" cy="5101041"/>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pic>
      <p:sp>
        <p:nvSpPr>
          <p:cNvPr id="7" name="Text Box 6"/>
          <p:cNvSpPr txBox="1">
            <a:spLocks noChangeArrowheads="1"/>
          </p:cNvSpPr>
          <p:nvPr/>
        </p:nvSpPr>
        <p:spPr bwMode="auto">
          <a:xfrm>
            <a:off x="165707" y="2492896"/>
            <a:ext cx="280843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a:t>  * Quan sát lược đồ, cho biết vị trí của đất nước Ai Cập. Ai Cập có dòng sông nào chảy qua?</a:t>
            </a:r>
          </a:p>
        </p:txBody>
      </p:sp>
    </p:spTree>
    <p:extLst>
      <p:ext uri="{BB962C8B-B14F-4D97-AF65-F5344CB8AC3E}">
        <p14:creationId xmlns:p14="http://schemas.microsoft.com/office/powerpoint/2010/main" val="413624792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quarter" idx="13"/>
          </p:nvPr>
        </p:nvSpPr>
        <p:spPr/>
        <p:txBody>
          <a:bodyPr/>
          <a:lstStyle/>
          <a:p>
            <a:pPr eaLnBrk="1" hangingPunct="1"/>
            <a:endParaRPr lang="en-US" altLang="en-US"/>
          </a:p>
        </p:txBody>
      </p:sp>
      <p:sp>
        <p:nvSpPr>
          <p:cNvPr id="25605" name="Rectangle 5"/>
          <p:cNvSpPr>
            <a:spLocks noChangeArrowheads="1"/>
          </p:cNvSpPr>
          <p:nvPr/>
        </p:nvSpPr>
        <p:spPr bwMode="auto">
          <a:xfrm>
            <a:off x="0" y="5874077"/>
            <a:ext cx="89820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536575" algn="just" eaLnBrk="1" hangingPunct="1">
              <a:spcBef>
                <a:spcPct val="20000"/>
              </a:spcBef>
            </a:pPr>
            <a:r>
              <a:rPr lang="en-US" altLang="en-US" sz="3200">
                <a:latin typeface="VNI-Times" pitchFamily="2" charset="0"/>
              </a:rPr>
              <a:t>  </a:t>
            </a:r>
            <a:r>
              <a:rPr lang="en-US" altLang="en-US" sz="2400" b="1">
                <a:solidFill>
                  <a:srgbClr val="000099"/>
                </a:solidFill>
              </a:rPr>
              <a:t>Ai Cập có vị trí như thế nào? Dòng sông Nin đó có vai trò gì đối với Ai Cập?</a:t>
            </a:r>
          </a:p>
        </p:txBody>
      </p:sp>
      <p:pic>
        <p:nvPicPr>
          <p:cNvPr id="25606" name="Picture 6" descr="ban do 5"/>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97400" y="188640"/>
            <a:ext cx="8712968" cy="5745433"/>
          </a:xfrm>
          <a:prstGeom prst="rect">
            <a:avLst/>
          </a:prstGeom>
          <a:solidFill>
            <a:schemeClr val="tx1"/>
          </a:solidFill>
          <a:ln w="9525">
            <a:solidFill>
              <a:schemeClr val="tx1"/>
            </a:solidFill>
            <a:miter lim="800000"/>
            <a:headEnd/>
            <a:tailEnd/>
          </a:ln>
        </p:spPr>
      </p:pic>
      <p:sp>
        <p:nvSpPr>
          <p:cNvPr id="25610" name="Text Box 10"/>
          <p:cNvSpPr txBox="1">
            <a:spLocks noChangeArrowheads="1"/>
          </p:cNvSpPr>
          <p:nvPr/>
        </p:nvSpPr>
        <p:spPr bwMode="auto">
          <a:xfrm rot="16200000">
            <a:off x="4948555" y="1501299"/>
            <a:ext cx="553998"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a:solidFill>
                  <a:srgbClr val="0000CC"/>
                </a:solidFill>
                <a:latin typeface="Arial" pitchFamily="34" charset="0"/>
                <a:cs typeface="Arial" pitchFamily="34" charset="0"/>
              </a:rPr>
              <a:t>Sông Nin</a:t>
            </a:r>
          </a:p>
        </p:txBody>
      </p:sp>
      <p:grpSp>
        <p:nvGrpSpPr>
          <p:cNvPr id="5" name="Group 4"/>
          <p:cNvGrpSpPr/>
          <p:nvPr/>
        </p:nvGrpSpPr>
        <p:grpSpPr>
          <a:xfrm>
            <a:off x="3846786" y="425669"/>
            <a:ext cx="2148782" cy="5470634"/>
            <a:chOff x="3846786" y="425669"/>
            <a:chExt cx="2148782" cy="5470634"/>
          </a:xfrm>
        </p:grpSpPr>
        <p:sp>
          <p:nvSpPr>
            <p:cNvPr id="3" name="Freeform 2"/>
            <p:cNvSpPr/>
            <p:nvPr/>
          </p:nvSpPr>
          <p:spPr>
            <a:xfrm>
              <a:off x="3846786" y="441434"/>
              <a:ext cx="2148782" cy="5454869"/>
            </a:xfrm>
            <a:custGeom>
              <a:avLst/>
              <a:gdLst>
                <a:gd name="connsiteX0" fmla="*/ 0 w 2148782"/>
                <a:gd name="connsiteY0" fmla="*/ 0 h 5454869"/>
                <a:gd name="connsiteX1" fmla="*/ 204952 w 2148782"/>
                <a:gd name="connsiteY1" fmla="*/ 157656 h 5454869"/>
                <a:gd name="connsiteX2" fmla="*/ 283780 w 2148782"/>
                <a:gd name="connsiteY2" fmla="*/ 236483 h 5454869"/>
                <a:gd name="connsiteX3" fmla="*/ 409904 w 2148782"/>
                <a:gd name="connsiteY3" fmla="*/ 299545 h 5454869"/>
                <a:gd name="connsiteX4" fmla="*/ 441435 w 2148782"/>
                <a:gd name="connsiteY4" fmla="*/ 441435 h 5454869"/>
                <a:gd name="connsiteX5" fmla="*/ 504497 w 2148782"/>
                <a:gd name="connsiteY5" fmla="*/ 551794 h 5454869"/>
                <a:gd name="connsiteX6" fmla="*/ 551793 w 2148782"/>
                <a:gd name="connsiteY6" fmla="*/ 709449 h 5454869"/>
                <a:gd name="connsiteX7" fmla="*/ 583324 w 2148782"/>
                <a:gd name="connsiteY7" fmla="*/ 740980 h 5454869"/>
                <a:gd name="connsiteX8" fmla="*/ 583324 w 2148782"/>
                <a:gd name="connsiteY8" fmla="*/ 851338 h 5454869"/>
                <a:gd name="connsiteX9" fmla="*/ 567559 w 2148782"/>
                <a:gd name="connsiteY9" fmla="*/ 961697 h 5454869"/>
                <a:gd name="connsiteX10" fmla="*/ 567559 w 2148782"/>
                <a:gd name="connsiteY10" fmla="*/ 1056290 h 5454869"/>
                <a:gd name="connsiteX11" fmla="*/ 536028 w 2148782"/>
                <a:gd name="connsiteY11" fmla="*/ 1245476 h 5454869"/>
                <a:gd name="connsiteX12" fmla="*/ 504497 w 2148782"/>
                <a:gd name="connsiteY12" fmla="*/ 1324304 h 5454869"/>
                <a:gd name="connsiteX13" fmla="*/ 441435 w 2148782"/>
                <a:gd name="connsiteY13" fmla="*/ 1466194 h 5454869"/>
                <a:gd name="connsiteX14" fmla="*/ 425669 w 2148782"/>
                <a:gd name="connsiteY14" fmla="*/ 1608083 h 5454869"/>
                <a:gd name="connsiteX15" fmla="*/ 425669 w 2148782"/>
                <a:gd name="connsiteY15" fmla="*/ 1702676 h 5454869"/>
                <a:gd name="connsiteX16" fmla="*/ 409904 w 2148782"/>
                <a:gd name="connsiteY16" fmla="*/ 1828800 h 5454869"/>
                <a:gd name="connsiteX17" fmla="*/ 441435 w 2148782"/>
                <a:gd name="connsiteY17" fmla="*/ 1986456 h 5454869"/>
                <a:gd name="connsiteX18" fmla="*/ 504497 w 2148782"/>
                <a:gd name="connsiteY18" fmla="*/ 2049518 h 5454869"/>
                <a:gd name="connsiteX19" fmla="*/ 599090 w 2148782"/>
                <a:gd name="connsiteY19" fmla="*/ 2207173 h 5454869"/>
                <a:gd name="connsiteX20" fmla="*/ 725214 w 2148782"/>
                <a:gd name="connsiteY20" fmla="*/ 2333297 h 5454869"/>
                <a:gd name="connsiteX21" fmla="*/ 835573 w 2148782"/>
                <a:gd name="connsiteY21" fmla="*/ 2443656 h 5454869"/>
                <a:gd name="connsiteX22" fmla="*/ 945931 w 2148782"/>
                <a:gd name="connsiteY22" fmla="*/ 2538249 h 5454869"/>
                <a:gd name="connsiteX23" fmla="*/ 1040524 w 2148782"/>
                <a:gd name="connsiteY23" fmla="*/ 2664373 h 5454869"/>
                <a:gd name="connsiteX24" fmla="*/ 1198180 w 2148782"/>
                <a:gd name="connsiteY24" fmla="*/ 2774732 h 5454869"/>
                <a:gd name="connsiteX25" fmla="*/ 1277007 w 2148782"/>
                <a:gd name="connsiteY25" fmla="*/ 2885090 h 5454869"/>
                <a:gd name="connsiteX26" fmla="*/ 1403131 w 2148782"/>
                <a:gd name="connsiteY26" fmla="*/ 2932387 h 5454869"/>
                <a:gd name="connsiteX27" fmla="*/ 1513490 w 2148782"/>
                <a:gd name="connsiteY27" fmla="*/ 2948152 h 5454869"/>
                <a:gd name="connsiteX28" fmla="*/ 1655380 w 2148782"/>
                <a:gd name="connsiteY28" fmla="*/ 2979683 h 5454869"/>
                <a:gd name="connsiteX29" fmla="*/ 1749973 w 2148782"/>
                <a:gd name="connsiteY29" fmla="*/ 2995449 h 5454869"/>
                <a:gd name="connsiteX30" fmla="*/ 1813035 w 2148782"/>
                <a:gd name="connsiteY30" fmla="*/ 3042745 h 5454869"/>
                <a:gd name="connsiteX31" fmla="*/ 1844566 w 2148782"/>
                <a:gd name="connsiteY31" fmla="*/ 3121573 h 5454869"/>
                <a:gd name="connsiteX32" fmla="*/ 1891862 w 2148782"/>
                <a:gd name="connsiteY32" fmla="*/ 3310759 h 5454869"/>
                <a:gd name="connsiteX33" fmla="*/ 1891862 w 2148782"/>
                <a:gd name="connsiteY33" fmla="*/ 3389587 h 5454869"/>
                <a:gd name="connsiteX34" fmla="*/ 1939159 w 2148782"/>
                <a:gd name="connsiteY34" fmla="*/ 3499945 h 5454869"/>
                <a:gd name="connsiteX35" fmla="*/ 2017986 w 2148782"/>
                <a:gd name="connsiteY35" fmla="*/ 3594538 h 5454869"/>
                <a:gd name="connsiteX36" fmla="*/ 2096814 w 2148782"/>
                <a:gd name="connsiteY36" fmla="*/ 3815256 h 5454869"/>
                <a:gd name="connsiteX37" fmla="*/ 2128345 w 2148782"/>
                <a:gd name="connsiteY37" fmla="*/ 3957145 h 5454869"/>
                <a:gd name="connsiteX38" fmla="*/ 2128345 w 2148782"/>
                <a:gd name="connsiteY38" fmla="*/ 4099035 h 5454869"/>
                <a:gd name="connsiteX39" fmla="*/ 2144111 w 2148782"/>
                <a:gd name="connsiteY39" fmla="*/ 4272456 h 5454869"/>
                <a:gd name="connsiteX40" fmla="*/ 2144111 w 2148782"/>
                <a:gd name="connsiteY40" fmla="*/ 4382814 h 5454869"/>
                <a:gd name="connsiteX41" fmla="*/ 2144111 w 2148782"/>
                <a:gd name="connsiteY41" fmla="*/ 4508938 h 5454869"/>
                <a:gd name="connsiteX42" fmla="*/ 2081048 w 2148782"/>
                <a:gd name="connsiteY42" fmla="*/ 4635063 h 5454869"/>
                <a:gd name="connsiteX43" fmla="*/ 2002221 w 2148782"/>
                <a:gd name="connsiteY43" fmla="*/ 4761187 h 5454869"/>
                <a:gd name="connsiteX44" fmla="*/ 1891862 w 2148782"/>
                <a:gd name="connsiteY44" fmla="*/ 4808483 h 5454869"/>
                <a:gd name="connsiteX45" fmla="*/ 1781504 w 2148782"/>
                <a:gd name="connsiteY45" fmla="*/ 4887311 h 5454869"/>
                <a:gd name="connsiteX46" fmla="*/ 1718442 w 2148782"/>
                <a:gd name="connsiteY46" fmla="*/ 4934607 h 5454869"/>
                <a:gd name="connsiteX47" fmla="*/ 1608083 w 2148782"/>
                <a:gd name="connsiteY47" fmla="*/ 5076497 h 5454869"/>
                <a:gd name="connsiteX48" fmla="*/ 1497724 w 2148782"/>
                <a:gd name="connsiteY48" fmla="*/ 5123794 h 5454869"/>
                <a:gd name="connsiteX49" fmla="*/ 1355835 w 2148782"/>
                <a:gd name="connsiteY49" fmla="*/ 5202621 h 5454869"/>
                <a:gd name="connsiteX50" fmla="*/ 1277007 w 2148782"/>
                <a:gd name="connsiteY50" fmla="*/ 5249918 h 5454869"/>
                <a:gd name="connsiteX51" fmla="*/ 1229711 w 2148782"/>
                <a:gd name="connsiteY51" fmla="*/ 5328745 h 5454869"/>
                <a:gd name="connsiteX52" fmla="*/ 1135117 w 2148782"/>
                <a:gd name="connsiteY52" fmla="*/ 5376042 h 5454869"/>
                <a:gd name="connsiteX53" fmla="*/ 1103586 w 2148782"/>
                <a:gd name="connsiteY53" fmla="*/ 5454869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48782" h="5454869">
                  <a:moveTo>
                    <a:pt x="0" y="0"/>
                  </a:moveTo>
                  <a:cubicBezTo>
                    <a:pt x="78827" y="59121"/>
                    <a:pt x="157655" y="118242"/>
                    <a:pt x="204952" y="157656"/>
                  </a:cubicBezTo>
                  <a:cubicBezTo>
                    <a:pt x="252249" y="197070"/>
                    <a:pt x="249621" y="212835"/>
                    <a:pt x="283780" y="236483"/>
                  </a:cubicBezTo>
                  <a:cubicBezTo>
                    <a:pt x="317939" y="260131"/>
                    <a:pt x="383628" y="265386"/>
                    <a:pt x="409904" y="299545"/>
                  </a:cubicBezTo>
                  <a:cubicBezTo>
                    <a:pt x="436180" y="333704"/>
                    <a:pt x="425670" y="399394"/>
                    <a:pt x="441435" y="441435"/>
                  </a:cubicBezTo>
                  <a:cubicBezTo>
                    <a:pt x="457200" y="483476"/>
                    <a:pt x="486104" y="507125"/>
                    <a:pt x="504497" y="551794"/>
                  </a:cubicBezTo>
                  <a:cubicBezTo>
                    <a:pt x="522890" y="596463"/>
                    <a:pt x="538655" y="677918"/>
                    <a:pt x="551793" y="709449"/>
                  </a:cubicBezTo>
                  <a:cubicBezTo>
                    <a:pt x="564931" y="740980"/>
                    <a:pt x="578069" y="717332"/>
                    <a:pt x="583324" y="740980"/>
                  </a:cubicBezTo>
                  <a:cubicBezTo>
                    <a:pt x="588579" y="764628"/>
                    <a:pt x="585951" y="814552"/>
                    <a:pt x="583324" y="851338"/>
                  </a:cubicBezTo>
                  <a:cubicBezTo>
                    <a:pt x="580697" y="888124"/>
                    <a:pt x="570186" y="927538"/>
                    <a:pt x="567559" y="961697"/>
                  </a:cubicBezTo>
                  <a:cubicBezTo>
                    <a:pt x="564932" y="995856"/>
                    <a:pt x="572814" y="1008994"/>
                    <a:pt x="567559" y="1056290"/>
                  </a:cubicBezTo>
                  <a:cubicBezTo>
                    <a:pt x="562304" y="1103587"/>
                    <a:pt x="546538" y="1200807"/>
                    <a:pt x="536028" y="1245476"/>
                  </a:cubicBezTo>
                  <a:cubicBezTo>
                    <a:pt x="525518" y="1290145"/>
                    <a:pt x="520263" y="1287518"/>
                    <a:pt x="504497" y="1324304"/>
                  </a:cubicBezTo>
                  <a:cubicBezTo>
                    <a:pt x="488732" y="1361090"/>
                    <a:pt x="454573" y="1418898"/>
                    <a:pt x="441435" y="1466194"/>
                  </a:cubicBezTo>
                  <a:cubicBezTo>
                    <a:pt x="428297" y="1513490"/>
                    <a:pt x="428297" y="1568669"/>
                    <a:pt x="425669" y="1608083"/>
                  </a:cubicBezTo>
                  <a:cubicBezTo>
                    <a:pt x="423041" y="1647497"/>
                    <a:pt x="428296" y="1665890"/>
                    <a:pt x="425669" y="1702676"/>
                  </a:cubicBezTo>
                  <a:cubicBezTo>
                    <a:pt x="423042" y="1739462"/>
                    <a:pt x="407276" y="1781503"/>
                    <a:pt x="409904" y="1828800"/>
                  </a:cubicBezTo>
                  <a:cubicBezTo>
                    <a:pt x="412532" y="1876097"/>
                    <a:pt x="425670" y="1949670"/>
                    <a:pt x="441435" y="1986456"/>
                  </a:cubicBezTo>
                  <a:cubicBezTo>
                    <a:pt x="457201" y="2023242"/>
                    <a:pt x="478221" y="2012732"/>
                    <a:pt x="504497" y="2049518"/>
                  </a:cubicBezTo>
                  <a:cubicBezTo>
                    <a:pt x="530773" y="2086304"/>
                    <a:pt x="562304" y="2159877"/>
                    <a:pt x="599090" y="2207173"/>
                  </a:cubicBezTo>
                  <a:cubicBezTo>
                    <a:pt x="635876" y="2254470"/>
                    <a:pt x="725214" y="2333297"/>
                    <a:pt x="725214" y="2333297"/>
                  </a:cubicBezTo>
                  <a:cubicBezTo>
                    <a:pt x="764628" y="2372711"/>
                    <a:pt x="798787" y="2409497"/>
                    <a:pt x="835573" y="2443656"/>
                  </a:cubicBezTo>
                  <a:cubicBezTo>
                    <a:pt x="872359" y="2477815"/>
                    <a:pt x="911773" y="2501463"/>
                    <a:pt x="945931" y="2538249"/>
                  </a:cubicBezTo>
                  <a:cubicBezTo>
                    <a:pt x="980089" y="2575035"/>
                    <a:pt x="998483" y="2624959"/>
                    <a:pt x="1040524" y="2664373"/>
                  </a:cubicBezTo>
                  <a:cubicBezTo>
                    <a:pt x="1082565" y="2703787"/>
                    <a:pt x="1158766" y="2737946"/>
                    <a:pt x="1198180" y="2774732"/>
                  </a:cubicBezTo>
                  <a:cubicBezTo>
                    <a:pt x="1237594" y="2811518"/>
                    <a:pt x="1242849" y="2858814"/>
                    <a:pt x="1277007" y="2885090"/>
                  </a:cubicBezTo>
                  <a:cubicBezTo>
                    <a:pt x="1311166" y="2911366"/>
                    <a:pt x="1363717" y="2921877"/>
                    <a:pt x="1403131" y="2932387"/>
                  </a:cubicBezTo>
                  <a:cubicBezTo>
                    <a:pt x="1442545" y="2942897"/>
                    <a:pt x="1471449" y="2940269"/>
                    <a:pt x="1513490" y="2948152"/>
                  </a:cubicBezTo>
                  <a:cubicBezTo>
                    <a:pt x="1555532" y="2956035"/>
                    <a:pt x="1615966" y="2971800"/>
                    <a:pt x="1655380" y="2979683"/>
                  </a:cubicBezTo>
                  <a:cubicBezTo>
                    <a:pt x="1694794" y="2987566"/>
                    <a:pt x="1723697" y="2984939"/>
                    <a:pt x="1749973" y="2995449"/>
                  </a:cubicBezTo>
                  <a:cubicBezTo>
                    <a:pt x="1776249" y="3005959"/>
                    <a:pt x="1797269" y="3021724"/>
                    <a:pt x="1813035" y="3042745"/>
                  </a:cubicBezTo>
                  <a:cubicBezTo>
                    <a:pt x="1828801" y="3063766"/>
                    <a:pt x="1831428" y="3076904"/>
                    <a:pt x="1844566" y="3121573"/>
                  </a:cubicBezTo>
                  <a:cubicBezTo>
                    <a:pt x="1857704" y="3166242"/>
                    <a:pt x="1883979" y="3266090"/>
                    <a:pt x="1891862" y="3310759"/>
                  </a:cubicBezTo>
                  <a:cubicBezTo>
                    <a:pt x="1899745" y="3355428"/>
                    <a:pt x="1883979" y="3358056"/>
                    <a:pt x="1891862" y="3389587"/>
                  </a:cubicBezTo>
                  <a:cubicBezTo>
                    <a:pt x="1899745" y="3421118"/>
                    <a:pt x="1918138" y="3465787"/>
                    <a:pt x="1939159" y="3499945"/>
                  </a:cubicBezTo>
                  <a:cubicBezTo>
                    <a:pt x="1960180" y="3534103"/>
                    <a:pt x="1991710" y="3541986"/>
                    <a:pt x="2017986" y="3594538"/>
                  </a:cubicBezTo>
                  <a:cubicBezTo>
                    <a:pt x="2044262" y="3647090"/>
                    <a:pt x="2078421" y="3754822"/>
                    <a:pt x="2096814" y="3815256"/>
                  </a:cubicBezTo>
                  <a:cubicBezTo>
                    <a:pt x="2115207" y="3875690"/>
                    <a:pt x="2123090" y="3909849"/>
                    <a:pt x="2128345" y="3957145"/>
                  </a:cubicBezTo>
                  <a:cubicBezTo>
                    <a:pt x="2133600" y="4004442"/>
                    <a:pt x="2125717" y="4046483"/>
                    <a:pt x="2128345" y="4099035"/>
                  </a:cubicBezTo>
                  <a:cubicBezTo>
                    <a:pt x="2130973" y="4151587"/>
                    <a:pt x="2141483" y="4225160"/>
                    <a:pt x="2144111" y="4272456"/>
                  </a:cubicBezTo>
                  <a:cubicBezTo>
                    <a:pt x="2146739" y="4319753"/>
                    <a:pt x="2144111" y="4382814"/>
                    <a:pt x="2144111" y="4382814"/>
                  </a:cubicBezTo>
                  <a:cubicBezTo>
                    <a:pt x="2144111" y="4422228"/>
                    <a:pt x="2154621" y="4466897"/>
                    <a:pt x="2144111" y="4508938"/>
                  </a:cubicBezTo>
                  <a:cubicBezTo>
                    <a:pt x="2133601" y="4550979"/>
                    <a:pt x="2104696" y="4593021"/>
                    <a:pt x="2081048" y="4635063"/>
                  </a:cubicBezTo>
                  <a:cubicBezTo>
                    <a:pt x="2057400" y="4677105"/>
                    <a:pt x="2033752" y="4732284"/>
                    <a:pt x="2002221" y="4761187"/>
                  </a:cubicBezTo>
                  <a:cubicBezTo>
                    <a:pt x="1970690" y="4790090"/>
                    <a:pt x="1928648" y="4787462"/>
                    <a:pt x="1891862" y="4808483"/>
                  </a:cubicBezTo>
                  <a:cubicBezTo>
                    <a:pt x="1855076" y="4829504"/>
                    <a:pt x="1810407" y="4866290"/>
                    <a:pt x="1781504" y="4887311"/>
                  </a:cubicBezTo>
                  <a:cubicBezTo>
                    <a:pt x="1752601" y="4908332"/>
                    <a:pt x="1747345" y="4903076"/>
                    <a:pt x="1718442" y="4934607"/>
                  </a:cubicBezTo>
                  <a:cubicBezTo>
                    <a:pt x="1689539" y="4966138"/>
                    <a:pt x="1644869" y="5044966"/>
                    <a:pt x="1608083" y="5076497"/>
                  </a:cubicBezTo>
                  <a:cubicBezTo>
                    <a:pt x="1571297" y="5108028"/>
                    <a:pt x="1539765" y="5102773"/>
                    <a:pt x="1497724" y="5123794"/>
                  </a:cubicBezTo>
                  <a:cubicBezTo>
                    <a:pt x="1455683" y="5144815"/>
                    <a:pt x="1392621" y="5181600"/>
                    <a:pt x="1355835" y="5202621"/>
                  </a:cubicBezTo>
                  <a:cubicBezTo>
                    <a:pt x="1319049" y="5223642"/>
                    <a:pt x="1298028" y="5228897"/>
                    <a:pt x="1277007" y="5249918"/>
                  </a:cubicBezTo>
                  <a:cubicBezTo>
                    <a:pt x="1255986" y="5270939"/>
                    <a:pt x="1253359" y="5307724"/>
                    <a:pt x="1229711" y="5328745"/>
                  </a:cubicBezTo>
                  <a:cubicBezTo>
                    <a:pt x="1206063" y="5349766"/>
                    <a:pt x="1156138" y="5355021"/>
                    <a:pt x="1135117" y="5376042"/>
                  </a:cubicBezTo>
                  <a:cubicBezTo>
                    <a:pt x="1114096" y="5397063"/>
                    <a:pt x="1108841" y="5425966"/>
                    <a:pt x="1103586" y="5454869"/>
                  </a:cubicBezTo>
                </a:path>
              </a:pathLst>
            </a:cu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 name="Freeform 3"/>
            <p:cNvSpPr/>
            <p:nvPr/>
          </p:nvSpPr>
          <p:spPr>
            <a:xfrm>
              <a:off x="4319752" y="425669"/>
              <a:ext cx="488731" cy="472965"/>
            </a:xfrm>
            <a:custGeom>
              <a:avLst/>
              <a:gdLst>
                <a:gd name="connsiteX0" fmla="*/ 488731 w 488731"/>
                <a:gd name="connsiteY0" fmla="*/ 0 h 472965"/>
                <a:gd name="connsiteX1" fmla="*/ 362607 w 488731"/>
                <a:gd name="connsiteY1" fmla="*/ 94593 h 472965"/>
                <a:gd name="connsiteX2" fmla="*/ 331076 w 488731"/>
                <a:gd name="connsiteY2" fmla="*/ 204952 h 472965"/>
                <a:gd name="connsiteX3" fmla="*/ 268014 w 488731"/>
                <a:gd name="connsiteY3" fmla="*/ 236483 h 472965"/>
                <a:gd name="connsiteX4" fmla="*/ 157655 w 488731"/>
                <a:gd name="connsiteY4" fmla="*/ 299545 h 472965"/>
                <a:gd name="connsiteX5" fmla="*/ 110358 w 488731"/>
                <a:gd name="connsiteY5" fmla="*/ 299545 h 472965"/>
                <a:gd name="connsiteX6" fmla="*/ 63062 w 488731"/>
                <a:gd name="connsiteY6" fmla="*/ 394138 h 472965"/>
                <a:gd name="connsiteX7" fmla="*/ 0 w 488731"/>
                <a:gd name="connsiteY7" fmla="*/ 472965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1" h="472965">
                  <a:moveTo>
                    <a:pt x="488731" y="0"/>
                  </a:moveTo>
                  <a:cubicBezTo>
                    <a:pt x="438807" y="30217"/>
                    <a:pt x="388883" y="60434"/>
                    <a:pt x="362607" y="94593"/>
                  </a:cubicBezTo>
                  <a:cubicBezTo>
                    <a:pt x="336331" y="128752"/>
                    <a:pt x="346841" y="181304"/>
                    <a:pt x="331076" y="204952"/>
                  </a:cubicBezTo>
                  <a:cubicBezTo>
                    <a:pt x="315311" y="228600"/>
                    <a:pt x="296917" y="220718"/>
                    <a:pt x="268014" y="236483"/>
                  </a:cubicBezTo>
                  <a:cubicBezTo>
                    <a:pt x="239110" y="252249"/>
                    <a:pt x="183931" y="289035"/>
                    <a:pt x="157655" y="299545"/>
                  </a:cubicBezTo>
                  <a:cubicBezTo>
                    <a:pt x="131379" y="310055"/>
                    <a:pt x="126123" y="283780"/>
                    <a:pt x="110358" y="299545"/>
                  </a:cubicBezTo>
                  <a:cubicBezTo>
                    <a:pt x="94593" y="315310"/>
                    <a:pt x="81455" y="365235"/>
                    <a:pt x="63062" y="394138"/>
                  </a:cubicBezTo>
                  <a:cubicBezTo>
                    <a:pt x="44669" y="423041"/>
                    <a:pt x="22334" y="448003"/>
                    <a:pt x="0" y="472965"/>
                  </a:cubicBezTo>
                </a:path>
              </a:pathLst>
            </a:cu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pSp>
      <p:grpSp>
        <p:nvGrpSpPr>
          <p:cNvPr id="13" name="Group 12"/>
          <p:cNvGrpSpPr/>
          <p:nvPr/>
        </p:nvGrpSpPr>
        <p:grpSpPr>
          <a:xfrm>
            <a:off x="3841526" y="404643"/>
            <a:ext cx="2148782" cy="5470634"/>
            <a:chOff x="3846786" y="425669"/>
            <a:chExt cx="2148782" cy="5470634"/>
          </a:xfrm>
        </p:grpSpPr>
        <p:sp>
          <p:nvSpPr>
            <p:cNvPr id="14" name="Freeform 13"/>
            <p:cNvSpPr/>
            <p:nvPr/>
          </p:nvSpPr>
          <p:spPr>
            <a:xfrm>
              <a:off x="3846786" y="441434"/>
              <a:ext cx="2148782" cy="5454869"/>
            </a:xfrm>
            <a:custGeom>
              <a:avLst/>
              <a:gdLst>
                <a:gd name="connsiteX0" fmla="*/ 0 w 2148782"/>
                <a:gd name="connsiteY0" fmla="*/ 0 h 5454869"/>
                <a:gd name="connsiteX1" fmla="*/ 204952 w 2148782"/>
                <a:gd name="connsiteY1" fmla="*/ 157656 h 5454869"/>
                <a:gd name="connsiteX2" fmla="*/ 283780 w 2148782"/>
                <a:gd name="connsiteY2" fmla="*/ 236483 h 5454869"/>
                <a:gd name="connsiteX3" fmla="*/ 409904 w 2148782"/>
                <a:gd name="connsiteY3" fmla="*/ 299545 h 5454869"/>
                <a:gd name="connsiteX4" fmla="*/ 441435 w 2148782"/>
                <a:gd name="connsiteY4" fmla="*/ 441435 h 5454869"/>
                <a:gd name="connsiteX5" fmla="*/ 504497 w 2148782"/>
                <a:gd name="connsiteY5" fmla="*/ 551794 h 5454869"/>
                <a:gd name="connsiteX6" fmla="*/ 551793 w 2148782"/>
                <a:gd name="connsiteY6" fmla="*/ 709449 h 5454869"/>
                <a:gd name="connsiteX7" fmla="*/ 583324 w 2148782"/>
                <a:gd name="connsiteY7" fmla="*/ 740980 h 5454869"/>
                <a:gd name="connsiteX8" fmla="*/ 583324 w 2148782"/>
                <a:gd name="connsiteY8" fmla="*/ 851338 h 5454869"/>
                <a:gd name="connsiteX9" fmla="*/ 567559 w 2148782"/>
                <a:gd name="connsiteY9" fmla="*/ 961697 h 5454869"/>
                <a:gd name="connsiteX10" fmla="*/ 567559 w 2148782"/>
                <a:gd name="connsiteY10" fmla="*/ 1056290 h 5454869"/>
                <a:gd name="connsiteX11" fmla="*/ 536028 w 2148782"/>
                <a:gd name="connsiteY11" fmla="*/ 1245476 h 5454869"/>
                <a:gd name="connsiteX12" fmla="*/ 504497 w 2148782"/>
                <a:gd name="connsiteY12" fmla="*/ 1324304 h 5454869"/>
                <a:gd name="connsiteX13" fmla="*/ 441435 w 2148782"/>
                <a:gd name="connsiteY13" fmla="*/ 1466194 h 5454869"/>
                <a:gd name="connsiteX14" fmla="*/ 425669 w 2148782"/>
                <a:gd name="connsiteY14" fmla="*/ 1608083 h 5454869"/>
                <a:gd name="connsiteX15" fmla="*/ 425669 w 2148782"/>
                <a:gd name="connsiteY15" fmla="*/ 1702676 h 5454869"/>
                <a:gd name="connsiteX16" fmla="*/ 409904 w 2148782"/>
                <a:gd name="connsiteY16" fmla="*/ 1828800 h 5454869"/>
                <a:gd name="connsiteX17" fmla="*/ 441435 w 2148782"/>
                <a:gd name="connsiteY17" fmla="*/ 1986456 h 5454869"/>
                <a:gd name="connsiteX18" fmla="*/ 504497 w 2148782"/>
                <a:gd name="connsiteY18" fmla="*/ 2049518 h 5454869"/>
                <a:gd name="connsiteX19" fmla="*/ 599090 w 2148782"/>
                <a:gd name="connsiteY19" fmla="*/ 2207173 h 5454869"/>
                <a:gd name="connsiteX20" fmla="*/ 725214 w 2148782"/>
                <a:gd name="connsiteY20" fmla="*/ 2333297 h 5454869"/>
                <a:gd name="connsiteX21" fmla="*/ 835573 w 2148782"/>
                <a:gd name="connsiteY21" fmla="*/ 2443656 h 5454869"/>
                <a:gd name="connsiteX22" fmla="*/ 945931 w 2148782"/>
                <a:gd name="connsiteY22" fmla="*/ 2538249 h 5454869"/>
                <a:gd name="connsiteX23" fmla="*/ 1040524 w 2148782"/>
                <a:gd name="connsiteY23" fmla="*/ 2664373 h 5454869"/>
                <a:gd name="connsiteX24" fmla="*/ 1198180 w 2148782"/>
                <a:gd name="connsiteY24" fmla="*/ 2774732 h 5454869"/>
                <a:gd name="connsiteX25" fmla="*/ 1277007 w 2148782"/>
                <a:gd name="connsiteY25" fmla="*/ 2885090 h 5454869"/>
                <a:gd name="connsiteX26" fmla="*/ 1403131 w 2148782"/>
                <a:gd name="connsiteY26" fmla="*/ 2932387 h 5454869"/>
                <a:gd name="connsiteX27" fmla="*/ 1513490 w 2148782"/>
                <a:gd name="connsiteY27" fmla="*/ 2948152 h 5454869"/>
                <a:gd name="connsiteX28" fmla="*/ 1655380 w 2148782"/>
                <a:gd name="connsiteY28" fmla="*/ 2979683 h 5454869"/>
                <a:gd name="connsiteX29" fmla="*/ 1749973 w 2148782"/>
                <a:gd name="connsiteY29" fmla="*/ 2995449 h 5454869"/>
                <a:gd name="connsiteX30" fmla="*/ 1813035 w 2148782"/>
                <a:gd name="connsiteY30" fmla="*/ 3042745 h 5454869"/>
                <a:gd name="connsiteX31" fmla="*/ 1844566 w 2148782"/>
                <a:gd name="connsiteY31" fmla="*/ 3121573 h 5454869"/>
                <a:gd name="connsiteX32" fmla="*/ 1891862 w 2148782"/>
                <a:gd name="connsiteY32" fmla="*/ 3310759 h 5454869"/>
                <a:gd name="connsiteX33" fmla="*/ 1891862 w 2148782"/>
                <a:gd name="connsiteY33" fmla="*/ 3389587 h 5454869"/>
                <a:gd name="connsiteX34" fmla="*/ 1939159 w 2148782"/>
                <a:gd name="connsiteY34" fmla="*/ 3499945 h 5454869"/>
                <a:gd name="connsiteX35" fmla="*/ 2017986 w 2148782"/>
                <a:gd name="connsiteY35" fmla="*/ 3594538 h 5454869"/>
                <a:gd name="connsiteX36" fmla="*/ 2096814 w 2148782"/>
                <a:gd name="connsiteY36" fmla="*/ 3815256 h 5454869"/>
                <a:gd name="connsiteX37" fmla="*/ 2128345 w 2148782"/>
                <a:gd name="connsiteY37" fmla="*/ 3957145 h 5454869"/>
                <a:gd name="connsiteX38" fmla="*/ 2128345 w 2148782"/>
                <a:gd name="connsiteY38" fmla="*/ 4099035 h 5454869"/>
                <a:gd name="connsiteX39" fmla="*/ 2144111 w 2148782"/>
                <a:gd name="connsiteY39" fmla="*/ 4272456 h 5454869"/>
                <a:gd name="connsiteX40" fmla="*/ 2144111 w 2148782"/>
                <a:gd name="connsiteY40" fmla="*/ 4382814 h 5454869"/>
                <a:gd name="connsiteX41" fmla="*/ 2144111 w 2148782"/>
                <a:gd name="connsiteY41" fmla="*/ 4508938 h 5454869"/>
                <a:gd name="connsiteX42" fmla="*/ 2081048 w 2148782"/>
                <a:gd name="connsiteY42" fmla="*/ 4635063 h 5454869"/>
                <a:gd name="connsiteX43" fmla="*/ 2002221 w 2148782"/>
                <a:gd name="connsiteY43" fmla="*/ 4761187 h 5454869"/>
                <a:gd name="connsiteX44" fmla="*/ 1891862 w 2148782"/>
                <a:gd name="connsiteY44" fmla="*/ 4808483 h 5454869"/>
                <a:gd name="connsiteX45" fmla="*/ 1781504 w 2148782"/>
                <a:gd name="connsiteY45" fmla="*/ 4887311 h 5454869"/>
                <a:gd name="connsiteX46" fmla="*/ 1718442 w 2148782"/>
                <a:gd name="connsiteY46" fmla="*/ 4934607 h 5454869"/>
                <a:gd name="connsiteX47" fmla="*/ 1608083 w 2148782"/>
                <a:gd name="connsiteY47" fmla="*/ 5076497 h 5454869"/>
                <a:gd name="connsiteX48" fmla="*/ 1497724 w 2148782"/>
                <a:gd name="connsiteY48" fmla="*/ 5123794 h 5454869"/>
                <a:gd name="connsiteX49" fmla="*/ 1355835 w 2148782"/>
                <a:gd name="connsiteY49" fmla="*/ 5202621 h 5454869"/>
                <a:gd name="connsiteX50" fmla="*/ 1277007 w 2148782"/>
                <a:gd name="connsiteY50" fmla="*/ 5249918 h 5454869"/>
                <a:gd name="connsiteX51" fmla="*/ 1229711 w 2148782"/>
                <a:gd name="connsiteY51" fmla="*/ 5328745 h 5454869"/>
                <a:gd name="connsiteX52" fmla="*/ 1135117 w 2148782"/>
                <a:gd name="connsiteY52" fmla="*/ 5376042 h 5454869"/>
                <a:gd name="connsiteX53" fmla="*/ 1103586 w 2148782"/>
                <a:gd name="connsiteY53" fmla="*/ 5454869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48782" h="5454869">
                  <a:moveTo>
                    <a:pt x="0" y="0"/>
                  </a:moveTo>
                  <a:cubicBezTo>
                    <a:pt x="78827" y="59121"/>
                    <a:pt x="157655" y="118242"/>
                    <a:pt x="204952" y="157656"/>
                  </a:cubicBezTo>
                  <a:cubicBezTo>
                    <a:pt x="252249" y="197070"/>
                    <a:pt x="249621" y="212835"/>
                    <a:pt x="283780" y="236483"/>
                  </a:cubicBezTo>
                  <a:cubicBezTo>
                    <a:pt x="317939" y="260131"/>
                    <a:pt x="383628" y="265386"/>
                    <a:pt x="409904" y="299545"/>
                  </a:cubicBezTo>
                  <a:cubicBezTo>
                    <a:pt x="436180" y="333704"/>
                    <a:pt x="425670" y="399394"/>
                    <a:pt x="441435" y="441435"/>
                  </a:cubicBezTo>
                  <a:cubicBezTo>
                    <a:pt x="457200" y="483476"/>
                    <a:pt x="486104" y="507125"/>
                    <a:pt x="504497" y="551794"/>
                  </a:cubicBezTo>
                  <a:cubicBezTo>
                    <a:pt x="522890" y="596463"/>
                    <a:pt x="538655" y="677918"/>
                    <a:pt x="551793" y="709449"/>
                  </a:cubicBezTo>
                  <a:cubicBezTo>
                    <a:pt x="564931" y="740980"/>
                    <a:pt x="578069" y="717332"/>
                    <a:pt x="583324" y="740980"/>
                  </a:cubicBezTo>
                  <a:cubicBezTo>
                    <a:pt x="588579" y="764628"/>
                    <a:pt x="585951" y="814552"/>
                    <a:pt x="583324" y="851338"/>
                  </a:cubicBezTo>
                  <a:cubicBezTo>
                    <a:pt x="580697" y="888124"/>
                    <a:pt x="570186" y="927538"/>
                    <a:pt x="567559" y="961697"/>
                  </a:cubicBezTo>
                  <a:cubicBezTo>
                    <a:pt x="564932" y="995856"/>
                    <a:pt x="572814" y="1008994"/>
                    <a:pt x="567559" y="1056290"/>
                  </a:cubicBezTo>
                  <a:cubicBezTo>
                    <a:pt x="562304" y="1103587"/>
                    <a:pt x="546538" y="1200807"/>
                    <a:pt x="536028" y="1245476"/>
                  </a:cubicBezTo>
                  <a:cubicBezTo>
                    <a:pt x="525518" y="1290145"/>
                    <a:pt x="520263" y="1287518"/>
                    <a:pt x="504497" y="1324304"/>
                  </a:cubicBezTo>
                  <a:cubicBezTo>
                    <a:pt x="488732" y="1361090"/>
                    <a:pt x="454573" y="1418898"/>
                    <a:pt x="441435" y="1466194"/>
                  </a:cubicBezTo>
                  <a:cubicBezTo>
                    <a:pt x="428297" y="1513490"/>
                    <a:pt x="428297" y="1568669"/>
                    <a:pt x="425669" y="1608083"/>
                  </a:cubicBezTo>
                  <a:cubicBezTo>
                    <a:pt x="423041" y="1647497"/>
                    <a:pt x="428296" y="1665890"/>
                    <a:pt x="425669" y="1702676"/>
                  </a:cubicBezTo>
                  <a:cubicBezTo>
                    <a:pt x="423042" y="1739462"/>
                    <a:pt x="407276" y="1781503"/>
                    <a:pt x="409904" y="1828800"/>
                  </a:cubicBezTo>
                  <a:cubicBezTo>
                    <a:pt x="412532" y="1876097"/>
                    <a:pt x="425670" y="1949670"/>
                    <a:pt x="441435" y="1986456"/>
                  </a:cubicBezTo>
                  <a:cubicBezTo>
                    <a:pt x="457201" y="2023242"/>
                    <a:pt x="478221" y="2012732"/>
                    <a:pt x="504497" y="2049518"/>
                  </a:cubicBezTo>
                  <a:cubicBezTo>
                    <a:pt x="530773" y="2086304"/>
                    <a:pt x="562304" y="2159877"/>
                    <a:pt x="599090" y="2207173"/>
                  </a:cubicBezTo>
                  <a:cubicBezTo>
                    <a:pt x="635876" y="2254470"/>
                    <a:pt x="725214" y="2333297"/>
                    <a:pt x="725214" y="2333297"/>
                  </a:cubicBezTo>
                  <a:cubicBezTo>
                    <a:pt x="764628" y="2372711"/>
                    <a:pt x="798787" y="2409497"/>
                    <a:pt x="835573" y="2443656"/>
                  </a:cubicBezTo>
                  <a:cubicBezTo>
                    <a:pt x="872359" y="2477815"/>
                    <a:pt x="911773" y="2501463"/>
                    <a:pt x="945931" y="2538249"/>
                  </a:cubicBezTo>
                  <a:cubicBezTo>
                    <a:pt x="980089" y="2575035"/>
                    <a:pt x="998483" y="2624959"/>
                    <a:pt x="1040524" y="2664373"/>
                  </a:cubicBezTo>
                  <a:cubicBezTo>
                    <a:pt x="1082565" y="2703787"/>
                    <a:pt x="1158766" y="2737946"/>
                    <a:pt x="1198180" y="2774732"/>
                  </a:cubicBezTo>
                  <a:cubicBezTo>
                    <a:pt x="1237594" y="2811518"/>
                    <a:pt x="1242849" y="2858814"/>
                    <a:pt x="1277007" y="2885090"/>
                  </a:cubicBezTo>
                  <a:cubicBezTo>
                    <a:pt x="1311166" y="2911366"/>
                    <a:pt x="1363717" y="2921877"/>
                    <a:pt x="1403131" y="2932387"/>
                  </a:cubicBezTo>
                  <a:cubicBezTo>
                    <a:pt x="1442545" y="2942897"/>
                    <a:pt x="1471449" y="2940269"/>
                    <a:pt x="1513490" y="2948152"/>
                  </a:cubicBezTo>
                  <a:cubicBezTo>
                    <a:pt x="1555532" y="2956035"/>
                    <a:pt x="1615966" y="2971800"/>
                    <a:pt x="1655380" y="2979683"/>
                  </a:cubicBezTo>
                  <a:cubicBezTo>
                    <a:pt x="1694794" y="2987566"/>
                    <a:pt x="1723697" y="2984939"/>
                    <a:pt x="1749973" y="2995449"/>
                  </a:cubicBezTo>
                  <a:cubicBezTo>
                    <a:pt x="1776249" y="3005959"/>
                    <a:pt x="1797269" y="3021724"/>
                    <a:pt x="1813035" y="3042745"/>
                  </a:cubicBezTo>
                  <a:cubicBezTo>
                    <a:pt x="1828801" y="3063766"/>
                    <a:pt x="1831428" y="3076904"/>
                    <a:pt x="1844566" y="3121573"/>
                  </a:cubicBezTo>
                  <a:cubicBezTo>
                    <a:pt x="1857704" y="3166242"/>
                    <a:pt x="1883979" y="3266090"/>
                    <a:pt x="1891862" y="3310759"/>
                  </a:cubicBezTo>
                  <a:cubicBezTo>
                    <a:pt x="1899745" y="3355428"/>
                    <a:pt x="1883979" y="3358056"/>
                    <a:pt x="1891862" y="3389587"/>
                  </a:cubicBezTo>
                  <a:cubicBezTo>
                    <a:pt x="1899745" y="3421118"/>
                    <a:pt x="1918138" y="3465787"/>
                    <a:pt x="1939159" y="3499945"/>
                  </a:cubicBezTo>
                  <a:cubicBezTo>
                    <a:pt x="1960180" y="3534103"/>
                    <a:pt x="1991710" y="3541986"/>
                    <a:pt x="2017986" y="3594538"/>
                  </a:cubicBezTo>
                  <a:cubicBezTo>
                    <a:pt x="2044262" y="3647090"/>
                    <a:pt x="2078421" y="3754822"/>
                    <a:pt x="2096814" y="3815256"/>
                  </a:cubicBezTo>
                  <a:cubicBezTo>
                    <a:pt x="2115207" y="3875690"/>
                    <a:pt x="2123090" y="3909849"/>
                    <a:pt x="2128345" y="3957145"/>
                  </a:cubicBezTo>
                  <a:cubicBezTo>
                    <a:pt x="2133600" y="4004442"/>
                    <a:pt x="2125717" y="4046483"/>
                    <a:pt x="2128345" y="4099035"/>
                  </a:cubicBezTo>
                  <a:cubicBezTo>
                    <a:pt x="2130973" y="4151587"/>
                    <a:pt x="2141483" y="4225160"/>
                    <a:pt x="2144111" y="4272456"/>
                  </a:cubicBezTo>
                  <a:cubicBezTo>
                    <a:pt x="2146739" y="4319753"/>
                    <a:pt x="2144111" y="4382814"/>
                    <a:pt x="2144111" y="4382814"/>
                  </a:cubicBezTo>
                  <a:cubicBezTo>
                    <a:pt x="2144111" y="4422228"/>
                    <a:pt x="2154621" y="4466897"/>
                    <a:pt x="2144111" y="4508938"/>
                  </a:cubicBezTo>
                  <a:cubicBezTo>
                    <a:pt x="2133601" y="4550979"/>
                    <a:pt x="2104696" y="4593021"/>
                    <a:pt x="2081048" y="4635063"/>
                  </a:cubicBezTo>
                  <a:cubicBezTo>
                    <a:pt x="2057400" y="4677105"/>
                    <a:pt x="2033752" y="4732284"/>
                    <a:pt x="2002221" y="4761187"/>
                  </a:cubicBezTo>
                  <a:cubicBezTo>
                    <a:pt x="1970690" y="4790090"/>
                    <a:pt x="1928648" y="4787462"/>
                    <a:pt x="1891862" y="4808483"/>
                  </a:cubicBezTo>
                  <a:cubicBezTo>
                    <a:pt x="1855076" y="4829504"/>
                    <a:pt x="1810407" y="4866290"/>
                    <a:pt x="1781504" y="4887311"/>
                  </a:cubicBezTo>
                  <a:cubicBezTo>
                    <a:pt x="1752601" y="4908332"/>
                    <a:pt x="1747345" y="4903076"/>
                    <a:pt x="1718442" y="4934607"/>
                  </a:cubicBezTo>
                  <a:cubicBezTo>
                    <a:pt x="1689539" y="4966138"/>
                    <a:pt x="1644869" y="5044966"/>
                    <a:pt x="1608083" y="5076497"/>
                  </a:cubicBezTo>
                  <a:cubicBezTo>
                    <a:pt x="1571297" y="5108028"/>
                    <a:pt x="1539765" y="5102773"/>
                    <a:pt x="1497724" y="5123794"/>
                  </a:cubicBezTo>
                  <a:cubicBezTo>
                    <a:pt x="1455683" y="5144815"/>
                    <a:pt x="1392621" y="5181600"/>
                    <a:pt x="1355835" y="5202621"/>
                  </a:cubicBezTo>
                  <a:cubicBezTo>
                    <a:pt x="1319049" y="5223642"/>
                    <a:pt x="1298028" y="5228897"/>
                    <a:pt x="1277007" y="5249918"/>
                  </a:cubicBezTo>
                  <a:cubicBezTo>
                    <a:pt x="1255986" y="5270939"/>
                    <a:pt x="1253359" y="5307724"/>
                    <a:pt x="1229711" y="5328745"/>
                  </a:cubicBezTo>
                  <a:cubicBezTo>
                    <a:pt x="1206063" y="5349766"/>
                    <a:pt x="1156138" y="5355021"/>
                    <a:pt x="1135117" y="5376042"/>
                  </a:cubicBezTo>
                  <a:cubicBezTo>
                    <a:pt x="1114096" y="5397063"/>
                    <a:pt x="1108841" y="5425966"/>
                    <a:pt x="1103586" y="5454869"/>
                  </a:cubicBezTo>
                </a:path>
              </a:pathLst>
            </a:cu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5" name="Freeform 14"/>
            <p:cNvSpPr/>
            <p:nvPr/>
          </p:nvSpPr>
          <p:spPr>
            <a:xfrm>
              <a:off x="4319752" y="425669"/>
              <a:ext cx="488731" cy="472965"/>
            </a:xfrm>
            <a:custGeom>
              <a:avLst/>
              <a:gdLst>
                <a:gd name="connsiteX0" fmla="*/ 488731 w 488731"/>
                <a:gd name="connsiteY0" fmla="*/ 0 h 472965"/>
                <a:gd name="connsiteX1" fmla="*/ 362607 w 488731"/>
                <a:gd name="connsiteY1" fmla="*/ 94593 h 472965"/>
                <a:gd name="connsiteX2" fmla="*/ 331076 w 488731"/>
                <a:gd name="connsiteY2" fmla="*/ 204952 h 472965"/>
                <a:gd name="connsiteX3" fmla="*/ 268014 w 488731"/>
                <a:gd name="connsiteY3" fmla="*/ 236483 h 472965"/>
                <a:gd name="connsiteX4" fmla="*/ 157655 w 488731"/>
                <a:gd name="connsiteY4" fmla="*/ 299545 h 472965"/>
                <a:gd name="connsiteX5" fmla="*/ 110358 w 488731"/>
                <a:gd name="connsiteY5" fmla="*/ 299545 h 472965"/>
                <a:gd name="connsiteX6" fmla="*/ 63062 w 488731"/>
                <a:gd name="connsiteY6" fmla="*/ 394138 h 472965"/>
                <a:gd name="connsiteX7" fmla="*/ 0 w 488731"/>
                <a:gd name="connsiteY7" fmla="*/ 472965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1" h="472965">
                  <a:moveTo>
                    <a:pt x="488731" y="0"/>
                  </a:moveTo>
                  <a:cubicBezTo>
                    <a:pt x="438807" y="30217"/>
                    <a:pt x="388883" y="60434"/>
                    <a:pt x="362607" y="94593"/>
                  </a:cubicBezTo>
                  <a:cubicBezTo>
                    <a:pt x="336331" y="128752"/>
                    <a:pt x="346841" y="181304"/>
                    <a:pt x="331076" y="204952"/>
                  </a:cubicBezTo>
                  <a:cubicBezTo>
                    <a:pt x="315311" y="228600"/>
                    <a:pt x="296917" y="220718"/>
                    <a:pt x="268014" y="236483"/>
                  </a:cubicBezTo>
                  <a:cubicBezTo>
                    <a:pt x="239110" y="252249"/>
                    <a:pt x="183931" y="289035"/>
                    <a:pt x="157655" y="299545"/>
                  </a:cubicBezTo>
                  <a:cubicBezTo>
                    <a:pt x="131379" y="310055"/>
                    <a:pt x="126123" y="283780"/>
                    <a:pt x="110358" y="299545"/>
                  </a:cubicBezTo>
                  <a:cubicBezTo>
                    <a:pt x="94593" y="315310"/>
                    <a:pt x="81455" y="365235"/>
                    <a:pt x="63062" y="394138"/>
                  </a:cubicBezTo>
                  <a:cubicBezTo>
                    <a:pt x="44669" y="423041"/>
                    <a:pt x="22334" y="448003"/>
                    <a:pt x="0" y="472965"/>
                  </a:cubicBezTo>
                </a:path>
              </a:pathLst>
            </a:cu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plus(in)">
                                      <p:cBhvr>
                                        <p:cTn id="7" dur="2000"/>
                                        <p:tgtEl>
                                          <p:spTgt spid="2560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5606"/>
                                        </p:tgtEl>
                                        <p:attrNameLst>
                                          <p:attrName>style.visibility</p:attrName>
                                        </p:attrNameLst>
                                      </p:cBhvr>
                                      <p:to>
                                        <p:strVal val="visible"/>
                                      </p:to>
                                    </p:set>
                                    <p:animEffect transition="in" filter="circle(in)">
                                      <p:cBhvr>
                                        <p:cTn id="10" dur="2000"/>
                                        <p:tgtEl>
                                          <p:spTgt spid="2560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610"/>
                                        </p:tgtEl>
                                        <p:attrNameLst>
                                          <p:attrName>style.visibility</p:attrName>
                                        </p:attrNameLst>
                                      </p:cBhvr>
                                      <p:to>
                                        <p:strVal val="visible"/>
                                      </p:to>
                                    </p:set>
                                    <p:animEffect transition="in" filter="circle(in)">
                                      <p:cBhvr>
                                        <p:cTn id="13" dur="2000"/>
                                        <p:tgtEl>
                                          <p:spTgt spid="256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par>
                          <p:cTn id="19" fill="hold">
                            <p:stCondLst>
                              <p:cond delay="2000"/>
                            </p:stCondLst>
                            <p:childTnLst>
                              <p:par>
                                <p:cTn id="20" presetID="9" presetClass="emph" presetSubtype="0" nodeType="afterEffect">
                                  <p:stCondLst>
                                    <p:cond delay="0"/>
                                  </p:stCondLst>
                                  <p:childTnLst>
                                    <p:set>
                                      <p:cBhvr rctx="PPT">
                                        <p:cTn id="21" dur="indefinite"/>
                                        <p:tgtEl>
                                          <p:spTgt spid="5"/>
                                        </p:tgtEl>
                                        <p:attrNameLst>
                                          <p:attrName>style.opacity</p:attrName>
                                        </p:attrNameLst>
                                      </p:cBhvr>
                                      <p:to>
                                        <p:strVal val="0.5"/>
                                      </p:to>
                                    </p:set>
                                    <p:animEffect filter="image" prLst="opacity: 0.5">
                                      <p:cBhvr rctx="IE">
                                        <p:cTn id="22" dur="indefinite"/>
                                        <p:tgtEl>
                                          <p:spTgt spid="5"/>
                                        </p:tgtEl>
                                      </p:cBhvr>
                                    </p:animEffect>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05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nilefromabovenarrowang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45720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kenh dao xu 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0"/>
            <a:ext cx="46434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4572000" y="448771"/>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2400" b="1">
                <a:solidFill>
                  <a:srgbClr val="000099"/>
                </a:solidFill>
                <a:latin typeface="Arial" pitchFamily="34" charset="0"/>
                <a:cs typeface="Arial" pitchFamily="34" charset="0"/>
              </a:rPr>
              <a:t>Kênh Xuy-ê</a:t>
            </a:r>
          </a:p>
        </p:txBody>
      </p:sp>
      <p:pic>
        <p:nvPicPr>
          <p:cNvPr id="28681" name="Picture 9" descr="song%20n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213100"/>
            <a:ext cx="464343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strips(downLeft)">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strips(downLeft)">
                                      <p:cBhvr>
                                        <p:cTn id="12" dur="500"/>
                                        <p:tgtEl>
                                          <p:spTgt spid="28680"/>
                                        </p:tgtEl>
                                      </p:cBhvr>
                                    </p:animEffect>
                                  </p:childTnLst>
                                </p:cTn>
                              </p:par>
                              <p:par>
                                <p:cTn id="13" presetID="18" presetClass="entr" presetSubtype="12" fill="hold" nodeType="withEffect">
                                  <p:stCondLst>
                                    <p:cond delay="0"/>
                                  </p:stCondLst>
                                  <p:childTnLst>
                                    <p:set>
                                      <p:cBhvr>
                                        <p:cTn id="14" dur="1" fill="hold">
                                          <p:stCondLst>
                                            <p:cond delay="0"/>
                                          </p:stCondLst>
                                        </p:cTn>
                                        <p:tgtEl>
                                          <p:spTgt spid="28679"/>
                                        </p:tgtEl>
                                        <p:attrNameLst>
                                          <p:attrName>style.visibility</p:attrName>
                                        </p:attrNameLst>
                                      </p:cBhvr>
                                      <p:to>
                                        <p:strVal val="visible"/>
                                      </p:to>
                                    </p:set>
                                    <p:animEffect transition="in" filter="strips(downLeft)">
                                      <p:cBhvr>
                                        <p:cTn id="15" dur="500"/>
                                        <p:tgtEl>
                                          <p:spTgt spid="28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28678"/>
                                        </p:tgtEl>
                                        <p:attrNameLst>
                                          <p:attrName>style.visibility</p:attrName>
                                        </p:attrNameLst>
                                      </p:cBhvr>
                                      <p:to>
                                        <p:strVal val="visible"/>
                                      </p:to>
                                    </p:set>
                                    <p:animEffect transition="in" filter="strips(downLeft)">
                                      <p:cBhvr>
                                        <p:cTn id="20" dur="500"/>
                                        <p:tgtEl>
                                          <p:spTgt spid="28678"/>
                                        </p:tgtEl>
                                      </p:cBhvr>
                                    </p:animEffect>
                                  </p:childTnLst>
                                </p:cTn>
                              </p:par>
                              <p:par>
                                <p:cTn id="21" presetID="18" presetClass="entr" presetSubtype="12" fill="hold" nodeType="withEffect">
                                  <p:stCondLst>
                                    <p:cond delay="0"/>
                                  </p:stCondLst>
                                  <p:childTnLst>
                                    <p:set>
                                      <p:cBhvr>
                                        <p:cTn id="22" dur="1" fill="hold">
                                          <p:stCondLst>
                                            <p:cond delay="0"/>
                                          </p:stCondLst>
                                        </p:cTn>
                                        <p:tgtEl>
                                          <p:spTgt spid="28681"/>
                                        </p:tgtEl>
                                        <p:attrNameLst>
                                          <p:attrName>style.visibility</p:attrName>
                                        </p:attrNameLst>
                                      </p:cBhvr>
                                      <p:to>
                                        <p:strVal val="visible"/>
                                      </p:to>
                                    </p:set>
                                    <p:animEffect transition="in" filter="strips(downLeft)">
                                      <p:cBhvr>
                                        <p:cTn id="23"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sz="quarter" idx="1"/>
          </p:nvPr>
        </p:nvSpPr>
        <p:spPr>
          <a:xfrm>
            <a:off x="468313" y="1628775"/>
            <a:ext cx="4038600" cy="2185988"/>
          </a:xfrm>
        </p:spPr>
        <p:txBody>
          <a:bodyPr/>
          <a:lstStyle/>
          <a:p>
            <a:pPr eaLnBrk="1" hangingPunct="1"/>
            <a:endParaRPr lang="vi-VN" altLang="en-US" sz="2400"/>
          </a:p>
        </p:txBody>
      </p:sp>
      <p:pic>
        <p:nvPicPr>
          <p:cNvPr id="30732" name="Picture 12" descr="du-lich-ai-cap-du-thuyen-5-tren-song-nile-toi-cairo-8211-aswan-luxors-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1034178"/>
            <a:ext cx="4572000" cy="2997200"/>
          </a:xfrm>
        </p:spPr>
      </p:pic>
      <p:pic>
        <p:nvPicPr>
          <p:cNvPr id="30726" name="Picture 6"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6434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10890390-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860800"/>
            <a:ext cx="45005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img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4139"/>
            <a:ext cx="4572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13199" y="-47298"/>
            <a:ext cx="9157199"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altLang="en-US" sz="3600">
                <a:latin typeface="VNI-Times" pitchFamily="2" charset="0"/>
              </a:rPr>
              <a:t>  </a:t>
            </a:r>
            <a:r>
              <a:rPr lang="vi-VN" altLang="en-US" sz="2800" b="1">
                <a:solidFill>
                  <a:srgbClr val="000099"/>
                </a:solidFill>
              </a:rPr>
              <a:t>Ai Cập nổi tiếng với những công trình kiến trúc cổ nào? Em biết gì về những công trình kiến trúc đó? </a:t>
            </a:r>
            <a:endParaRPr lang="en-US" altLang="en-US" sz="2800" b="1">
              <a:solidFill>
                <a:srgbClr val="000099"/>
              </a:solidFill>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plus(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strips(downLeft)">
                                      <p:cBhvr>
                                        <p:cTn id="12" dur="500"/>
                                        <p:tgtEl>
                                          <p:spTgt spid="30728"/>
                                        </p:tgtEl>
                                      </p:cBhvr>
                                    </p:animEffect>
                                  </p:childTnLst>
                                </p:cTn>
                              </p:par>
                              <p:par>
                                <p:cTn id="13" presetID="18" presetClass="entr" presetSubtype="12" fill="hold" nodeType="withEffect">
                                  <p:stCondLst>
                                    <p:cond delay="0"/>
                                  </p:stCondLst>
                                  <p:childTnLst>
                                    <p:set>
                                      <p:cBhvr>
                                        <p:cTn id="14" dur="1" fill="hold">
                                          <p:stCondLst>
                                            <p:cond delay="0"/>
                                          </p:stCondLst>
                                        </p:cTn>
                                        <p:tgtEl>
                                          <p:spTgt spid="30732"/>
                                        </p:tgtEl>
                                        <p:attrNameLst>
                                          <p:attrName>style.visibility</p:attrName>
                                        </p:attrNameLst>
                                      </p:cBhvr>
                                      <p:to>
                                        <p:strVal val="visible"/>
                                      </p:to>
                                    </p:set>
                                    <p:animEffect transition="in" filter="strips(downLeft)">
                                      <p:cBhvr>
                                        <p:cTn id="15" dur="500"/>
                                        <p:tgtEl>
                                          <p:spTgt spid="3073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30726"/>
                                        </p:tgtEl>
                                        <p:attrNameLst>
                                          <p:attrName>style.visibility</p:attrName>
                                        </p:attrNameLst>
                                      </p:cBhvr>
                                      <p:to>
                                        <p:strVal val="visible"/>
                                      </p:to>
                                    </p:set>
                                    <p:animEffect transition="in" filter="strips(downLeft)">
                                      <p:cBhvr>
                                        <p:cTn id="20" dur="500"/>
                                        <p:tgtEl>
                                          <p:spTgt spid="30726"/>
                                        </p:tgtEl>
                                      </p:cBhvr>
                                    </p:animEffect>
                                  </p:childTnLst>
                                </p:cTn>
                              </p:par>
                              <p:par>
                                <p:cTn id="21" presetID="18" presetClass="entr" presetSubtype="12" fill="hold" nodeType="withEffect">
                                  <p:stCondLst>
                                    <p:cond delay="0"/>
                                  </p:stCondLst>
                                  <p:childTnLst>
                                    <p:set>
                                      <p:cBhvr>
                                        <p:cTn id="22" dur="1" fill="hold">
                                          <p:stCondLst>
                                            <p:cond delay="0"/>
                                          </p:stCondLst>
                                        </p:cTn>
                                        <p:tgtEl>
                                          <p:spTgt spid="30727"/>
                                        </p:tgtEl>
                                        <p:attrNameLst>
                                          <p:attrName>style.visibility</p:attrName>
                                        </p:attrNameLst>
                                      </p:cBhvr>
                                      <p:to>
                                        <p:strVal val="visible"/>
                                      </p:to>
                                    </p:set>
                                    <p:animEffect transition="in" filter="strips(downLeft)">
                                      <p:cBhvr>
                                        <p:cTn id="23"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0" y="1464572"/>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cs typeface="Arial" pitchFamily="34" charset="0"/>
              </a:rPr>
              <a:t>5. Ai Cập:</a:t>
            </a:r>
          </a:p>
        </p:txBody>
      </p:sp>
      <p:sp>
        <p:nvSpPr>
          <p:cNvPr id="7" name="Text Box 6"/>
          <p:cNvSpPr txBox="1">
            <a:spLocks noChangeArrowheads="1"/>
          </p:cNvSpPr>
          <p:nvPr/>
        </p:nvSpPr>
        <p:spPr bwMode="auto">
          <a:xfrm>
            <a:off x="132090" y="1933675"/>
            <a:ext cx="883239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indent="361950" eaLnBrk="1" hangingPunct="1">
              <a:spcBef>
                <a:spcPts val="0"/>
              </a:spcBef>
            </a:pPr>
            <a:r>
              <a:rPr lang="en-US" altLang="en-US" sz="2800">
                <a:solidFill>
                  <a:srgbClr val="000099"/>
                </a:solidFill>
              </a:rPr>
              <a:t>- Ai Cập nằm ở Bắc Phi.</a:t>
            </a:r>
          </a:p>
          <a:p>
            <a:pPr indent="361950" eaLnBrk="1" hangingPunct="1">
              <a:spcBef>
                <a:spcPts val="0"/>
              </a:spcBef>
            </a:pPr>
            <a:r>
              <a:rPr lang="en-US" altLang="en-US" sz="2800">
                <a:solidFill>
                  <a:srgbClr val="000099"/>
                </a:solidFill>
              </a:rPr>
              <a:t>- Là cầu nối giữa châu Phi và châu Á.</a:t>
            </a:r>
          </a:p>
          <a:p>
            <a:pPr indent="361950" eaLnBrk="1" hangingPunct="1">
              <a:spcBef>
                <a:spcPts val="0"/>
              </a:spcBef>
            </a:pPr>
            <a:r>
              <a:rPr lang="vi-VN" altLang="en-US" sz="2800">
                <a:solidFill>
                  <a:srgbClr val="000099"/>
                </a:solidFill>
              </a:rPr>
              <a:t>- Dòng sông Nin là nguồn cung cấp nước quan trọng cho đời sống và sản xuất người dân, vừa bồi đắp nên đồng bằng châu thổ màu mỡ.</a:t>
            </a:r>
          </a:p>
          <a:p>
            <a:pPr indent="361950" eaLnBrk="1" hangingPunct="1">
              <a:spcBef>
                <a:spcPts val="0"/>
              </a:spcBef>
            </a:pPr>
            <a:r>
              <a:rPr lang="vi-VN" altLang="en-US" sz="2800">
                <a:solidFill>
                  <a:srgbClr val="000099"/>
                </a:solidFill>
              </a:rPr>
              <a:t>- Là nơi sinh ra nền văn minh sông Nin rực rỡ thời cổ đại.</a:t>
            </a:r>
          </a:p>
          <a:p>
            <a:pPr indent="361950" eaLnBrk="1" hangingPunct="1">
              <a:spcBef>
                <a:spcPts val="0"/>
              </a:spcBef>
            </a:pPr>
            <a:r>
              <a:rPr lang="vi-VN" altLang="en-US" sz="2800">
                <a:solidFill>
                  <a:srgbClr val="000099"/>
                </a:solidFill>
              </a:rPr>
              <a:t>- Kinh tế tương đối phát triển, có các ngành như: khai thác khoáng sản, trồng bông, du lịch,… </a:t>
            </a:r>
          </a:p>
          <a:p>
            <a:pPr indent="361950" eaLnBrk="1" hangingPunct="1">
              <a:spcBef>
                <a:spcPts val="0"/>
              </a:spcBef>
            </a:pPr>
            <a:r>
              <a:rPr lang="vi-VN" altLang="en-US" sz="2800">
                <a:solidFill>
                  <a:srgbClr val="000099"/>
                </a:solidFill>
              </a:rPr>
              <a:t>- Nổi tiếng về các công trình kiến trúc cổ: kim tự tháp, tượng nhân sư,…</a:t>
            </a:r>
            <a:endParaRPr lang="en-US" altLang="en-US" sz="2800">
              <a:solidFill>
                <a:srgbClr val="000099"/>
              </a:solidFill>
            </a:endParaRPr>
          </a:p>
        </p:txBody>
      </p:sp>
    </p:spTree>
    <p:extLst>
      <p:ext uri="{BB962C8B-B14F-4D97-AF65-F5344CB8AC3E}">
        <p14:creationId xmlns:p14="http://schemas.microsoft.com/office/powerpoint/2010/main" val="4116433999"/>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ircle(in)">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ircle(in)">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ircle(in)">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circle(in)">
                                      <p:cBhvr>
                                        <p:cTn id="32"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m tự tháp và những điều bạn chưa biết.webm">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51520" y="622810"/>
            <a:ext cx="8712968" cy="5807938"/>
          </a:xfrm>
        </p:spPr>
      </p:pic>
    </p:spTree>
    <p:extLst>
      <p:ext uri="{BB962C8B-B14F-4D97-AF65-F5344CB8AC3E}">
        <p14:creationId xmlns:p14="http://schemas.microsoft.com/office/powerpoint/2010/main" val="358210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77037"/>
            <a:ext cx="8424936"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a:solidFill>
                  <a:srgbClr val="000099"/>
                </a:solidFill>
              </a:rPr>
              <a:t>		Châu Phi tiếp giáp với biển và đại dương nào?</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559" y="1556792"/>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9178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sz="quarter" idx="13"/>
          </p:nvPr>
        </p:nvSpPr>
        <p:spPr>
          <a:xfrm>
            <a:off x="251520" y="350728"/>
            <a:ext cx="8568952" cy="6459974"/>
          </a:xfrm>
        </p:spPr>
        <p:txBody>
          <a:bodyPr>
            <a:noAutofit/>
          </a:bodyPr>
          <a:lstStyle/>
          <a:p>
            <a:pPr marL="44450" indent="492125" algn="just">
              <a:buNone/>
            </a:pPr>
            <a:r>
              <a:rPr lang="pt-BR" altLang="en-US" sz="3200" b="1">
                <a:solidFill>
                  <a:srgbClr val="000099"/>
                </a:solidFill>
                <a:latin typeface="Arial" pitchFamily="34" charset="0"/>
                <a:cs typeface="Arial" pitchFamily="34" charset="0"/>
                <a:sym typeface="Wingdings"/>
              </a:rPr>
              <a:t> </a:t>
            </a:r>
            <a:r>
              <a:rPr lang="pt-BR" altLang="en-US" sz="3200" b="1">
                <a:solidFill>
                  <a:srgbClr val="000099"/>
                </a:solidFill>
                <a:latin typeface="Arial" pitchFamily="34" charset="0"/>
                <a:cs typeface="Arial" pitchFamily="34" charset="0"/>
              </a:rPr>
              <a:t>GV kết luận: </a:t>
            </a:r>
            <a:r>
              <a:rPr lang="pt-BR" altLang="en-US" sz="3200" b="1">
                <a:solidFill>
                  <a:srgbClr val="C00000"/>
                </a:solidFill>
                <a:latin typeface="Arial" pitchFamily="34" charset="0"/>
                <a:cs typeface="Arial" pitchFamily="34" charset="0"/>
              </a:rPr>
              <a:t>Kim tự tháp có dạng hình chóp có đáy là hình vuông, 4 mặt bên là những  tam giác đều. Kim tự tháp Ai Cập là lăng mộ của các vị Pha-ra-ông, hoàng đế Ai Cập cổ đại. Mỗi vị vua sau khi lên ngôi, việc đầu tiên là xây dựng kim tự tháp cho chính mình,  đây là công trình kiến trúc được xây dựng toàn bằng đá tảng. Dọc theo lối đi vào là hành lang tối và hẹp, đường đi nhằng nhịt dẫn tới những giếng sâu, có phòng chứa quan tài vị Pha-ra-ông, và có buồng để đồ bí mật vĩ đại nhất của mình.</a:t>
            </a:r>
            <a:endParaRPr lang="en-US" altLang="en-US" sz="3200" b="1">
              <a:solidFill>
                <a:srgbClr val="C00000"/>
              </a:solidFill>
              <a:latin typeface="Arial" pitchFamily="34" charset="0"/>
              <a:cs typeface="Arial" pitchFamily="34" charset="0"/>
            </a:endParaRPr>
          </a:p>
        </p:txBody>
      </p:sp>
      <p:sp>
        <p:nvSpPr>
          <p:cNvPr id="4" name="Content Placeholder 2"/>
          <p:cNvSpPr txBox="1">
            <a:spLocks/>
          </p:cNvSpPr>
          <p:nvPr/>
        </p:nvSpPr>
        <p:spPr>
          <a:xfrm>
            <a:off x="309009" y="1988840"/>
            <a:ext cx="8280920" cy="108012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altLang="en-US" sz="5400" b="1">
                <a:solidFill>
                  <a:srgbClr val="660066"/>
                </a:solidFill>
                <a:latin typeface="Arial" pitchFamily="34" charset="0"/>
                <a:cs typeface="Arial" pitchFamily="34" charset="0"/>
                <a:sym typeface="Wingdings"/>
              </a:rPr>
              <a:t> </a:t>
            </a:r>
            <a:r>
              <a:rPr lang="en-US" altLang="en-US" sz="4400" b="1">
                <a:solidFill>
                  <a:srgbClr val="660066"/>
                </a:solidFill>
                <a:latin typeface="Arial" pitchFamily="34" charset="0"/>
                <a:cs typeface="Arial" pitchFamily="34" charset="0"/>
              </a:rPr>
              <a:t>Em biết gì về kim tự tháp?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3795">
                                            <p:txEl>
                                              <p:pRg st="0" end="0"/>
                                            </p:txEl>
                                          </p:spTgt>
                                        </p:tgtEl>
                                        <p:attrNameLst>
                                          <p:attrName>style.visibility</p:attrName>
                                        </p:attrNameLst>
                                      </p:cBhvr>
                                      <p:to>
                                        <p:strVal val="visible"/>
                                      </p:to>
                                    </p:set>
                                    <p:animEffect transition="in" filter="circle(in)">
                                      <p:cBhvr>
                                        <p:cTn id="16" dur="20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80028" y="3669734"/>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340913" y="1543731"/>
            <a:ext cx="8610600" cy="4608512"/>
          </a:xfrm>
        </p:spPr>
        <p:txBody>
          <a:bodyPr>
            <a:noAutofit/>
          </a:bodyPr>
          <a:lstStyle/>
          <a:p>
            <a:pPr marL="0" indent="361950" algn="just">
              <a:spcBef>
                <a:spcPts val="0"/>
              </a:spcBef>
              <a:spcAft>
                <a:spcPts val="600"/>
              </a:spcAft>
              <a:buNone/>
            </a:pPr>
            <a:r>
              <a:rPr lang="vi-VN" sz="3200" b="1">
                <a:solidFill>
                  <a:srgbClr val="660066"/>
                </a:solidFill>
                <a:latin typeface="Arial" pitchFamily="34" charset="0"/>
                <a:cs typeface="Arial" pitchFamily="34" charset="0"/>
              </a:rPr>
              <a:t>Câu 2: Nền kinh tế Châu Phi ra sao?</a:t>
            </a:r>
          </a:p>
          <a:p>
            <a:pPr marL="0" indent="361950" algn="just">
              <a:spcBef>
                <a:spcPts val="0"/>
              </a:spcBef>
              <a:spcAft>
                <a:spcPts val="600"/>
              </a:spcAft>
              <a:buNone/>
            </a:pPr>
            <a:r>
              <a:rPr lang="vi-VN" sz="3200" b="1">
                <a:solidFill>
                  <a:srgbClr val="000099"/>
                </a:solidFill>
                <a:latin typeface="Arial" pitchFamily="34" charset="0"/>
                <a:cs typeface="Arial" pitchFamily="34" charset="0"/>
              </a:rPr>
              <a:t>a. Châu Phi có nền kinh tế phát triển mạnh.</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nền kinh tế phát triển.</a:t>
            </a:r>
          </a:p>
          <a:p>
            <a:pPr marL="0" indent="361950" algn="just">
              <a:spcBef>
                <a:spcPts val="0"/>
              </a:spcBef>
              <a:spcAft>
                <a:spcPts val="600"/>
              </a:spcAft>
              <a:buNone/>
            </a:pPr>
            <a:r>
              <a:rPr lang="vi-VN" sz="3200" b="1">
                <a:solidFill>
                  <a:srgbClr val="000099"/>
                </a:solidFill>
                <a:latin typeface="Arial" pitchFamily="34" charset="0"/>
                <a:cs typeface="Arial" pitchFamily="34" charset="0"/>
              </a:rPr>
              <a:t>c. Châu Phi có nền kinh tế chậm phát triển.</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nền kinh tế đang phát triển.</a:t>
            </a: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p>
          <a:p>
            <a:pPr marL="457200" indent="-457200" algn="ctr">
              <a:buFont typeface="Wingdings" pitchFamily="2" charset="2"/>
              <a:buChar char="Ø"/>
              <a:defRPr/>
            </a:pPr>
            <a:r>
              <a:rPr lang="vi-VN" sz="3200" b="1">
                <a:solidFill>
                  <a:srgbClr val="004600"/>
                </a:solidFill>
              </a:rPr>
              <a:t>(</a:t>
            </a:r>
            <a:r>
              <a:rPr lang="pt-BR" sz="3200" b="1">
                <a:solidFill>
                  <a:srgbClr val="004600"/>
                </a:solidFill>
              </a:rPr>
              <a:t>Chọn câu trả lời đúng nhất</a:t>
            </a:r>
            <a:r>
              <a:rPr lang="vi-VN" sz="3200" b="1">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315981444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8020" y="2420888"/>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266700" y="1381391"/>
            <a:ext cx="8610600" cy="5292725"/>
          </a:xfrm>
        </p:spPr>
        <p:txBody>
          <a:bodyPr>
            <a:noAutofit/>
          </a:bodyPr>
          <a:lstStyle/>
          <a:p>
            <a:pPr marL="0" indent="361950" algn="just">
              <a:spcBef>
                <a:spcPts val="0"/>
              </a:spcBef>
              <a:spcAft>
                <a:spcPts val="600"/>
              </a:spcAft>
              <a:buNone/>
            </a:pPr>
            <a:r>
              <a:rPr lang="vi-VN" sz="3200" b="1">
                <a:solidFill>
                  <a:srgbClr val="660066"/>
                </a:solidFill>
                <a:latin typeface="Arial" pitchFamily="34" charset="0"/>
                <a:cs typeface="Arial" pitchFamily="34" charset="0"/>
              </a:rPr>
              <a:t>Câu 3: Ai Cập nổi tiếng về các công trình kiến trúc cổ gì? </a:t>
            </a:r>
          </a:p>
          <a:p>
            <a:pPr marL="0" indent="361950" algn="just">
              <a:spcBef>
                <a:spcPts val="0"/>
              </a:spcBef>
              <a:spcAft>
                <a:spcPts val="600"/>
              </a:spcAft>
              <a:buNone/>
            </a:pPr>
            <a:r>
              <a:rPr lang="vi-VN" sz="3200" b="1">
                <a:solidFill>
                  <a:srgbClr val="000099"/>
                </a:solidFill>
                <a:latin typeface="Arial" pitchFamily="34" charset="0"/>
                <a:cs typeface="Arial" pitchFamily="34" charset="0"/>
              </a:rPr>
              <a:t>a. Kim tự tháp, tượng nhân sư…</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Tháp Eiffel và nữ thần tự do</a:t>
            </a:r>
          </a:p>
          <a:p>
            <a:pPr marL="0" indent="361950" algn="just">
              <a:spcBef>
                <a:spcPts val="0"/>
              </a:spcBef>
              <a:spcAft>
                <a:spcPts val="600"/>
              </a:spcAft>
              <a:buNone/>
            </a:pPr>
            <a:r>
              <a:rPr lang="vi-VN" sz="3200" b="1">
                <a:solidFill>
                  <a:srgbClr val="000099"/>
                </a:solidFill>
                <a:latin typeface="Arial" pitchFamily="34" charset="0"/>
                <a:cs typeface="Arial" pitchFamily="34" charset="0"/>
              </a:rPr>
              <a:t>c. Nhà thờ Đức Bà</a:t>
            </a:r>
          </a:p>
          <a:p>
            <a:pPr marL="0" indent="361950" algn="just">
              <a:spcBef>
                <a:spcPts val="0"/>
              </a:spcBef>
              <a:spcAft>
                <a:spcPts val="600"/>
              </a:spcAft>
              <a:buNone/>
            </a:pPr>
            <a:r>
              <a:rPr lang="vi-VN" sz="3200" b="1">
                <a:solidFill>
                  <a:srgbClr val="000099"/>
                </a:solidFill>
                <a:latin typeface="Arial" pitchFamily="34" charset="0"/>
                <a:cs typeface="Arial" pitchFamily="34" charset="0"/>
              </a:rPr>
              <a:t>d. Đền  cổ Ăng- co-vát </a:t>
            </a: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p>
          <a:p>
            <a:pPr marL="457200" indent="-457200" algn="ctr">
              <a:buFont typeface="Wingdings" pitchFamily="2" charset="2"/>
              <a:buChar char="Ø"/>
              <a:defRPr/>
            </a:pPr>
            <a:r>
              <a:rPr lang="vi-VN" sz="3200" b="1">
                <a:solidFill>
                  <a:srgbClr val="004600"/>
                </a:solidFill>
              </a:rPr>
              <a:t>(</a:t>
            </a:r>
            <a:r>
              <a:rPr lang="pt-BR" sz="3200" b="1">
                <a:solidFill>
                  <a:srgbClr val="004600"/>
                </a:solidFill>
              </a:rPr>
              <a:t>Chọn câu trả lời đúng nhất</a:t>
            </a:r>
            <a:r>
              <a:rPr lang="vi-VN" sz="3200" b="1">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111186397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1"/>
          <p:cNvGrpSpPr>
            <a:grpSpLocks/>
          </p:cNvGrpSpPr>
          <p:nvPr/>
        </p:nvGrpSpPr>
        <p:grpSpPr bwMode="auto">
          <a:xfrm flipV="1">
            <a:off x="2819400" y="2286000"/>
            <a:ext cx="4800600" cy="90488"/>
            <a:chOff x="2350" y="1008"/>
            <a:chExt cx="1826" cy="534"/>
          </a:xfrm>
        </p:grpSpPr>
        <p:pic>
          <p:nvPicPr>
            <p:cNvPr id="25621" name="Picture 1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1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1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1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3" name="Picture 1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72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3434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3340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194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3" descr="ABARBLY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4"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5"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6"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7" descr="ABARBLY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673850"/>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8"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p:cNvSpPr txBox="1">
            <a:spLocks noChangeArrowheads="1"/>
          </p:cNvSpPr>
          <p:nvPr/>
        </p:nvSpPr>
        <p:spPr bwMode="auto">
          <a:xfrm>
            <a:off x="306387" y="1706701"/>
            <a:ext cx="8686800" cy="2554545"/>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spcBef>
                <a:spcPct val="50000"/>
              </a:spcBef>
              <a:buFont typeface="Wingdings" pitchFamily="2" charset="2"/>
              <a:buChar char="v"/>
              <a:defRPr/>
            </a:pPr>
            <a:r>
              <a:rPr lang="en-US" sz="4000" b="1">
                <a:solidFill>
                  <a:srgbClr val="4C004C"/>
                </a:solidFill>
                <a:latin typeface="Arial" pitchFamily="34" charset="0"/>
                <a:cs typeface="Arial" pitchFamily="34" charset="0"/>
              </a:rPr>
              <a:t> Dặn dò về nhà:</a:t>
            </a:r>
          </a:p>
          <a:p>
            <a:pPr marL="571500" indent="-571500">
              <a:spcBef>
                <a:spcPct val="50000"/>
              </a:spcBef>
              <a:buFont typeface="Wingdings" pitchFamily="2" charset="2"/>
              <a:buChar char="Ø"/>
              <a:defRPr/>
            </a:pPr>
            <a:r>
              <a:rPr lang="en-US" sz="4000" b="1">
                <a:solidFill>
                  <a:srgbClr val="000099"/>
                </a:solidFill>
                <a:latin typeface="Arial" pitchFamily="34" charset="0"/>
                <a:cs typeface="Arial" pitchFamily="34" charset="0"/>
              </a:rPr>
              <a:t>Học thuộc nội dung bài học.</a:t>
            </a:r>
          </a:p>
          <a:p>
            <a:pPr marL="571500" indent="-571500">
              <a:spcBef>
                <a:spcPct val="50000"/>
              </a:spcBef>
              <a:buFont typeface="Wingdings" pitchFamily="2" charset="2"/>
              <a:buChar char="Ø"/>
              <a:defRPr/>
            </a:pPr>
            <a:r>
              <a:rPr lang="en-US" sz="4000" b="1">
                <a:solidFill>
                  <a:srgbClr val="000099"/>
                </a:solidFill>
                <a:latin typeface="Arial" pitchFamily="34" charset="0"/>
                <a:cs typeface="Arial" pitchFamily="34" charset="0"/>
              </a:rPr>
              <a:t>Chuẩn bị bài sau: </a:t>
            </a:r>
            <a:r>
              <a:rPr lang="en-US" sz="4000" b="1">
                <a:solidFill>
                  <a:srgbClr val="D00000"/>
                </a:solidFill>
                <a:latin typeface="Arial" pitchFamily="34" charset="0"/>
                <a:cs typeface="Arial" pitchFamily="34" charset="0"/>
              </a:rPr>
              <a:t>Châu Mĩ</a:t>
            </a:r>
            <a:endParaRPr lang="en-US" sz="4000" b="1" dirty="0">
              <a:solidFill>
                <a:srgbClr val="D00000"/>
              </a:solidFill>
              <a:latin typeface="Arial" pitchFamily="34" charset="0"/>
              <a:cs typeface="Arial" pitchFamily="34" charset="0"/>
            </a:endParaRPr>
          </a:p>
        </p:txBody>
      </p:sp>
    </p:spTree>
    <p:extLst>
      <p:ext uri="{BB962C8B-B14F-4D97-AF65-F5344CB8AC3E}">
        <p14:creationId xmlns:p14="http://schemas.microsoft.com/office/powerpoint/2010/main" val="3101240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77037"/>
            <a:ext cx="7992888"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b="1">
                <a:solidFill>
                  <a:srgbClr val="000099"/>
                </a:solidFill>
              </a:rPr>
              <a:t>		Diện tích của châu Phi là bao nhiêu?</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104859"/>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964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77037"/>
            <a:ext cx="7992888"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b="1">
                <a:solidFill>
                  <a:srgbClr val="000099"/>
                </a:solidFill>
              </a:rPr>
              <a:t>		 Em hãy kể tên các con sông lớn của Châu Phi. </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61562"/>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055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918652" y="921442"/>
            <a:ext cx="7306695" cy="4866667"/>
          </a:xfrm>
        </p:spPr>
      </p:pic>
      <p:sp>
        <p:nvSpPr>
          <p:cNvPr id="13316" name="Line 4"/>
          <p:cNvSpPr>
            <a:spLocks noChangeShapeType="1"/>
          </p:cNvSpPr>
          <p:nvPr/>
        </p:nvSpPr>
        <p:spPr bwMode="auto">
          <a:xfrm>
            <a:off x="304800" y="3124200"/>
            <a:ext cx="853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3318" name="Text Box 6"/>
          <p:cNvSpPr txBox="1">
            <a:spLocks noChangeArrowheads="1"/>
          </p:cNvSpPr>
          <p:nvPr/>
        </p:nvSpPr>
        <p:spPr bwMode="auto">
          <a:xfrm>
            <a:off x="467260" y="2770512"/>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latin typeface="Arial" panose="020B0604020202020204" pitchFamily="34" charset="0"/>
                <a:cs typeface="Arial" panose="020B0604020202020204" pitchFamily="34" charset="0"/>
              </a:rPr>
              <a:t>Xích đạo</a:t>
            </a:r>
          </a:p>
        </p:txBody>
      </p:sp>
      <p:sp>
        <p:nvSpPr>
          <p:cNvPr id="13319" name="Line 7"/>
          <p:cNvSpPr>
            <a:spLocks noChangeShapeType="1"/>
          </p:cNvSpPr>
          <p:nvPr/>
        </p:nvSpPr>
        <p:spPr bwMode="auto">
          <a:xfrm>
            <a:off x="457200" y="2501650"/>
            <a:ext cx="83058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320" name="Line 8"/>
          <p:cNvSpPr>
            <a:spLocks noChangeShapeType="1"/>
          </p:cNvSpPr>
          <p:nvPr/>
        </p:nvSpPr>
        <p:spPr bwMode="auto">
          <a:xfrm>
            <a:off x="457200" y="3748184"/>
            <a:ext cx="82296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321" name="Text Box 9"/>
          <p:cNvSpPr txBox="1">
            <a:spLocks noChangeArrowheads="1"/>
          </p:cNvSpPr>
          <p:nvPr/>
        </p:nvSpPr>
        <p:spPr bwMode="auto">
          <a:xfrm>
            <a:off x="566470" y="2165846"/>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FF0000"/>
                </a:solidFill>
                <a:latin typeface="Arial" panose="020B0604020202020204" pitchFamily="34" charset="0"/>
                <a:cs typeface="Arial" panose="020B0604020202020204" pitchFamily="34" charset="0"/>
              </a:rPr>
              <a:t>Chí tuyến bắc</a:t>
            </a:r>
          </a:p>
        </p:txBody>
      </p:sp>
      <p:sp>
        <p:nvSpPr>
          <p:cNvPr id="13322" name="Text Box 10"/>
          <p:cNvSpPr txBox="1">
            <a:spLocks noChangeArrowheads="1"/>
          </p:cNvSpPr>
          <p:nvPr/>
        </p:nvSpPr>
        <p:spPr bwMode="auto">
          <a:xfrm>
            <a:off x="523340" y="368061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FF0000"/>
                </a:solidFill>
                <a:latin typeface="Arial" panose="020B0604020202020204" pitchFamily="34" charset="0"/>
                <a:cs typeface="Arial" panose="020B0604020202020204" pitchFamily="34" charset="0"/>
              </a:rPr>
              <a:t>Chí tuyến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3319"/>
                                        </p:tgtEl>
                                        <p:attrNameLst>
                                          <p:attrName>style.visibility</p:attrName>
                                        </p:attrNameLst>
                                      </p:cBhvr>
                                      <p:to>
                                        <p:strVal val="visible"/>
                                      </p:to>
                                    </p:set>
                                    <p:animEffect transition="in" filter="box(in)">
                                      <p:cBhvr>
                                        <p:cTn id="14" dur="500"/>
                                        <p:tgtEl>
                                          <p:spTgt spid="133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3321"/>
                                        </p:tgtEl>
                                        <p:attrNameLst>
                                          <p:attrName>style.visibility</p:attrName>
                                        </p:attrNameLst>
                                      </p:cBhvr>
                                      <p:to>
                                        <p:strVal val="visible"/>
                                      </p:to>
                                    </p:set>
                                    <p:anim calcmode="discrete" valueType="clr">
                                      <p:cBhvr override="childStyle">
                                        <p:cTn id="19" dur="80"/>
                                        <p:tgtEl>
                                          <p:spTgt spid="1332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321"/>
                                        </p:tgtEl>
                                        <p:attrNameLst>
                                          <p:attrName>fillcolor</p:attrName>
                                        </p:attrNameLst>
                                      </p:cBhvr>
                                      <p:tavLst>
                                        <p:tav tm="0">
                                          <p:val>
                                            <p:clrVal>
                                              <a:schemeClr val="accent2"/>
                                            </p:clrVal>
                                          </p:val>
                                        </p:tav>
                                        <p:tav tm="50000">
                                          <p:val>
                                            <p:clrVal>
                                              <a:schemeClr val="hlink"/>
                                            </p:clrVal>
                                          </p:val>
                                        </p:tav>
                                      </p:tavLst>
                                    </p:anim>
                                    <p:set>
                                      <p:cBhvr>
                                        <p:cTn id="21" dur="80"/>
                                        <p:tgtEl>
                                          <p:spTgt spid="1332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3320"/>
                                        </p:tgtEl>
                                        <p:attrNameLst>
                                          <p:attrName>style.visibility</p:attrName>
                                        </p:attrNameLst>
                                      </p:cBhvr>
                                      <p:to>
                                        <p:strVal val="visible"/>
                                      </p:to>
                                    </p:set>
                                    <p:animEffect transition="in" filter="box(in)">
                                      <p:cBhvr>
                                        <p:cTn id="26" dur="500"/>
                                        <p:tgtEl>
                                          <p:spTgt spid="133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3322"/>
                                        </p:tgtEl>
                                        <p:attrNameLst>
                                          <p:attrName>style.visibility</p:attrName>
                                        </p:attrNameLst>
                                      </p:cBhvr>
                                      <p:to>
                                        <p:strVal val="visible"/>
                                      </p:to>
                                    </p:set>
                                    <p:anim calcmode="discrete" valueType="clr">
                                      <p:cBhvr override="childStyle">
                                        <p:cTn id="31" dur="80"/>
                                        <p:tgtEl>
                                          <p:spTgt spid="13322"/>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3322"/>
                                        </p:tgtEl>
                                        <p:attrNameLst>
                                          <p:attrName>fillcolor</p:attrName>
                                        </p:attrNameLst>
                                      </p:cBhvr>
                                      <p:tavLst>
                                        <p:tav tm="0">
                                          <p:val>
                                            <p:clrVal>
                                              <a:schemeClr val="accent2"/>
                                            </p:clrVal>
                                          </p:val>
                                        </p:tav>
                                        <p:tav tm="50000">
                                          <p:val>
                                            <p:clrVal>
                                              <a:schemeClr val="hlink"/>
                                            </p:clrVal>
                                          </p:val>
                                        </p:tav>
                                      </p:tavLst>
                                    </p:anim>
                                    <p:set>
                                      <p:cBhvr>
                                        <p:cTn id="33" dur="80"/>
                                        <p:tgtEl>
                                          <p:spTgt spid="13322"/>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3316"/>
                                        </p:tgtEl>
                                        <p:attrNameLst>
                                          <p:attrName>style.visibility</p:attrName>
                                        </p:attrNameLst>
                                      </p:cBhvr>
                                      <p:to>
                                        <p:strVal val="visible"/>
                                      </p:to>
                                    </p:set>
                                    <p:animEffect transition="in" filter="checkerboard(across)">
                                      <p:cBhvr>
                                        <p:cTn id="38" dur="500"/>
                                        <p:tgtEl>
                                          <p:spTgt spid="133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13318">
                                            <p:txEl>
                                              <p:pRg st="0" end="0"/>
                                            </p:txEl>
                                          </p:spTgt>
                                        </p:tgtEl>
                                        <p:attrNameLst>
                                          <p:attrName>style.visibility</p:attrName>
                                        </p:attrNameLst>
                                      </p:cBhvr>
                                      <p:to>
                                        <p:strVal val="visible"/>
                                      </p:to>
                                    </p:set>
                                    <p:anim calcmode="discrete" valueType="clr">
                                      <p:cBhvr override="childStyle">
                                        <p:cTn id="43" dur="80"/>
                                        <p:tgtEl>
                                          <p:spTgt spid="133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3318">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331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9" grpId="0" animBg="1"/>
      <p:bldP spid="13320" grpId="0" animBg="1"/>
      <p:bldP spid="13321" grpId="0"/>
      <p:bldP spid="133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424" y="1177037"/>
            <a:ext cx="7992888" cy="3404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a:solidFill>
                  <a:srgbClr val="000099"/>
                </a:solidFill>
              </a:rPr>
              <a:t>	Em hãy giải thích:  Vì sao Châu Phi có khí hậu khô và nóng bậc nhất thế giới? </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0" y="14954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eaLnBrk="1" hangingPunct="1">
              <a:spcBef>
                <a:spcPct val="50000"/>
              </a:spcBef>
              <a:defRPr/>
            </a:pPr>
            <a:r>
              <a:rPr lang="en-US" altLang="en-US" sz="3200" b="1" dirty="0">
                <a:solidFill>
                  <a:srgbClr val="0000CC"/>
                </a:solidFill>
                <a:cs typeface="Arial" pitchFamily="34" charset="0"/>
              </a:rPr>
              <a:t>3</a:t>
            </a:r>
            <a:r>
              <a:rPr lang="en-US" altLang="en-US" sz="3200" b="1">
                <a:solidFill>
                  <a:srgbClr val="0000CC"/>
                </a:solidFill>
                <a:cs typeface="Arial" pitchFamily="34" charset="0"/>
              </a:rPr>
              <a:t>. Dân cư châu Phi</a:t>
            </a:r>
            <a:r>
              <a:rPr lang="en-US" altLang="en-US" sz="3200" b="1" dirty="0">
                <a:solidFill>
                  <a:srgbClr val="0000CC"/>
                </a:solidFill>
                <a:cs typeface="Arial" pitchFamily="34" charset="0"/>
              </a:rPr>
              <a:t>:</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26">
                                            <p:txEl>
                                              <p:pRg st="0" end="0"/>
                                            </p:txEl>
                                          </p:spTgt>
                                        </p:tgtEl>
                                        <p:attrNameLst>
                                          <p:attrName>style.visibility</p:attrName>
                                        </p:attrNameLst>
                                      </p:cBhvr>
                                      <p:to>
                                        <p:strVal val="visible"/>
                                      </p:to>
                                    </p:set>
                                    <p:animEffect transition="in" filter="box(in)">
                                      <p:cBhvr>
                                        <p:cTn id="7" dur="500"/>
                                        <p:tgtEl>
                                          <p:spTgt spid="51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88" name="Group 44"/>
          <p:cNvGraphicFramePr>
            <a:graphicFrameLocks noGrp="1"/>
          </p:cNvGraphicFramePr>
          <p:nvPr>
            <p:ph type="tbl" idx="1"/>
            <p:extLst>
              <p:ext uri="{D42A27DB-BD31-4B8C-83A1-F6EECF244321}">
                <p14:modId xmlns:p14="http://schemas.microsoft.com/office/powerpoint/2010/main" val="4223494924"/>
              </p:ext>
            </p:extLst>
          </p:nvPr>
        </p:nvGraphicFramePr>
        <p:xfrm>
          <a:off x="158750" y="908720"/>
          <a:ext cx="8805738" cy="5639634"/>
        </p:xfrm>
        <a:graphic>
          <a:graphicData uri="http://schemas.openxmlformats.org/drawingml/2006/table">
            <a:tbl>
              <a:tblPr/>
              <a:tblGrid>
                <a:gridCol w="3125493">
                  <a:extLst>
                    <a:ext uri="{9D8B030D-6E8A-4147-A177-3AD203B41FA5}">
                      <a16:colId xmlns:a16="http://schemas.microsoft.com/office/drawing/2014/main" val="20000"/>
                    </a:ext>
                  </a:extLst>
                </a:gridCol>
                <a:gridCol w="2388285">
                  <a:extLst>
                    <a:ext uri="{9D8B030D-6E8A-4147-A177-3AD203B41FA5}">
                      <a16:colId xmlns:a16="http://schemas.microsoft.com/office/drawing/2014/main" val="20001"/>
                    </a:ext>
                  </a:extLst>
                </a:gridCol>
                <a:gridCol w="3291960">
                  <a:extLst>
                    <a:ext uri="{9D8B030D-6E8A-4147-A177-3AD203B41FA5}">
                      <a16:colId xmlns:a16="http://schemas.microsoft.com/office/drawing/2014/main" val="20002"/>
                    </a:ext>
                  </a:extLst>
                </a:gridCol>
              </a:tblGrid>
              <a:tr h="11641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pitchFamily="34" charset="0"/>
                        </a:rPr>
                        <a:t>Châu lục</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pitchFamily="34" charset="0"/>
                        </a:rPr>
                        <a:t>Diện tích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pitchFamily="34" charset="0"/>
                        </a:rPr>
                        <a:t>(triệu km</a:t>
                      </a:r>
                      <a:r>
                        <a:rPr kumimoji="0" lang="en-US" sz="2800" b="1" i="0" u="none" strike="noStrike" cap="none" normalizeH="0" baseline="30000">
                          <a:ln>
                            <a:noFill/>
                          </a:ln>
                          <a:solidFill>
                            <a:schemeClr val="tx1"/>
                          </a:solidFill>
                          <a:effectLst/>
                          <a:latin typeface="Arial" pitchFamily="34" charset="0"/>
                        </a:rPr>
                        <a:t>2</a:t>
                      </a:r>
                      <a:r>
                        <a:rPr kumimoji="0" lang="en-US" sz="2800" b="1" i="0" u="none" strike="noStrike" cap="none" normalizeH="0" baseline="0">
                          <a:ln>
                            <a:noFill/>
                          </a:ln>
                          <a:solidFill>
                            <a:schemeClr val="tx1"/>
                          </a:solidFill>
                          <a:effectLst/>
                          <a:latin typeface="Arial" pitchFamily="34" charset="0"/>
                        </a:rPr>
                        <a:t>)</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chemeClr val="tx1"/>
                          </a:solidFill>
                          <a:effectLst/>
                          <a:latin typeface="Arial" pitchFamily="34" charset="0"/>
                        </a:rPr>
                        <a:t>Dân</a:t>
                      </a:r>
                      <a:r>
                        <a:rPr kumimoji="0" lang="en-US" sz="2800" b="1" i="0" u="none" strike="noStrike" cap="none" normalizeH="0" baseline="0" dirty="0">
                          <a:ln>
                            <a:noFill/>
                          </a:ln>
                          <a:solidFill>
                            <a:schemeClr val="tx1"/>
                          </a:solidFill>
                          <a:effectLst/>
                          <a:latin typeface="Arial" pitchFamily="34" charset="0"/>
                        </a:rPr>
                        <a:t> </a:t>
                      </a:r>
                      <a:r>
                        <a:rPr kumimoji="0" lang="en-US" sz="2800" b="1" i="0" u="none" strike="noStrike" cap="none" normalizeH="0" baseline="0" dirty="0" err="1">
                          <a:ln>
                            <a:noFill/>
                          </a:ln>
                          <a:solidFill>
                            <a:schemeClr val="tx1"/>
                          </a:solidFill>
                          <a:effectLst/>
                          <a:latin typeface="Arial" pitchFamily="34" charset="0"/>
                        </a:rPr>
                        <a:t>số</a:t>
                      </a:r>
                      <a:r>
                        <a:rPr kumimoji="0" lang="en-US" sz="2800" b="1" i="0" u="none" strike="noStrike" cap="none" normalizeH="0" baseline="0" dirty="0">
                          <a:ln>
                            <a:noFill/>
                          </a:ln>
                          <a:solidFill>
                            <a:schemeClr val="tx1"/>
                          </a:solidFill>
                          <a:effectLst/>
                          <a:latin typeface="Arial" pitchFamily="34" charset="0"/>
                        </a:rPr>
                        <a:t> </a:t>
                      </a:r>
                      <a:r>
                        <a:rPr kumimoji="0" lang="en-US" sz="2800" b="1" i="0" u="none" strike="noStrike" cap="none" normalizeH="0" baseline="0" dirty="0" err="1">
                          <a:ln>
                            <a:noFill/>
                          </a:ln>
                          <a:solidFill>
                            <a:schemeClr val="tx1"/>
                          </a:solidFill>
                          <a:effectLst/>
                          <a:latin typeface="Arial" pitchFamily="34" charset="0"/>
                        </a:rPr>
                        <a:t>năm</a:t>
                      </a:r>
                      <a:r>
                        <a:rPr kumimoji="0" lang="en-US" sz="2800" b="1" i="0" u="none" strike="noStrike" cap="none" normalizeH="0" baseline="0" dirty="0">
                          <a:ln>
                            <a:noFill/>
                          </a:ln>
                          <a:solidFill>
                            <a:schemeClr val="tx1"/>
                          </a:solidFill>
                          <a:effectLst/>
                          <a:latin typeface="Arial" pitchFamily="34" charset="0"/>
                        </a:rPr>
                        <a:t> 2004 (</a:t>
                      </a:r>
                      <a:r>
                        <a:rPr kumimoji="0" lang="en-US" sz="2800" b="1" i="0" u="none" strike="noStrike" cap="none" normalizeH="0" baseline="0" dirty="0" err="1">
                          <a:ln>
                            <a:noFill/>
                          </a:ln>
                          <a:solidFill>
                            <a:schemeClr val="tx1"/>
                          </a:solidFill>
                          <a:effectLst/>
                          <a:latin typeface="Arial" pitchFamily="34" charset="0"/>
                        </a:rPr>
                        <a:t>triệu</a:t>
                      </a:r>
                      <a:r>
                        <a:rPr kumimoji="0" lang="en-US" sz="2800" b="1" i="0" u="none" strike="noStrike" cap="none" normalizeH="0" baseline="0" dirty="0">
                          <a:ln>
                            <a:noFill/>
                          </a:ln>
                          <a:solidFill>
                            <a:schemeClr val="tx1"/>
                          </a:solidFill>
                          <a:effectLst/>
                          <a:latin typeface="Arial" pitchFamily="34" charset="0"/>
                        </a:rPr>
                        <a:t> </a:t>
                      </a:r>
                      <a:r>
                        <a:rPr kumimoji="0" lang="en-US" sz="2800" b="1" i="0" u="none" strike="noStrike" cap="none" normalizeH="0" baseline="0" dirty="0" err="1">
                          <a:ln>
                            <a:noFill/>
                          </a:ln>
                          <a:solidFill>
                            <a:schemeClr val="tx1"/>
                          </a:solidFill>
                          <a:effectLst/>
                          <a:latin typeface="Arial" pitchFamily="34" charset="0"/>
                        </a:rPr>
                        <a:t>người</a:t>
                      </a:r>
                      <a:r>
                        <a:rPr kumimoji="0" lang="en-US" sz="2800" b="1" i="0" u="none" strike="noStrike" cap="none" normalizeH="0" baseline="0" dirty="0">
                          <a:ln>
                            <a:noFill/>
                          </a:ln>
                          <a:solidFill>
                            <a:schemeClr val="tx1"/>
                          </a:solidFill>
                          <a:effectLst/>
                          <a:latin typeface="Arial" pitchFamily="34" charset="0"/>
                        </a:rPr>
                        <a:t>)</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extLst>
                  <a:ext uri="{0D108BD9-81ED-4DB2-BD59-A6C34878D82A}">
                    <a16:rowId xmlns:a16="http://schemas.microsoft.com/office/drawing/2014/main" val="10000"/>
                  </a:ext>
                </a:extLst>
              </a:tr>
              <a:tr h="580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Châu Á</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44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3875 </a:t>
                      </a:r>
                      <a:r>
                        <a:rPr kumimoji="0" lang="en-US" sz="2800" b="1" i="0" u="none" strike="noStrike" cap="none" normalizeH="0" baseline="30000">
                          <a:ln>
                            <a:noFill/>
                          </a:ln>
                          <a:solidFill>
                            <a:srgbClr val="000066"/>
                          </a:solidFill>
                          <a:effectLst/>
                          <a:latin typeface="Arial" pitchFamily="34" charset="0"/>
                        </a:rPr>
                        <a:t>(</a:t>
                      </a:r>
                      <a:r>
                        <a:rPr kumimoji="0" lang="en-US" sz="2800" b="1" i="0" u="none" strike="noStrike" cap="none" normalizeH="0" baseline="30000" dirty="0">
                          <a:ln>
                            <a:noFill/>
                          </a:ln>
                          <a:solidFill>
                            <a:srgbClr val="000066"/>
                          </a:solidFill>
                          <a:effectLst/>
                          <a:latin typeface="Arial" pitchFamily="34" charset="0"/>
                        </a:rPr>
                        <a:t>1)</a:t>
                      </a:r>
                      <a:endParaRPr kumimoji="0" lang="en-US" sz="2800" b="1" i="0" u="none" strike="noStrike" cap="none" normalizeH="0" baseline="0" dirty="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extLst>
                  <a:ext uri="{0D108BD9-81ED-4DB2-BD59-A6C34878D82A}">
                    <a16:rowId xmlns:a16="http://schemas.microsoft.com/office/drawing/2014/main" val="10001"/>
                  </a:ext>
                </a:extLst>
              </a:tr>
              <a:tr h="513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Châu Mĩ</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42</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66"/>
                          </a:solidFill>
                          <a:effectLst/>
                          <a:latin typeface="Arial" pitchFamily="34" charset="0"/>
                        </a:rPr>
                        <a:t>876</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val="10002"/>
                  </a:ext>
                </a:extLst>
              </a:tr>
              <a:tr h="512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Arial" pitchFamily="34" charset="0"/>
                        </a:rPr>
                        <a:t>Châu Phi</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Arial" pitchFamily="34" charset="0"/>
                        </a:rPr>
                        <a:t>30</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Arial" pitchFamily="34" charset="0"/>
                        </a:rPr>
                        <a:t>884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3"/>
                  </a:ext>
                </a:extLst>
              </a:tr>
              <a:tr h="5156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Châu Âu</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10</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728 </a:t>
                      </a:r>
                      <a:r>
                        <a:rPr kumimoji="0" lang="en-US" sz="2800" b="1" i="0" u="none" strike="noStrike" cap="none" normalizeH="0" baseline="30000">
                          <a:ln>
                            <a:noFill/>
                          </a:ln>
                          <a:solidFill>
                            <a:srgbClr val="000066"/>
                          </a:solidFill>
                          <a:effectLst/>
                          <a:latin typeface="Arial" pitchFamily="34" charset="0"/>
                        </a:rPr>
                        <a:t>(</a:t>
                      </a:r>
                      <a:r>
                        <a:rPr kumimoji="0" lang="en-US" sz="2800" b="1" i="0" u="none" strike="noStrike" cap="none" normalizeH="0" baseline="30000" dirty="0">
                          <a:ln>
                            <a:noFill/>
                          </a:ln>
                          <a:solidFill>
                            <a:srgbClr val="000066"/>
                          </a:solidFill>
                          <a:effectLst/>
                          <a:latin typeface="Arial" pitchFamily="34" charset="0"/>
                        </a:rPr>
                        <a:t>2)</a:t>
                      </a:r>
                      <a:endParaRPr kumimoji="0" lang="en-US" sz="2800" b="1" i="0" u="none" strike="noStrike" cap="none" normalizeH="0" baseline="0" dirty="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val="10004"/>
                  </a:ext>
                </a:extLst>
              </a:tr>
              <a:tr h="512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Châu Đại Dương</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9</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66"/>
                          </a:solidFill>
                          <a:effectLst/>
                          <a:latin typeface="Arial" pitchFamily="34" charset="0"/>
                        </a:rPr>
                        <a:t>33</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extLst>
                  <a:ext uri="{0D108BD9-81ED-4DB2-BD59-A6C34878D82A}">
                    <a16:rowId xmlns:a16="http://schemas.microsoft.com/office/drawing/2014/main" val="10005"/>
                  </a:ext>
                </a:extLst>
              </a:tr>
              <a:tr h="513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Châu Nam Cực</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66"/>
                          </a:solidFill>
                          <a:effectLst/>
                          <a:latin typeface="Arial" pitchFamily="34" charset="0"/>
                        </a:rPr>
                        <a:t>14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val="10006"/>
                  </a:ext>
                </a:extLst>
              </a:tr>
              <a:tr h="1303976">
                <a:tc gridSpan="3">
                  <a:txBody>
                    <a:bodyPr/>
                    <a:lstStyle/>
                    <a:p>
                      <a:pPr marL="533400" marR="0" lvl="0" indent="-533400" algn="l" defTabSz="914400" rtl="0" eaLnBrk="1" fontAlgn="base" latinLnBrk="0" hangingPunct="1">
                        <a:lnSpc>
                          <a:spcPct val="100000"/>
                        </a:lnSpc>
                        <a:spcBef>
                          <a:spcPct val="20000"/>
                        </a:spcBef>
                        <a:spcAft>
                          <a:spcPct val="0"/>
                        </a:spcAft>
                        <a:buClrTx/>
                        <a:buSzTx/>
                        <a:buFontTx/>
                        <a:buAutoNum type="arabicParenBoth"/>
                        <a:tabLst/>
                      </a:pPr>
                      <a:r>
                        <a:rPr kumimoji="0" lang="en-US" sz="2800" b="1" i="1" u="none" strike="noStrike" cap="none" normalizeH="0" baseline="0" dirty="0" err="1">
                          <a:ln>
                            <a:noFill/>
                          </a:ln>
                          <a:solidFill>
                            <a:srgbClr val="990000"/>
                          </a:solidFill>
                          <a:effectLst/>
                          <a:latin typeface="Arial" pitchFamily="34" charset="0"/>
                        </a:rPr>
                        <a:t>Không</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kể</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dân</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số</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Liên</a:t>
                      </a:r>
                      <a:r>
                        <a:rPr kumimoji="0" lang="en-US" sz="2800" b="1" i="1" u="none" strike="noStrike" cap="none" normalizeH="0" baseline="0" dirty="0">
                          <a:ln>
                            <a:noFill/>
                          </a:ln>
                          <a:solidFill>
                            <a:srgbClr val="990000"/>
                          </a:solidFill>
                          <a:effectLst/>
                          <a:latin typeface="Arial" pitchFamily="34" charset="0"/>
                        </a:rPr>
                        <a:t> bang </a:t>
                      </a:r>
                      <a:r>
                        <a:rPr kumimoji="0" lang="en-US" sz="2800" b="1" i="1" u="none" strike="noStrike" cap="none" normalizeH="0" baseline="0" dirty="0" err="1">
                          <a:ln>
                            <a:noFill/>
                          </a:ln>
                          <a:solidFill>
                            <a:srgbClr val="990000"/>
                          </a:solidFill>
                          <a:effectLst/>
                          <a:latin typeface="Arial" pitchFamily="34" charset="0"/>
                        </a:rPr>
                        <a:t>Nga</a:t>
                      </a:r>
                      <a:endParaRPr kumimoji="0" lang="en-US" sz="2800" b="1" i="1" u="none" strike="noStrike" cap="none" normalizeH="0" baseline="0" dirty="0">
                        <a:ln>
                          <a:noFill/>
                        </a:ln>
                        <a:solidFill>
                          <a:srgbClr val="990000"/>
                        </a:solidFill>
                        <a:effectLst/>
                        <a:latin typeface="Arial"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arenBoth"/>
                        <a:tabLst/>
                      </a:pPr>
                      <a:r>
                        <a:rPr kumimoji="0" lang="en-US" sz="2800" b="1" i="1" u="none" strike="noStrike" cap="none" normalizeH="0" baseline="0" dirty="0" err="1">
                          <a:ln>
                            <a:noFill/>
                          </a:ln>
                          <a:solidFill>
                            <a:srgbClr val="990000"/>
                          </a:solidFill>
                          <a:effectLst/>
                          <a:latin typeface="Arial" pitchFamily="34" charset="0"/>
                        </a:rPr>
                        <a:t>Kể</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cả</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dân</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số</a:t>
                      </a:r>
                      <a:r>
                        <a:rPr kumimoji="0" lang="en-US" sz="2800" b="1" i="1" u="none" strike="noStrike" cap="none" normalizeH="0" baseline="0" dirty="0">
                          <a:ln>
                            <a:noFill/>
                          </a:ln>
                          <a:solidFill>
                            <a:srgbClr val="990000"/>
                          </a:solidFill>
                          <a:effectLst/>
                          <a:latin typeface="Arial" pitchFamily="34" charset="0"/>
                        </a:rPr>
                        <a:t> </a:t>
                      </a:r>
                      <a:r>
                        <a:rPr kumimoji="0" lang="en-US" sz="2800" b="1" i="1" u="none" strike="noStrike" cap="none" normalizeH="0" baseline="0" dirty="0" err="1">
                          <a:ln>
                            <a:noFill/>
                          </a:ln>
                          <a:solidFill>
                            <a:srgbClr val="990000"/>
                          </a:solidFill>
                          <a:effectLst/>
                          <a:latin typeface="Arial" pitchFamily="34" charset="0"/>
                        </a:rPr>
                        <a:t>Liên</a:t>
                      </a:r>
                      <a:r>
                        <a:rPr kumimoji="0" lang="en-US" sz="2800" b="1" i="1" u="none" strike="noStrike" cap="none" normalizeH="0" baseline="0" dirty="0">
                          <a:ln>
                            <a:noFill/>
                          </a:ln>
                          <a:solidFill>
                            <a:srgbClr val="990000"/>
                          </a:solidFill>
                          <a:effectLst/>
                          <a:latin typeface="Arial" pitchFamily="34" charset="0"/>
                        </a:rPr>
                        <a:t> bang </a:t>
                      </a:r>
                      <a:r>
                        <a:rPr kumimoji="0" lang="en-US" sz="2800" b="1" i="1" u="none" strike="noStrike" cap="none" normalizeH="0" baseline="0" dirty="0" err="1">
                          <a:ln>
                            <a:noFill/>
                          </a:ln>
                          <a:solidFill>
                            <a:srgbClr val="990000"/>
                          </a:solidFill>
                          <a:effectLst/>
                          <a:latin typeface="Arial" pitchFamily="34" charset="0"/>
                        </a:rPr>
                        <a:t>Nga</a:t>
                      </a:r>
                      <a:endParaRPr kumimoji="0" lang="en-US" sz="2800" b="1" i="1" u="none" strike="noStrike" cap="none" normalizeH="0" baseline="0" dirty="0">
                        <a:ln>
                          <a:noFill/>
                        </a:ln>
                        <a:solidFill>
                          <a:srgbClr val="990000"/>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0278" name="Text Box 45"/>
          <p:cNvSpPr txBox="1">
            <a:spLocks noChangeArrowheads="1"/>
          </p:cNvSpPr>
          <p:nvPr/>
        </p:nvSpPr>
        <p:spPr bwMode="auto">
          <a:xfrm>
            <a:off x="0" y="28350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a:solidFill>
                  <a:srgbClr val="000099"/>
                </a:solidFill>
                <a:cs typeface="Arial" charset="0"/>
              </a:rPr>
              <a:t>   BẢNG SỐ LIỆU VỀ DIỆN TÍCH VÀ DÂN SỐ CÁC CHÂU LỤC</a:t>
            </a:r>
          </a:p>
        </p:txBody>
      </p:sp>
    </p:spTree>
  </p:cSld>
  <p:clrMapOvr>
    <a:masterClrMapping/>
  </p:clrMapOvr>
  <p:transition>
    <p:zoom/>
  </p:transition>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1073</TotalTime>
  <Words>1130</Words>
  <Application>Microsoft Office PowerPoint</Application>
  <PresentationFormat>Trình chiếu Trên màn hình (4:3)</PresentationFormat>
  <Paragraphs>110</Paragraphs>
  <Slides>33</Slides>
  <Notes>3</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33</vt:i4>
      </vt:variant>
    </vt:vector>
  </HeadingPairs>
  <TitlesOfParts>
    <vt:vector size="40" baseType="lpstr">
      <vt:lpstr>Arial</vt:lpstr>
      <vt:lpstr>Georgia</vt:lpstr>
      <vt:lpstr>Times New Roman</vt:lpstr>
      <vt:lpstr>Trebuchet MS</vt:lpstr>
      <vt:lpstr>VNI-Times</vt:lpstr>
      <vt:lpstr>Wingdings</vt:lpstr>
      <vt:lpstr>Slipstream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Thống Nhất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Tiểu học Xuân Thạnh</dc:title>
  <dc:creator>Lê Tấn Dũng</dc:creator>
  <cp:lastModifiedBy>WINDOWS</cp:lastModifiedBy>
  <cp:revision>154</cp:revision>
  <dcterms:created xsi:type="dcterms:W3CDTF">2011-03-06T06:26:00Z</dcterms:created>
  <dcterms:modified xsi:type="dcterms:W3CDTF">2024-03-07T07:32:41Z</dcterms:modified>
</cp:coreProperties>
</file>