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98" r:id="rId2"/>
    <p:sldId id="299" r:id="rId3"/>
    <p:sldId id="300" r:id="rId4"/>
    <p:sldId id="301" r:id="rId5"/>
    <p:sldId id="302" r:id="rId6"/>
    <p:sldId id="30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79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E5381-A92D-42C5-96FE-B6E06EB5EFC5}" type="datetimeFigureOut">
              <a:rPr lang="en-US" smtClean="0"/>
              <a:t>12/31/2024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68713-CF4E-4E6F-8FA2-FE7032ED5067}" type="slidenum">
              <a:rPr lang="en-US" smtClean="0"/>
              <a:t>‹#›</a:t>
            </a:fld>
            <a:endParaRPr lang="en-US"/>
          </a:p>
        </p:txBody>
      </p:sp>
    </p:spTree>
    <p:extLst>
      <p:ext uri="{BB962C8B-B14F-4D97-AF65-F5344CB8AC3E}">
        <p14:creationId xmlns:p14="http://schemas.microsoft.com/office/powerpoint/2010/main" val="341880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8" name="THANH TÂ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55718" y="-2685395"/>
            <a:ext cx="6850889" cy="12221677"/>
          </a:xfrm>
          <a:prstGeom prst="rect">
            <a:avLst/>
          </a:prstGeom>
        </p:spPr>
      </p:pic>
      <p:pic>
        <p:nvPicPr>
          <p:cNvPr id="7" name="Picture 6">
            <a:extLst>
              <a:ext uri="{FF2B5EF4-FFF2-40B4-BE49-F238E27FC236}">
                <a16:creationId xmlns:a16="http://schemas.microsoft.com/office/drawing/2014/main" id="{22692CD4-93C1-1959-BFB0-1CF091F0CE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7974" y="-3301181"/>
            <a:ext cx="2858729" cy="2858729"/>
          </a:xfrm>
          <a:prstGeom prst="rect">
            <a:avLst/>
          </a:prstGeom>
        </p:spPr>
      </p:pic>
      <p:pic>
        <p:nvPicPr>
          <p:cNvPr id="8" name="Picture 7">
            <a:extLst>
              <a:ext uri="{FF2B5EF4-FFF2-40B4-BE49-F238E27FC236}">
                <a16:creationId xmlns:a16="http://schemas.microsoft.com/office/drawing/2014/main" id="{FF5B1464-DFB8-5EC2-789C-0E744BDB3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8452" y="-3301182"/>
            <a:ext cx="2858729" cy="2858729"/>
          </a:xfrm>
          <a:prstGeom prst="rect">
            <a:avLst/>
          </a:prstGeom>
        </p:spPr>
      </p:pic>
      <p:pic>
        <p:nvPicPr>
          <p:cNvPr id="9" name="Picture 8">
            <a:extLst>
              <a:ext uri="{FF2B5EF4-FFF2-40B4-BE49-F238E27FC236}">
                <a16:creationId xmlns:a16="http://schemas.microsoft.com/office/drawing/2014/main" id="{9B35644E-1866-889B-1973-A9DBC2ECBF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7974" y="8055077"/>
            <a:ext cx="2858729" cy="2858729"/>
          </a:xfrm>
          <a:prstGeom prst="rect">
            <a:avLst/>
          </a:prstGeom>
        </p:spPr>
      </p:pic>
      <p:pic>
        <p:nvPicPr>
          <p:cNvPr id="10" name="Picture 9">
            <a:extLst>
              <a:ext uri="{FF2B5EF4-FFF2-40B4-BE49-F238E27FC236}">
                <a16:creationId xmlns:a16="http://schemas.microsoft.com/office/drawing/2014/main" id="{5A80F045-364E-6F3B-2365-95E439B2BA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8452" y="8055076"/>
            <a:ext cx="2858729" cy="2858729"/>
          </a:xfrm>
          <a:prstGeom prst="rect">
            <a:avLst/>
          </a:prstGeom>
        </p:spPr>
      </p:pic>
      <p:sp>
        <p:nvSpPr>
          <p:cNvPr id="11" name="Rectangle 10">
            <a:extLst>
              <a:ext uri="{FF2B5EF4-FFF2-40B4-BE49-F238E27FC236}">
                <a16:creationId xmlns:a16="http://schemas.microsoft.com/office/drawing/2014/main" id="{E41F1A4C-710F-769E-55A4-8716390C83CC}"/>
              </a:ext>
            </a:extLst>
          </p:cNvPr>
          <p:cNvSpPr/>
          <p:nvPr userDrawn="1"/>
        </p:nvSpPr>
        <p:spPr>
          <a:xfrm>
            <a:off x="1809645" y="7811852"/>
            <a:ext cx="8589916" cy="1200329"/>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iCiel Gotham Medium" pitchFamily="50" charset="0"/>
                <a:cs typeface="iCiel Gotham Medium" pitchFamily="50" charset="0"/>
              </a:rPr>
              <a:t>BÀI GIẢNG ĐIỆN TỬ EDUFIVE</a:t>
            </a:r>
          </a:p>
          <a:p>
            <a:pPr algn="ctr"/>
            <a:r>
              <a:rPr lang="en-US" sz="2400" dirty="0">
                <a:ln w="0"/>
                <a:effectLst>
                  <a:outerShdw blurRad="38100" dist="19050" dir="2700000" algn="tl" rotWithShape="0">
                    <a:schemeClr val="dk1">
                      <a:alpha val="40000"/>
                    </a:schemeClr>
                  </a:outerShdw>
                </a:effectLst>
                <a:latin typeface="iCiel Gotham Medium" pitchFamily="50" charset="0"/>
                <a:cs typeface="iCiel Gotham Medium" pitchFamily="50" charset="0"/>
              </a:rPr>
              <a:t>0902.609.443 – </a:t>
            </a:r>
            <a:r>
              <a:rPr lang="en-US" sz="2400" dirty="0" err="1">
                <a:ln w="0"/>
                <a:effectLst>
                  <a:outerShdw blurRad="38100" dist="19050" dir="2700000" algn="tl" rotWithShape="0">
                    <a:schemeClr val="dk1">
                      <a:alpha val="40000"/>
                    </a:schemeClr>
                  </a:outerShdw>
                </a:effectLst>
                <a:latin typeface="iCiel Gotham Medium" pitchFamily="50" charset="0"/>
                <a:cs typeface="iCiel Gotham Medium" pitchFamily="50" charset="0"/>
              </a:rPr>
              <a:t>Thiên</a:t>
            </a:r>
            <a:r>
              <a:rPr lang="en-US" sz="2400" dirty="0">
                <a:ln w="0"/>
                <a:effectLst>
                  <a:outerShdw blurRad="38100" dist="19050" dir="2700000" algn="tl" rotWithShape="0">
                    <a:schemeClr val="dk1">
                      <a:alpha val="40000"/>
                    </a:schemeClr>
                  </a:outerShdw>
                </a:effectLst>
                <a:latin typeface="iCiel Gotham Medium" pitchFamily="50" charset="0"/>
                <a:cs typeface="iCiel Gotham Medium" pitchFamily="50" charset="0"/>
              </a:rPr>
              <a:t> </a:t>
            </a:r>
            <a:r>
              <a:rPr lang="en-US" sz="2400" dirty="0" err="1">
                <a:ln w="0"/>
                <a:effectLst>
                  <a:outerShdw blurRad="38100" dist="19050" dir="2700000" algn="tl" rotWithShape="0">
                    <a:schemeClr val="dk1">
                      <a:alpha val="40000"/>
                    </a:schemeClr>
                  </a:outerShdw>
                </a:effectLst>
                <a:latin typeface="iCiel Gotham Medium" pitchFamily="50" charset="0"/>
                <a:cs typeface="iCiel Gotham Medium" pitchFamily="50" charset="0"/>
              </a:rPr>
              <a:t>Cẩm</a:t>
            </a:r>
            <a:r>
              <a:rPr lang="en-US" sz="2400" dirty="0">
                <a:ln w="0"/>
                <a:effectLst>
                  <a:outerShdw blurRad="38100" dist="19050" dir="2700000" algn="tl" rotWithShape="0">
                    <a:schemeClr val="dk1">
                      <a:alpha val="40000"/>
                    </a:schemeClr>
                  </a:outerShdw>
                </a:effectLst>
                <a:latin typeface="iCiel Gotham Medium" pitchFamily="50" charset="0"/>
                <a:cs typeface="iCiel Gotham Medium" pitchFamily="50" charset="0"/>
              </a:rPr>
              <a:t/>
            </a:r>
            <a:br>
              <a:rPr lang="en-US" sz="2400" dirty="0">
                <a:ln w="0"/>
                <a:effectLst>
                  <a:outerShdw blurRad="38100" dist="19050" dir="2700000" algn="tl" rotWithShape="0">
                    <a:schemeClr val="dk1">
                      <a:alpha val="40000"/>
                    </a:schemeClr>
                  </a:outerShdw>
                </a:effectLst>
                <a:latin typeface="iCiel Gotham Medium" pitchFamily="50" charset="0"/>
                <a:cs typeface="iCiel Gotham Medium" pitchFamily="50" charset="0"/>
              </a:rPr>
            </a:br>
            <a:r>
              <a:rPr lang="en-US" sz="2400" dirty="0">
                <a:ln w="0"/>
                <a:effectLst>
                  <a:outerShdw blurRad="38100" dist="19050" dir="2700000" algn="tl" rotWithShape="0">
                    <a:schemeClr val="dk1">
                      <a:alpha val="40000"/>
                    </a:schemeClr>
                  </a:outerShdw>
                </a:effectLst>
                <a:latin typeface="iCiel Gotham Medium" pitchFamily="50" charset="0"/>
                <a:cs typeface="iCiel Gotham Medium" pitchFamily="50" charset="0"/>
              </a:rPr>
              <a:t>https://www.facebook.com/groups/439653980716707</a:t>
            </a:r>
            <a:endParaRPr lang="en-US" sz="2400" b="0" cap="none" spc="0" dirty="0">
              <a:ln w="0"/>
              <a:solidFill>
                <a:schemeClr val="tx1"/>
              </a:solidFill>
              <a:effectLst>
                <a:outerShdw blurRad="38100" dist="19050" dir="2700000" algn="tl" rotWithShape="0">
                  <a:schemeClr val="dk1">
                    <a:alpha val="40000"/>
                  </a:schemeClr>
                </a:outerShdw>
              </a:effectLst>
              <a:latin typeface="iCiel Gotham Medium" pitchFamily="50" charset="0"/>
              <a:cs typeface="iCiel Gotham Medium" pitchFamily="50" charset="0"/>
            </a:endParaRPr>
          </a:p>
        </p:txBody>
      </p:sp>
    </p:spTree>
    <p:extLst>
      <p:ext uri="{BB962C8B-B14F-4D97-AF65-F5344CB8AC3E}">
        <p14:creationId xmlns:p14="http://schemas.microsoft.com/office/powerpoint/2010/main" val="18104887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16928178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19396796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HANH TÂM"/>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19D8DF-FEFA-4418-BDF1-415DC95DE69B}" type="slidenum">
              <a:rPr lang="en-US" altLang="en-US" smtClean="0"/>
              <a:pPr/>
              <a:t>‹#›</a:t>
            </a:fld>
            <a:endParaRPr lang="en-US" altLang="en-US"/>
          </a:p>
        </p:txBody>
      </p:sp>
    </p:spTree>
    <p:extLst>
      <p:ext uri="{BB962C8B-B14F-4D97-AF65-F5344CB8AC3E}">
        <p14:creationId xmlns:p14="http://schemas.microsoft.com/office/powerpoint/2010/main" val="8184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12777546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17999881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22465127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34777056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199289674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39637570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561125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239EE796-687A-85E3-6395-2E9341601F0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5679" y="0"/>
            <a:ext cx="1557678" cy="1557678"/>
          </a:xfrm>
          <a:prstGeom prst="rect">
            <a:avLst/>
          </a:prstGeom>
        </p:spPr>
      </p:pic>
    </p:spTree>
    <p:extLst>
      <p:ext uri="{BB962C8B-B14F-4D97-AF65-F5344CB8AC3E}">
        <p14:creationId xmlns:p14="http://schemas.microsoft.com/office/powerpoint/2010/main" val="1263309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6FBAFC-3F5C-4185-67B2-37BA74C5D657}"/>
              </a:ext>
            </a:extLst>
          </p:cNvPr>
          <p:cNvPicPr>
            <a:picLocks noChangeAspect="1"/>
          </p:cNvPicPr>
          <p:nvPr/>
        </p:nvPicPr>
        <p:blipFill>
          <a:blip r:embed="rId2"/>
          <a:stretch>
            <a:fillRect/>
          </a:stretch>
        </p:blipFill>
        <p:spPr>
          <a:xfrm>
            <a:off x="1417764" y="1938121"/>
            <a:ext cx="9638611" cy="2572735"/>
          </a:xfrm>
          <a:prstGeom prst="rect">
            <a:avLst/>
          </a:prstGeom>
        </p:spPr>
      </p:pic>
      <p:pic>
        <p:nvPicPr>
          <p:cNvPr id="3" name="Picture 2">
            <a:extLst>
              <a:ext uri="{FF2B5EF4-FFF2-40B4-BE49-F238E27FC236}">
                <a16:creationId xmlns:a16="http://schemas.microsoft.com/office/drawing/2014/main" id="{18AF6731-76E2-72BE-0A92-AEBF73103E35}"/>
              </a:ext>
            </a:extLst>
          </p:cNvPr>
          <p:cNvPicPr>
            <a:picLocks noChangeAspect="1"/>
          </p:cNvPicPr>
          <p:nvPr/>
        </p:nvPicPr>
        <p:blipFill>
          <a:blip r:embed="rId3"/>
          <a:stretch>
            <a:fillRect/>
          </a:stretch>
        </p:blipFill>
        <p:spPr>
          <a:xfrm>
            <a:off x="3541485" y="735326"/>
            <a:ext cx="4203199" cy="730392"/>
          </a:xfrm>
          <a:prstGeom prst="rect">
            <a:avLst/>
          </a:prstGeom>
        </p:spPr>
      </p:pic>
      <p:sp>
        <p:nvSpPr>
          <p:cNvPr id="4" name="Oval 3"/>
          <p:cNvSpPr/>
          <p:nvPr/>
        </p:nvSpPr>
        <p:spPr>
          <a:xfrm>
            <a:off x="-2262586" y="-324465"/>
            <a:ext cx="2262586" cy="226258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BA7E89-5A01-98F9-F4B6-198219915741}"/>
              </a:ext>
            </a:extLst>
          </p:cNvPr>
          <p:cNvGrpSpPr/>
          <p:nvPr/>
        </p:nvGrpSpPr>
        <p:grpSpPr>
          <a:xfrm>
            <a:off x="457200" y="599878"/>
            <a:ext cx="7853681" cy="769039"/>
            <a:chOff x="3317309" y="3496366"/>
            <a:chExt cx="5960444" cy="769039"/>
          </a:xfrm>
          <a:solidFill>
            <a:srgbClr val="C5F6C5"/>
          </a:solidFill>
        </p:grpSpPr>
        <p:sp>
          <p:nvSpPr>
            <p:cNvPr id="3" name="Rounded Rectangle 19">
              <a:extLst>
                <a:ext uri="{FF2B5EF4-FFF2-40B4-BE49-F238E27FC236}">
                  <a16:creationId xmlns:a16="http://schemas.microsoft.com/office/drawing/2014/main" id="{AB772DC8-2DF4-EEBC-8B55-0CB4EFF297D6}"/>
                </a:ext>
              </a:extLst>
            </p:cNvPr>
            <p:cNvSpPr/>
            <p:nvPr/>
          </p:nvSpPr>
          <p:spPr>
            <a:xfrm>
              <a:off x="3357823" y="3496366"/>
              <a:ext cx="5919930" cy="769039"/>
            </a:xfrm>
            <a:prstGeom prst="roundRect">
              <a:avLst/>
            </a:prstGeom>
            <a:grp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Box 3">
              <a:extLst>
                <a:ext uri="{FF2B5EF4-FFF2-40B4-BE49-F238E27FC236}">
                  <a16:creationId xmlns:a16="http://schemas.microsoft.com/office/drawing/2014/main" id="{2C3B3EEC-71AA-C82B-254A-62E588FB30E0}"/>
                </a:ext>
              </a:extLst>
            </p:cNvPr>
            <p:cNvSpPr txBox="1"/>
            <p:nvPr/>
          </p:nvSpPr>
          <p:spPr>
            <a:xfrm>
              <a:off x="3317309" y="3559017"/>
              <a:ext cx="5840048"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a) </a:t>
              </a:r>
              <a:r>
                <a:rPr lang="en-US" sz="3200" b="1" dirty="0" err="1">
                  <a:latin typeface="Cambria" panose="02040503050406030204" pitchFamily="18" charset="0"/>
                  <a:ea typeface="Cambria" panose="02040503050406030204" pitchFamily="18" charset="0"/>
                </a:rPr>
                <a:t>Khái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quát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về</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khởi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nghĩa</a:t>
              </a:r>
              <a:r>
                <a:rPr lang="en-US" sz="3200" b="1" dirty="0">
                  <a:latin typeface="Cambria" panose="02040503050406030204" pitchFamily="18" charset="0"/>
                  <a:ea typeface="Cambria" panose="02040503050406030204" pitchFamily="18" charset="0"/>
                </a:rPr>
                <a:t> Lam </a:t>
              </a:r>
              <a:r>
                <a:rPr lang="en-US" sz="3200" b="1" dirty="0" err="1">
                  <a:latin typeface="Cambria" panose="02040503050406030204" pitchFamily="18" charset="0"/>
                  <a:ea typeface="Cambria" panose="02040503050406030204" pitchFamily="18" charset="0"/>
                </a:rPr>
                <a:t>Sơn</a:t>
              </a:r>
              <a:endParaRPr lang="en-US" sz="3200" b="1" dirty="0">
                <a:latin typeface="Cambria" panose="02040503050406030204" pitchFamily="18" charset="0"/>
                <a:ea typeface="Cambria" panose="02040503050406030204" pitchFamily="18" charset="0"/>
              </a:endParaRPr>
            </a:p>
          </p:txBody>
        </p:sp>
      </p:grpSp>
      <p:sp>
        <p:nvSpPr>
          <p:cNvPr id="5" name="TextBox 4">
            <a:extLst>
              <a:ext uri="{FF2B5EF4-FFF2-40B4-BE49-F238E27FC236}">
                <a16:creationId xmlns:a16="http://schemas.microsoft.com/office/drawing/2014/main" id="{BDC94111-B94B-FA8B-95EB-4C571AD2A92D}"/>
              </a:ext>
            </a:extLst>
          </p:cNvPr>
          <p:cNvSpPr txBox="1"/>
          <p:nvPr/>
        </p:nvSpPr>
        <p:spPr>
          <a:xfrm>
            <a:off x="243841" y="2858169"/>
            <a:ext cx="5791200" cy="1754326"/>
          </a:xfrm>
          <a:prstGeom prst="rect">
            <a:avLst/>
          </a:prstGeom>
          <a:noFill/>
        </p:spPr>
        <p:txBody>
          <a:bodyPr wrap="square" rtlCol="0">
            <a:spAutoFit/>
          </a:bodyPr>
          <a:lstStyle/>
          <a:p>
            <a:pPr lvl="0" algn="ctr"/>
            <a:r>
              <a:rPr lang="vi-VN" sz="3600" b="1" dirty="0">
                <a:solidFill>
                  <a:srgbClr val="00B050"/>
                </a:solidFill>
                <a:latin typeface="Cambria" panose="02040503050406030204" pitchFamily="18" charset="0"/>
                <a:ea typeface="Cambria" panose="02040503050406030204" pitchFamily="18" charset="0"/>
              </a:rPr>
              <a:t>Đọc thông tin, em hãy:</a:t>
            </a:r>
          </a:p>
          <a:p>
            <a:pPr lvl="0" algn="ctr"/>
            <a:r>
              <a:rPr lang="vi-VN" sz="3600" b="1" dirty="0">
                <a:solidFill>
                  <a:srgbClr val="00B050"/>
                </a:solidFill>
                <a:latin typeface="Cambria" panose="02040503050406030204" pitchFamily="18" charset="0"/>
                <a:ea typeface="Cambria" panose="02040503050406030204" pitchFamily="18" charset="0"/>
              </a:rPr>
              <a:t>- Nêu một số nét chính về khởi nghĩa Lam Sơn.</a:t>
            </a:r>
            <a:endParaRPr kumimoji="0" lang="en-US"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9B4DDC6B-6C9A-40CE-202F-48C2D1C77EBF}"/>
              </a:ext>
            </a:extLst>
          </p:cNvPr>
          <p:cNvPicPr>
            <a:picLocks noChangeAspect="1"/>
          </p:cNvPicPr>
          <p:nvPr/>
        </p:nvPicPr>
        <p:blipFill>
          <a:blip r:embed="rId2"/>
          <a:stretch>
            <a:fillRect/>
          </a:stretch>
        </p:blipFill>
        <p:spPr>
          <a:xfrm>
            <a:off x="6095382" y="1645920"/>
            <a:ext cx="5759432" cy="4754880"/>
          </a:xfrm>
          <a:prstGeom prst="rect">
            <a:avLst/>
          </a:prstGeom>
        </p:spPr>
      </p:pic>
      <p:sp>
        <p:nvSpPr>
          <p:cNvPr id="7" name="Oval 6"/>
          <p:cNvSpPr/>
          <p:nvPr/>
        </p:nvSpPr>
        <p:spPr>
          <a:xfrm>
            <a:off x="-2262586" y="-324465"/>
            <a:ext cx="2262586" cy="226258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7ECE9-CD1F-15C2-F04F-4D7BF12B0B55}"/>
              </a:ext>
            </a:extLst>
          </p:cNvPr>
          <p:cNvSpPr txBox="1"/>
          <p:nvPr/>
        </p:nvSpPr>
        <p:spPr>
          <a:xfrm>
            <a:off x="541396" y="470964"/>
            <a:ext cx="11132444" cy="5632311"/>
          </a:xfrm>
          <a:prstGeom prst="rect">
            <a:avLst/>
          </a:prstGeom>
          <a:solidFill>
            <a:schemeClr val="accent6">
              <a:lumMod val="20000"/>
              <a:lumOff val="80000"/>
            </a:schemeClr>
          </a:solidFill>
        </p:spPr>
        <p:txBody>
          <a:bodyPr wrap="square">
            <a:spAutoFit/>
          </a:bodyPr>
          <a:lstStyle/>
          <a:p>
            <a:pPr lvl="0" algn="just"/>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Kh</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ởi nghĩa Lam Sơn do Lê Lợi lãnh đạo, diễn ra tại Lam Sơn (Thanh Hoá).</a:t>
            </a:r>
          </a:p>
          <a:p>
            <a:pPr lvl="0" algn="just"/>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 Cuộc khởi nghĩa kéo dài 10 năm (1418-1427).</a:t>
            </a:r>
          </a:p>
          <a:p>
            <a:pPr lvl="0" algn="just"/>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 Một số sự kiện tiêu biểu: </a:t>
            </a:r>
            <a:r>
              <a:rPr lang="vi-VN" sz="3600" dirty="0">
                <a:solidFill>
                  <a:srgbClr val="202124"/>
                </a:solidFill>
                <a:latin typeface="Cambria" panose="02040503050406030204" pitchFamily="18" charset="0"/>
                <a:ea typeface="Cambria" panose="02040503050406030204" pitchFamily="18" charset="0"/>
                <a:cs typeface="Arial" panose="020B0604020202020204" pitchFamily="34" charset="0"/>
              </a:rPr>
              <a:t>Chuyển hướng chiến lược vào Nghệ An (1424), chiến thắng Tốt Động - Chúc Động (1426,) chiến thắng Chi Lăng - Xương Giang (11 - 427), Hội thể Đông Quan (12-1427)</a:t>
            </a:r>
          </a:p>
          <a:p>
            <a:pPr lvl="0" algn="just"/>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 Nhiều nhân vật tiêu biểu gắn với khởi nghĩa lam sơn như</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 L</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ê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L</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ợi,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N</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guyễn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T</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rãi,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L</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ê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L</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ai,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T</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rần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N</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guyên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H</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ãn,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N</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guyễn </a:t>
            </a:r>
            <a:r>
              <a:rPr lang="en-US" sz="3600" b="1" dirty="0">
                <a:solidFill>
                  <a:srgbClr val="202124"/>
                </a:solidFill>
                <a:latin typeface="Cambria" panose="02040503050406030204" pitchFamily="18" charset="0"/>
                <a:ea typeface="Cambria" panose="02040503050406030204" pitchFamily="18" charset="0"/>
                <a:cs typeface="Arial" panose="020B0604020202020204" pitchFamily="34" charset="0"/>
              </a:rPr>
              <a:t>C</a:t>
            </a: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hích. </a:t>
            </a:r>
            <a:endParaRPr kumimoji="0" lang="en-US" sz="36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Oval 2"/>
          <p:cNvSpPr/>
          <p:nvPr/>
        </p:nvSpPr>
        <p:spPr>
          <a:xfrm>
            <a:off x="-2262586" y="-324465"/>
            <a:ext cx="2262586" cy="226258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1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B3EEC-71AA-C82B-254A-62E588FB30E0}"/>
              </a:ext>
            </a:extLst>
          </p:cNvPr>
          <p:cNvSpPr txBox="1"/>
          <p:nvPr/>
        </p:nvSpPr>
        <p:spPr>
          <a:xfrm>
            <a:off x="457201" y="662529"/>
            <a:ext cx="50669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Lăng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F668372D-47EA-FAE0-A082-C83A4AF0BD13}"/>
              </a:ext>
            </a:extLst>
          </p:cNvPr>
          <p:cNvSpPr txBox="1"/>
          <p:nvPr/>
        </p:nvSpPr>
        <p:spPr>
          <a:xfrm>
            <a:off x="762000" y="2083451"/>
            <a:ext cx="10687051" cy="3170099"/>
          </a:xfrm>
          <a:prstGeom prst="rect">
            <a:avLst/>
          </a:prstGeom>
          <a:solidFill>
            <a:schemeClr val="accent2">
              <a:lumMod val="40000"/>
              <a:lumOff val="60000"/>
            </a:schemeClr>
          </a:solidFill>
        </p:spPr>
        <p:txBody>
          <a:bodyPr wrap="square">
            <a:spAutoFit/>
          </a:bodyPr>
          <a:lstStyle/>
          <a:p>
            <a:pPr algn="just"/>
            <a:r>
              <a:rPr lang="vi-VN" sz="4000" b="1" dirty="0">
                <a:solidFill>
                  <a:srgbClr val="202124"/>
                </a:solidFill>
                <a:latin typeface="Arial" panose="020B0604020202020204" pitchFamily="34" charset="0"/>
                <a:cs typeface="Arial" panose="020B0604020202020204" pitchFamily="34" charset="0"/>
              </a:rPr>
              <a:t>Trong suốt 10 năm khởi nghĩa Lam Sơn có rất nhiều chiến thắng lớn khiến cho quân minh bị thiệt hại nặng nề. Trận Chi Lăng là một trong những trận đánh tiêu biểu và quyết định của khởi nghĩa Lam Sơn.</a:t>
            </a:r>
            <a:endParaRPr lang="en-US" sz="4000" b="1" dirty="0">
              <a:solidFill>
                <a:srgbClr val="202124"/>
              </a:solidFill>
              <a:latin typeface="Arial" panose="020B0604020202020204" pitchFamily="34" charset="0"/>
              <a:cs typeface="Arial" panose="020B0604020202020204" pitchFamily="34" charset="0"/>
            </a:endParaRPr>
          </a:p>
        </p:txBody>
      </p:sp>
      <p:sp>
        <p:nvSpPr>
          <p:cNvPr id="4" name="Oval 3"/>
          <p:cNvSpPr/>
          <p:nvPr/>
        </p:nvSpPr>
        <p:spPr>
          <a:xfrm>
            <a:off x="-2262586" y="-324465"/>
            <a:ext cx="2262586" cy="226258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9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68372D-47EA-FAE0-A082-C83A4AF0BD13}"/>
              </a:ext>
            </a:extLst>
          </p:cNvPr>
          <p:cNvSpPr txBox="1"/>
          <p:nvPr/>
        </p:nvSpPr>
        <p:spPr>
          <a:xfrm>
            <a:off x="792480" y="1128411"/>
            <a:ext cx="10687051" cy="5078313"/>
          </a:xfrm>
          <a:prstGeom prst="rect">
            <a:avLst/>
          </a:prstGeom>
          <a:solidFill>
            <a:schemeClr val="accent2">
              <a:lumMod val="40000"/>
              <a:lumOff val="60000"/>
            </a:schemeClr>
          </a:solidFill>
        </p:spPr>
        <p:txBody>
          <a:bodyPr wrap="square">
            <a:spAutoFit/>
          </a:bodyPr>
          <a:lstStyle/>
          <a:p>
            <a:pPr lvl="0" algn="just"/>
            <a:r>
              <a:rPr lang="vi-VN" sz="3600" b="1" dirty="0">
                <a:solidFill>
                  <a:srgbClr val="202124"/>
                </a:solidFill>
                <a:cs typeface="Arial" panose="020B0604020202020204" pitchFamily="34" charset="0"/>
              </a:rPr>
              <a:t>+ Lê Lợi kéo quân bao vây thành Đông Quan (Hà Nội), nhà Minh cử hai đạo binh sang phá vây. </a:t>
            </a:r>
          </a:p>
          <a:p>
            <a:pPr lvl="0" algn="just"/>
            <a:r>
              <a:rPr lang="vi-VN" sz="3600" b="1" dirty="0">
                <a:solidFill>
                  <a:srgbClr val="202124"/>
                </a:solidFill>
                <a:cs typeface="Arial" panose="020B0604020202020204" pitchFamily="34" charset="0"/>
              </a:rPr>
              <a:t>+ Quân Minh do Liễu Thăng cầm đầu kéo vào Lạng Sơn đến cửa ải Chi Lăng lúc mờ sáng. </a:t>
            </a:r>
          </a:p>
          <a:p>
            <a:pPr lvl="0" algn="just"/>
            <a:r>
              <a:rPr lang="vi-VN" sz="3600" b="1" dirty="0">
                <a:solidFill>
                  <a:srgbClr val="202124"/>
                </a:solidFill>
                <a:cs typeface="Arial" panose="020B0604020202020204" pitchFamily="34" charset="0"/>
              </a:rPr>
              <a:t>+ Quân ta cho kị binh ra nhử giặc vào trận địa, rồi bao vây từ hai sườn núi đánh giặc.</a:t>
            </a:r>
          </a:p>
          <a:p>
            <a:pPr lvl="0" algn="just"/>
            <a:r>
              <a:rPr lang="vi-VN" sz="3600" b="1" dirty="0">
                <a:solidFill>
                  <a:srgbClr val="202124"/>
                </a:solidFill>
                <a:cs typeface="Arial" panose="020B0604020202020204" pitchFamily="34" charset="0"/>
              </a:rPr>
              <a:t>+ Liễu Thăng tử trận, quân Minh hoảng loạn tháo chạy. </a:t>
            </a:r>
          </a:p>
        </p:txBody>
      </p:sp>
      <p:sp>
        <p:nvSpPr>
          <p:cNvPr id="3" name="Oval 2"/>
          <p:cNvSpPr/>
          <p:nvPr/>
        </p:nvSpPr>
        <p:spPr>
          <a:xfrm>
            <a:off x="-2262586" y="-324465"/>
            <a:ext cx="2262586" cy="226258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49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68372D-47EA-FAE0-A082-C83A4AF0BD13}"/>
              </a:ext>
            </a:extLst>
          </p:cNvPr>
          <p:cNvSpPr txBox="1"/>
          <p:nvPr/>
        </p:nvSpPr>
        <p:spPr>
          <a:xfrm>
            <a:off x="630554" y="864251"/>
            <a:ext cx="10930891" cy="4678204"/>
          </a:xfrm>
          <a:prstGeom prst="rect">
            <a:avLst/>
          </a:prstGeom>
          <a:solidFill>
            <a:schemeClr val="accent2">
              <a:lumMod val="40000"/>
              <a:lumOff val="60000"/>
            </a:schemeClr>
          </a:solidFill>
        </p:spPr>
        <p:txBody>
          <a:bodyPr wrap="square">
            <a:spAutoFit/>
          </a:bodyPr>
          <a:lstStyle/>
          <a:p>
            <a:pPr lvl="0" algn="just"/>
            <a:r>
              <a:rPr lang="vi-VN" sz="3000" b="1" dirty="0">
                <a:solidFill>
                  <a:srgbClr val="202124"/>
                </a:solidFill>
                <a:latin typeface="Calibri" panose="020F0502020204030204" pitchFamily="34" charset="0"/>
                <a:cs typeface="Calibri" panose="020F0502020204030204" pitchFamily="34" charset="0"/>
              </a:rPr>
              <a:t>+ Kết quả: </a:t>
            </a:r>
          </a:p>
          <a:p>
            <a:pPr marL="457200" lvl="0" indent="-457200" algn="just">
              <a:buFont typeface="Arial" panose="020B0604020202020204" pitchFamily="34" charset="0"/>
              <a:buChar char="•"/>
            </a:pPr>
            <a:r>
              <a:rPr lang="vi-VN" sz="3000" dirty="0">
                <a:solidFill>
                  <a:srgbClr val="202124"/>
                </a:solidFill>
                <a:latin typeface="Calibri" panose="020F0502020204030204" pitchFamily="34" charset="0"/>
                <a:cs typeface="Calibri" panose="020F0502020204030204" pitchFamily="34" charset="0"/>
              </a:rPr>
              <a:t>Liễu Thăng và Lương Minh bị tử trận, hàng vạn tên địch bị giết.</a:t>
            </a:r>
          </a:p>
          <a:p>
            <a:pPr marL="457200" lvl="0" indent="-457200" algn="just">
              <a:buFont typeface="Arial" panose="020B0604020202020204" pitchFamily="34" charset="0"/>
              <a:buChar char="•"/>
            </a:pPr>
            <a:r>
              <a:rPr lang="vi-VN" sz="3000" dirty="0">
                <a:solidFill>
                  <a:srgbClr val="202124"/>
                </a:solidFill>
                <a:latin typeface="Calibri" panose="020F0502020204030204" pitchFamily="34" charset="0"/>
                <a:cs typeface="Calibri" panose="020F0502020204030204" pitchFamily="34" charset="0"/>
              </a:rPr>
              <a:t>Cánh quân Mộc Thạnh chỉ huy vội rút chạy về nước.</a:t>
            </a:r>
          </a:p>
          <a:p>
            <a:pPr marL="457200" lvl="0" indent="-457200" algn="just">
              <a:buFont typeface="Arial" panose="020B0604020202020204" pitchFamily="34" charset="0"/>
              <a:buChar char="•"/>
            </a:pPr>
            <a:r>
              <a:rPr lang="vi-VN" sz="3000" dirty="0">
                <a:solidFill>
                  <a:srgbClr val="202124"/>
                </a:solidFill>
                <a:latin typeface="Calibri" panose="020F0502020204030204" pitchFamily="34" charset="0"/>
                <a:cs typeface="Calibri" panose="020F0502020204030204" pitchFamily="34" charset="0"/>
              </a:rPr>
              <a:t>Vương Thông xin hòa, mở hội thề Đông Quan rút quân về nước.</a:t>
            </a:r>
          </a:p>
          <a:p>
            <a:pPr lvl="0" algn="just"/>
            <a:r>
              <a:rPr lang="vi-VN" sz="3000" dirty="0">
                <a:solidFill>
                  <a:srgbClr val="202124"/>
                </a:solidFill>
                <a:latin typeface="Calibri" panose="020F0502020204030204" pitchFamily="34" charset="0"/>
                <a:cs typeface="Calibri" panose="020F0502020204030204" pitchFamily="34" charset="0"/>
              </a:rPr>
              <a:t>=&gt; Khởi nghĩa giành thắng lợi hoàn toàn.</a:t>
            </a:r>
          </a:p>
          <a:p>
            <a:pPr lvl="0" algn="just"/>
            <a:r>
              <a:rPr lang="vi-VN" sz="3000" b="1" dirty="0">
                <a:solidFill>
                  <a:srgbClr val="202124"/>
                </a:solidFill>
                <a:latin typeface="Calibri" panose="020F0502020204030204" pitchFamily="34" charset="0"/>
                <a:cs typeface="Calibri" panose="020F0502020204030204" pitchFamily="34" charset="0"/>
              </a:rPr>
              <a:t>+ Ý nghĩa: </a:t>
            </a:r>
          </a:p>
          <a:p>
            <a:r>
              <a:rPr lang="vi-VN" sz="2800" dirty="0"/>
              <a:t>- Khiến cho mưu đồ cứu viện Đông Quan của quân Minh bị tan vỡ.</a:t>
            </a:r>
          </a:p>
          <a:p>
            <a:r>
              <a:rPr lang="vi-VN" sz="2800" dirty="0"/>
              <a:t>- Nước ta hoàn toàn độc lập.</a:t>
            </a:r>
          </a:p>
          <a:p>
            <a:r>
              <a:rPr lang="vi-VN" sz="3200" dirty="0"/>
              <a:t/>
            </a:r>
            <a:br>
              <a:rPr lang="vi-VN" sz="3200" dirty="0"/>
            </a:br>
            <a:endParaRPr lang="vi-VN" sz="3000" dirty="0">
              <a:solidFill>
                <a:srgbClr val="202124"/>
              </a:solidFill>
              <a:latin typeface="Calibri" panose="020F0502020204030204" pitchFamily="34" charset="0"/>
              <a:cs typeface="Calibri" panose="020F0502020204030204" pitchFamily="34" charset="0"/>
            </a:endParaRPr>
          </a:p>
        </p:txBody>
      </p:sp>
      <p:sp>
        <p:nvSpPr>
          <p:cNvPr id="3" name="Oval 2"/>
          <p:cNvSpPr/>
          <p:nvPr/>
        </p:nvSpPr>
        <p:spPr>
          <a:xfrm>
            <a:off x="-2262586" y="-324465"/>
            <a:ext cx="2262586" cy="226258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04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364</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vt:lpstr>
      <vt:lpstr>iCiel Gotham Medium</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31</cp:revision>
  <dcterms:created xsi:type="dcterms:W3CDTF">2024-10-09T07:44:13Z</dcterms:created>
  <dcterms:modified xsi:type="dcterms:W3CDTF">2024-12-31T05:22:15Z</dcterms:modified>
</cp:coreProperties>
</file>