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78" r:id="rId4"/>
    <p:sldId id="344" r:id="rId5"/>
    <p:sldId id="271" r:id="rId6"/>
    <p:sldId id="379" r:id="rId7"/>
    <p:sldId id="277" r:id="rId8"/>
    <p:sldId id="376" r:id="rId9"/>
    <p:sldId id="380" r:id="rId10"/>
    <p:sldId id="357" r:id="rId11"/>
    <p:sldId id="382"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F4D"/>
    <a:srgbClr val="1E2979"/>
    <a:srgbClr val="FEBDC9"/>
    <a:srgbClr val="49BCF5"/>
    <a:srgbClr val="48DEB0"/>
    <a:srgbClr val="FEE62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p:scale>
          <a:sx n="33" d="100"/>
          <a:sy n="33" d="100"/>
        </p:scale>
        <p:origin x="1134"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439F7-ED50-48FA-BBC9-C912488C1C3C}" type="slidenum">
              <a:rPr lang="en-US" smtClean="0"/>
              <a:t>11</a:t>
            </a:fld>
            <a:endParaRPr lang="en-US"/>
          </a:p>
        </p:txBody>
      </p:sp>
    </p:spTree>
    <p:extLst>
      <p:ext uri="{BB962C8B-B14F-4D97-AF65-F5344CB8AC3E}">
        <p14:creationId xmlns:p14="http://schemas.microsoft.com/office/powerpoint/2010/main" val="182963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35646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779247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4" name="Picture 3">
            <a:extLst>
              <a:ext uri="{FF2B5EF4-FFF2-40B4-BE49-F238E27FC236}">
                <a16:creationId xmlns:a16="http://schemas.microsoft.com/office/drawing/2014/main" id="{9BD9EA39-2056-6BF1-AAE0-6446A2D67283}"/>
              </a:ext>
            </a:extLst>
          </p:cNvPr>
          <p:cNvPicPr>
            <a:picLocks noChangeAspect="1"/>
          </p:cNvPicPr>
          <p:nvPr/>
        </p:nvPicPr>
        <p:blipFill>
          <a:blip r:embed="rId7"/>
          <a:stretch>
            <a:fillRect/>
          </a:stretch>
        </p:blipFill>
        <p:spPr>
          <a:xfrm>
            <a:off x="7531519" y="3457674"/>
            <a:ext cx="2916101" cy="880646"/>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3" name="Round Diagonal Corner Rectangle 14">
            <a:extLst>
              <a:ext uri="{FF2B5EF4-FFF2-40B4-BE49-F238E27FC236}">
                <a16:creationId xmlns:a16="http://schemas.microsoft.com/office/drawing/2014/main" id="{BB2B5065-3915-4516-3C6D-6B234D67B0F1}"/>
              </a:ext>
            </a:extLst>
          </p:cNvPr>
          <p:cNvSpPr/>
          <p:nvPr/>
        </p:nvSpPr>
        <p:spPr>
          <a:xfrm>
            <a:off x="5689600" y="599440"/>
            <a:ext cx="6502400" cy="553720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cs typeface="Arial" panose="020B0604020202020204" pitchFamily="34" charset="0"/>
              </a:rPr>
              <a:t>Hội nghị Diên Hồng không chỉ thể hiện tinh thần đoàn kết đánh giặc của quân dân ta mà còn có ý nghĩa dân chủ khi nhà vua hỏi ý dân trước một sự kiện hệ trọng liên quan đến vận mệnh quốc gia. </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F4A739C-0805-8EB7-27BC-68628F7629C6}"/>
              </a:ext>
            </a:extLst>
          </p:cNvPr>
          <p:cNvPicPr>
            <a:picLocks noChangeAspect="1"/>
          </p:cNvPicPr>
          <p:nvPr/>
        </p:nvPicPr>
        <p:blipFill>
          <a:blip r:embed="rId3"/>
          <a:stretch>
            <a:fillRect/>
          </a:stretch>
        </p:blipFill>
        <p:spPr>
          <a:xfrm>
            <a:off x="459642" y="1350711"/>
            <a:ext cx="4996248" cy="358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163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8"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61" y="2698955"/>
            <a:ext cx="6494339" cy="4159045"/>
          </a:xfrm>
          <a:prstGeom prst="rect">
            <a:avLst/>
          </a:prstGeom>
        </p:spPr>
      </p:pic>
      <p:pic>
        <p:nvPicPr>
          <p:cNvPr id="2" name="Picture 1">
            <a:extLst>
              <a:ext uri="{FF2B5EF4-FFF2-40B4-BE49-F238E27FC236}">
                <a16:creationId xmlns:a16="http://schemas.microsoft.com/office/drawing/2014/main" id="{544F9453-1396-564D-7DFA-E7A02710C833}"/>
              </a:ext>
            </a:extLst>
          </p:cNvPr>
          <p:cNvPicPr>
            <a:picLocks noChangeAspect="1"/>
          </p:cNvPicPr>
          <p:nvPr/>
        </p:nvPicPr>
        <p:blipFill>
          <a:blip r:embed="rId5"/>
          <a:stretch>
            <a:fillRect/>
          </a:stretch>
        </p:blipFill>
        <p:spPr>
          <a:xfrm>
            <a:off x="521111" y="425752"/>
            <a:ext cx="11016427" cy="4749196"/>
          </a:xfrm>
          <a:prstGeom prst="rect">
            <a:avLst/>
          </a:prstGeom>
        </p:spPr>
      </p:pic>
    </p:spTree>
    <p:extLst>
      <p:ext uri="{BB962C8B-B14F-4D97-AF65-F5344CB8AC3E}">
        <p14:creationId xmlns:p14="http://schemas.microsoft.com/office/powerpoint/2010/main" val="3273111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1119464" y="4380090"/>
            <a:ext cx="10485513" cy="18724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a:buClr>
                <a:srgbClr val="000000"/>
              </a:buClr>
              <a:defRPr/>
            </a:pPr>
            <a:r>
              <a:rPr lang="vi-VN" sz="48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Hoạt động 1. Tìm hiểu về quyết tâm chống giặc của quân dân nhà Trần </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10013723" y="1844962"/>
            <a:ext cx="286795" cy="35324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94" name="Google Shape;1494;p54"/>
          <p:cNvGrpSpPr/>
          <p:nvPr/>
        </p:nvGrpSpPr>
        <p:grpSpPr>
          <a:xfrm flipH="1">
            <a:off x="6776348" y="6435820"/>
            <a:ext cx="360619" cy="157097"/>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790629" y="3472986"/>
            <a:ext cx="10633816" cy="94470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vi-VN" sz="2667" kern="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258427" y="74212"/>
            <a:ext cx="11662640" cy="207067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endParaRPr lang="vi-VN" sz="60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487641" y="0"/>
            <a:ext cx="11320536" cy="215621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3200" b="1" kern="0" dirty="0">
                <a:solidFill>
                  <a:srgbClr val="1E421E"/>
                </a:solidFill>
                <a:latin typeface="Cambria" panose="02040503050406030204" pitchFamily="18" charset="0"/>
                <a:ea typeface="Assistant"/>
                <a:cs typeface="Assistant"/>
                <a:sym typeface="Assistant"/>
              </a:rPr>
              <a:t>Thời Trần quân Mông – Nguyên ba lần xâm lược nước ta vào các năm 1258, 1285, 1287 – 1288. Triều đình cùng quân dân nhà Trần đã quyết tâm đánh giặc và tích cực chuẩn bị cho kháng chiến. </a:t>
            </a:r>
            <a:endParaRPr lang="vi-VN" sz="3200" kern="0" dirty="0">
              <a:solidFill>
                <a:srgbClr val="1E421E"/>
              </a:solidFill>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453F437-48F7-63F8-B0AF-7C4ACE2CDF79}"/>
              </a:ext>
            </a:extLst>
          </p:cNvPr>
          <p:cNvPicPr>
            <a:picLocks noChangeAspect="1"/>
          </p:cNvPicPr>
          <p:nvPr/>
        </p:nvPicPr>
        <p:blipFill>
          <a:blip r:embed="rId3"/>
          <a:stretch>
            <a:fillRect/>
          </a:stretch>
        </p:blipFill>
        <p:spPr>
          <a:xfrm>
            <a:off x="3040281" y="2326070"/>
            <a:ext cx="6524601" cy="4684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254000" y="95956"/>
            <a:ext cx="11551920" cy="2553352"/>
            <a:chOff x="304800" y="1923805"/>
            <a:chExt cx="2573867" cy="2433706"/>
          </a:xfrm>
        </p:grpSpPr>
        <p:sp>
          <p:nvSpPr>
            <p:cNvPr id="2" name="Rectangle 3"/>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10" name="TextBox 9"/>
            <p:cNvSpPr txBox="1"/>
            <p:nvPr/>
          </p:nvSpPr>
          <p:spPr>
            <a:xfrm>
              <a:off x="356866" y="2171162"/>
              <a:ext cx="2469735" cy="1965476"/>
            </a:xfrm>
            <a:prstGeom prst="rect">
              <a:avLst/>
            </a:prstGeom>
            <a:noFill/>
          </p:spPr>
          <p:txBody>
            <a:bodyPr wrap="square" rtlCol="0">
              <a:spAutoFit/>
            </a:bodyPr>
            <a:lstStyle/>
            <a:p>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Đọc thông tin và quan sát các hình từ 3 đến 5, em hãy:</a:t>
              </a:r>
            </a:p>
            <a:p>
              <a:r>
                <a:rPr lang="vi-VN"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Kể tóm tắt về chiến thắng Bạch Đằng năm 1288.</a:t>
              </a:r>
            </a:p>
            <a:p>
              <a:r>
                <a:rPr lang="vi-VN"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Kể câu chuyện về một nhân vật có đóng góp trong cuộc kháng chiến chống quân xâm lược Mông-Nguyên.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pic>
        <p:nvPicPr>
          <p:cNvPr id="6" name="Picture 5">
            <a:extLst>
              <a:ext uri="{FF2B5EF4-FFF2-40B4-BE49-F238E27FC236}">
                <a16:creationId xmlns:a16="http://schemas.microsoft.com/office/drawing/2014/main" id="{90641153-CE06-2778-7BC0-CD218A81CEF7}"/>
              </a:ext>
            </a:extLst>
          </p:cNvPr>
          <p:cNvPicPr>
            <a:picLocks noChangeAspect="1"/>
          </p:cNvPicPr>
          <p:nvPr/>
        </p:nvPicPr>
        <p:blipFill>
          <a:blip r:embed="rId3"/>
          <a:stretch>
            <a:fillRect/>
          </a:stretch>
        </p:blipFill>
        <p:spPr>
          <a:xfrm>
            <a:off x="0" y="2976880"/>
            <a:ext cx="4556759" cy="3271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1526E5F9-D378-EB84-3B16-06CA8A90E5A5}"/>
              </a:ext>
            </a:extLst>
          </p:cNvPr>
          <p:cNvPicPr>
            <a:picLocks noChangeAspect="1"/>
          </p:cNvPicPr>
          <p:nvPr/>
        </p:nvPicPr>
        <p:blipFill>
          <a:blip r:embed="rId4"/>
          <a:stretch>
            <a:fillRect/>
          </a:stretch>
        </p:blipFill>
        <p:spPr>
          <a:xfrm>
            <a:off x="4602479" y="2832244"/>
            <a:ext cx="2530475" cy="4025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ADCD5C46-5D8A-4821-406D-B0E0C3F27C84}"/>
              </a:ext>
            </a:extLst>
          </p:cNvPr>
          <p:cNvPicPr>
            <a:picLocks noChangeAspect="1"/>
          </p:cNvPicPr>
          <p:nvPr/>
        </p:nvPicPr>
        <p:blipFill>
          <a:blip r:embed="rId5"/>
          <a:stretch>
            <a:fillRect/>
          </a:stretch>
        </p:blipFill>
        <p:spPr>
          <a:xfrm>
            <a:off x="7214235" y="2771775"/>
            <a:ext cx="4895850" cy="4086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0005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3" name="Round Diagonal Corner Rectangle 14">
            <a:extLst>
              <a:ext uri="{FF2B5EF4-FFF2-40B4-BE49-F238E27FC236}">
                <a16:creationId xmlns:a16="http://schemas.microsoft.com/office/drawing/2014/main" id="{BB2B5065-3915-4516-3C6D-6B234D67B0F1}"/>
              </a:ext>
            </a:extLst>
          </p:cNvPr>
          <p:cNvSpPr/>
          <p:nvPr/>
        </p:nvSpPr>
        <p:spPr>
          <a:xfrm>
            <a:off x="6127202" y="1300480"/>
            <a:ext cx="6064798" cy="339344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Được tin quân Nguyên kéo về cửa sông Bạch Đằng để đón đoàn thuyền lương, Hưng Đạo Đại Vương đã cho đóng cọc gỗ xuống sông Bạch Đằng.</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AutoShape 2" descr="Ủng hộ giả thuyết đặt cọc sông Bạch Đằng của kỹ sư Vũ Đình Thanh">
            <a:extLst>
              <a:ext uri="{FF2B5EF4-FFF2-40B4-BE49-F238E27FC236}">
                <a16:creationId xmlns:a16="http://schemas.microsoft.com/office/drawing/2014/main" id="{DB294635-F7AD-9341-712E-CF865DC637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Chân dung Người “đạo diễn” chính trận địa cọc ngầm lừng danh trên sông Bạch  Đằng – Bản tin Điện tử Họ Dương Việt Nam">
            <a:extLst>
              <a:ext uri="{FF2B5EF4-FFF2-40B4-BE49-F238E27FC236}">
                <a16:creationId xmlns:a16="http://schemas.microsoft.com/office/drawing/2014/main" id="{55FE1212-32E3-3CDB-2D53-36A9298A2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79" y="1670050"/>
            <a:ext cx="5378217" cy="2983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4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b="1">
              <a:solidFill>
                <a:srgbClr val="0000FF"/>
              </a:solidFill>
            </a:endParaRPr>
          </a:p>
        </p:txBody>
      </p:sp>
      <p:pic>
        <p:nvPicPr>
          <p:cNvPr id="1026" name="Picture 2" descr="Ảnh minh họa trận chiến trên sông Bạch Đằng, nguồn: violet.vn">
            <a:extLst>
              <a:ext uri="{FF2B5EF4-FFF2-40B4-BE49-F238E27FC236}">
                <a16:creationId xmlns:a16="http://schemas.microsoft.com/office/drawing/2014/main" id="{173B1FB0-D935-EE1C-886B-9CEBF3B6D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 y="1387158"/>
            <a:ext cx="5349234" cy="2920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ound Diagonal Corner Rectangle 14">
            <a:extLst>
              <a:ext uri="{FF2B5EF4-FFF2-40B4-BE49-F238E27FC236}">
                <a16:creationId xmlns:a16="http://schemas.microsoft.com/office/drawing/2014/main" id="{BB2B5065-3915-4516-3C6D-6B234D67B0F1}"/>
              </a:ext>
            </a:extLst>
          </p:cNvPr>
          <p:cNvSpPr/>
          <p:nvPr/>
        </p:nvSpPr>
        <p:spPr>
          <a:xfrm>
            <a:off x="5943600" y="477520"/>
            <a:ext cx="6248400" cy="565912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cs typeface="Arial" panose="020B0604020202020204" pitchFamily="34" charset="0"/>
              </a:rPr>
              <a:t>Ngày 9-4-1288, đoàn thuyền của quân Nguyên đến sông Bạch Đằng. Nhân lúc nước triều lên, Hưng Đạo Đại Vương cho quân ra khiêu chiến rồi giả vờ thua chạy. Quân Nguyên dẫn binh thuyền đuổi theo. Nước triều xuống, thuyền giặc sa vào bãi cọc. Phục binh của quân nhà Trần đổ ra đánh cùng với quân tiếp ứng. Quân Nguyên bị tiêu diệt.</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431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DD2B097-9D5E-A783-344D-9CCA5C17DD60}"/>
              </a:ext>
            </a:extLst>
          </p:cNvPr>
          <p:cNvSpPr/>
          <p:nvPr/>
        </p:nvSpPr>
        <p:spPr>
          <a:xfrm>
            <a:off x="258427" y="252888"/>
            <a:ext cx="11662640" cy="597974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Trận Bạch Đằng năm 1288: </a:t>
            </a: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Dù chiếm được thành Thăng Long nhưng quân giặc buộc phải rút lui theo đường bộ và thủy về nước. Quân ta mai phục trận địa trên sông Bạch Đằng đánh chặn. Tướng Ô Mã Nhi bị bắt sống, quân Nguyên chết nhiều không kể xiết. </a:t>
            </a:r>
          </a:p>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Sự sáng tạo của mưu lược của quân dân ta: </a:t>
            </a: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bố trí trận địa bãi cọc ở sông Bạch Đằng, lợi dụng địa hình, địa vật hiểm yếu, kết hợp quy luật lên xuống của thủy triều để tiêu diệt giặc. </a:t>
            </a:r>
          </a:p>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Ý nghĩa của chiến thắng Bạch Đằng: </a:t>
            </a:r>
          </a:p>
          <a:p>
            <a:pPr marL="457200" indent="-457200" algn="just" defTabSz="1219139">
              <a:buClr>
                <a:srgbClr val="000000"/>
              </a:buClr>
              <a:buFont typeface="Arial" panose="020B0604020202020204" pitchFamily="34" charset="0"/>
              <a:buChar char="•"/>
              <a:defRPr/>
            </a:pP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Kết thúc hoàn toàn cuộc kháng chiến chống quân Mông – Nguyên của quân dân Đại Việt.</a:t>
            </a:r>
          </a:p>
          <a:p>
            <a:pPr marL="457200" indent="-457200" algn="just" defTabSz="1219139">
              <a:buClr>
                <a:srgbClr val="000000"/>
              </a:buClr>
              <a:buFont typeface="Arial" panose="020B0604020202020204" pitchFamily="34" charset="0"/>
              <a:buChar char="•"/>
              <a:defRPr/>
            </a:pP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Chứng tỏ tài năng quân sự xuất sắc của Trần Quốc Tuấn. </a:t>
            </a: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Soạn văn 8 Lá cờ thêu sáu chữ vàng Kết nối kiến thức">
            <a:extLst>
              <a:ext uri="{FF2B5EF4-FFF2-40B4-BE49-F238E27FC236}">
                <a16:creationId xmlns:a16="http://schemas.microsoft.com/office/drawing/2014/main" id="{661660B3-1964-4880-349D-3164E3634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3D43ED-0760-5F96-CF7D-60A1EF2AD9B0}"/>
              </a:ext>
            </a:extLst>
          </p:cNvPr>
          <p:cNvGrpSpPr/>
          <p:nvPr/>
        </p:nvGrpSpPr>
        <p:grpSpPr>
          <a:xfrm>
            <a:off x="371475" y="734416"/>
            <a:ext cx="11564625" cy="3351810"/>
            <a:chOff x="832641" y="1233270"/>
            <a:chExt cx="11253229" cy="5053467"/>
          </a:xfrm>
        </p:grpSpPr>
        <p:sp>
          <p:nvSpPr>
            <p:cNvPr id="3" name="Round Diagonal Corner Rectangle 10">
              <a:extLst>
                <a:ext uri="{FF2B5EF4-FFF2-40B4-BE49-F238E27FC236}">
                  <a16:creationId xmlns:a16="http://schemas.microsoft.com/office/drawing/2014/main" id="{FCD70D1D-E5A5-4443-CBCC-94156D4059D2}"/>
                </a:ext>
              </a:extLst>
            </p:cNvPr>
            <p:cNvSpPr/>
            <p:nvPr/>
          </p:nvSpPr>
          <p:spPr>
            <a:xfrm>
              <a:off x="832641" y="1233270"/>
              <a:ext cx="11253229" cy="5053467"/>
            </a:xfrm>
            <a:prstGeom prst="round2DiagRect">
              <a:avLst/>
            </a:prstGeom>
            <a:solidFill>
              <a:schemeClr val="bg1">
                <a:alpha val="88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ltLang="en-US" dirty="0"/>
            </a:p>
          </p:txBody>
        </p:sp>
        <p:sp>
          <p:nvSpPr>
            <p:cNvPr id="4" name="Rectangle 3">
              <a:extLst>
                <a:ext uri="{FF2B5EF4-FFF2-40B4-BE49-F238E27FC236}">
                  <a16:creationId xmlns:a16="http://schemas.microsoft.com/office/drawing/2014/main" id="{01E796BC-B9BF-CE32-A568-4E9993CDE933}"/>
                </a:ext>
              </a:extLst>
            </p:cNvPr>
            <p:cNvSpPr/>
            <p:nvPr/>
          </p:nvSpPr>
          <p:spPr>
            <a:xfrm>
              <a:off x="896420" y="1524534"/>
              <a:ext cx="11080699" cy="3170099"/>
            </a:xfrm>
            <a:prstGeom prst="rect">
              <a:avLst/>
            </a:prstGeom>
          </p:spPr>
          <p:txBody>
            <a:bodyPr wrap="square">
              <a:spAutoFit/>
            </a:bodyPr>
            <a:lstStyle/>
            <a:p>
              <a:pPr algn="just">
                <a:spcBef>
                  <a:spcPts val="600"/>
                </a:spcBef>
                <a:spcAft>
                  <a:spcPts val="600"/>
                </a:spcAft>
              </a:pPr>
              <a:r>
                <a:rPr lang="en-US" altLang="en-US" sz="4000" dirty="0">
                  <a:latin typeface="Cambria" panose="02040503050406030204" pitchFamily="18" charset="0"/>
                  <a:ea typeface="Cambria" panose="02040503050406030204" pitchFamily="18" charset="0"/>
                  <a:cs typeface="Arial" panose="020B0604020202020204" pitchFamily="34" charset="0"/>
                </a:rPr>
                <a:t>   </a:t>
              </a:r>
              <a:r>
                <a:rPr lang="vi-VN" altLang="en-US" sz="4000" dirty="0">
                  <a:latin typeface="Cambria" panose="02040503050406030204" pitchFamily="18" charset="0"/>
                  <a:ea typeface="Cambria" panose="02040503050406030204" pitchFamily="18" charset="0"/>
                  <a:cs typeface="Arial" panose="020B0604020202020204" pitchFamily="34" charset="0"/>
                </a:rPr>
                <a:t>Người thiếu niên Trần Quốc Toản tuy còn nhỏ tuổi nhưng đã xin vua được dự hội nghị Bình Than để bàn kế sách đánh giặc, các bô lão trong cả nước tại Hội nghị Diên Hồng năm 1285 đã đồng thanh hô “đánh” thể hiện ý chí quyết tâm bảo vệ đất nước.</a:t>
              </a:r>
              <a:endParaRPr lang="en-US" altLang="en-US" sz="3600" b="1" dirty="0">
                <a:solidFill>
                  <a:srgbClr val="1E2979"/>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36658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4760181" y="880534"/>
            <a:ext cx="7296352" cy="352934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srgbClr val="E7DCD2"/>
              </a:solidFill>
              <a:latin typeface="Arial"/>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4898902" y="1361869"/>
            <a:ext cx="7077052" cy="2554545"/>
          </a:xfrm>
          <a:prstGeom prst="rect">
            <a:avLst/>
          </a:prstGeom>
          <a:noFill/>
        </p:spPr>
        <p:txBody>
          <a:bodyPr wrap="square" rtlCol="0">
            <a:spAutoFit/>
          </a:bodyPr>
          <a:lstStyle/>
          <a:p>
            <a:pPr algn="ctr" defTabSz="1219170">
              <a:buClr>
                <a:srgbClr val="000000"/>
              </a:buClr>
              <a:defRPr/>
            </a:pPr>
            <a:r>
              <a:rPr lang="en-US" sz="4000" b="1" kern="0" dirty="0" err="1">
                <a:solidFill>
                  <a:srgbClr val="2D575C"/>
                </a:solidFill>
                <a:latin typeface="Cambria" panose="02040503050406030204" pitchFamily="18" charset="0"/>
                <a:ea typeface="Cambria" panose="02040503050406030204" pitchFamily="18" charset="0"/>
                <a:cs typeface="Arial"/>
                <a:sym typeface="Arial"/>
              </a:rPr>
              <a:t>Hội</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nghị</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Diên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Hồng</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không</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chỉ</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thể</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hiện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tinh</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thần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đoàn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kết</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đánh</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giặc</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của</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quân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dân</a:t>
            </a:r>
            <a:r>
              <a:rPr lang="en-US" sz="4000" b="1" kern="0" dirty="0">
                <a:solidFill>
                  <a:srgbClr val="2D575C"/>
                </a:solidFill>
                <a:latin typeface="Cambria" panose="02040503050406030204" pitchFamily="18" charset="0"/>
                <a:ea typeface="Cambria" panose="02040503050406030204" pitchFamily="18" charset="0"/>
                <a:cs typeface="Arial"/>
                <a:sym typeface="Arial"/>
              </a:rPr>
              <a:t> ta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mà</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còn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có</a:t>
            </a:r>
            <a:r>
              <a:rPr lang="en-US" sz="4000" b="1" kern="0" dirty="0">
                <a:solidFill>
                  <a:srgbClr val="2D575C"/>
                </a:solidFill>
                <a:latin typeface="Cambria" panose="02040503050406030204" pitchFamily="18" charset="0"/>
                <a:ea typeface="Cambria" panose="02040503050406030204" pitchFamily="18" charset="0"/>
                <a:cs typeface="Arial"/>
                <a:sym typeface="Arial"/>
              </a:rPr>
              <a:t> ý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nghĩa</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gì</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endParaRPr lang="en-GB" sz="4000" b="1" kern="0" dirty="0">
              <a:solidFill>
                <a:srgbClr val="2D575C"/>
              </a:solidFill>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260913" y="395111"/>
            <a:ext cx="5822529" cy="6858000"/>
          </a:xfrm>
          <a:prstGeom prst="rect">
            <a:avLst/>
          </a:prstGeom>
        </p:spPr>
      </p:pic>
    </p:spTree>
    <p:extLst>
      <p:ext uri="{BB962C8B-B14F-4D97-AF65-F5344CB8AC3E}">
        <p14:creationId xmlns:p14="http://schemas.microsoft.com/office/powerpoint/2010/main" val="345949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487</Words>
  <Application>Microsoft Office PowerPoint</Application>
  <PresentationFormat>Widescreen</PresentationFormat>
  <Paragraphs>16</Paragraphs>
  <Slides>11</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Assistant</vt:lpstr>
      <vt:lpstr>Assistant Medium</vt:lpstr>
      <vt:lpstr>Calibri</vt:lpstr>
      <vt:lpstr>Calibri Light</vt:lpstr>
      <vt:lpstr>Cambria</vt:lpstr>
      <vt:lpstr>Livvic</vt:lpstr>
      <vt:lpstr>Nunito</vt:lpstr>
      <vt:lpstr>Rajdhani</vt:lpstr>
      <vt:lpstr>Roboto Condensed Light</vt:lpstr>
      <vt:lpstr>Office Theme</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cp:lastModifiedBy>
  <cp:revision>97</cp:revision>
  <dcterms:created xsi:type="dcterms:W3CDTF">2021-10-09T12:53:29Z</dcterms:created>
  <dcterms:modified xsi:type="dcterms:W3CDTF">2024-12-09T03:00:36Z</dcterms:modified>
</cp:coreProperties>
</file>