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17" r:id="rId4"/>
    <p:sldMasterId id="2147483726" r:id="rId5"/>
  </p:sldMasterIdLst>
  <p:notesMasterIdLst>
    <p:notesMasterId r:id="rId18"/>
  </p:notesMasterIdLst>
  <p:sldIdLst>
    <p:sldId id="256" r:id="rId6"/>
    <p:sldId id="383" r:id="rId7"/>
    <p:sldId id="268" r:id="rId8"/>
    <p:sldId id="345" r:id="rId9"/>
    <p:sldId id="391" r:id="rId10"/>
    <p:sldId id="362" r:id="rId11"/>
    <p:sldId id="395" r:id="rId12"/>
    <p:sldId id="467" r:id="rId13"/>
    <p:sldId id="266" r:id="rId14"/>
    <p:sldId id="469" r:id="rId15"/>
    <p:sldId id="280" r:id="rId16"/>
    <p:sldId id="4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3842" autoAdjust="0"/>
  </p:normalViewPr>
  <p:slideViewPr>
    <p:cSldViewPr snapToGrid="0">
      <p:cViewPr>
        <p:scale>
          <a:sx n="33" d="100"/>
          <a:sy n="33" d="100"/>
        </p:scale>
        <p:origin x="1140" y="8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7</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0669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98655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8641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38582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2985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34650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887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2254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11/29/2024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11/29/2024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820000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2.gif"/><Relationship Id="rId5" Type="http://schemas.openxmlformats.org/officeDocument/2006/relationships/image" Target="../media/image71.svg"/><Relationship Id="rId10" Type="http://schemas.openxmlformats.org/officeDocument/2006/relationships/image" Target="../media/image76.svg"/><Relationship Id="rId4" Type="http://schemas.openxmlformats.org/officeDocument/2006/relationships/image" Target="../media/image1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2"/>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3"/>
          <a:stretch>
            <a:fillRect/>
          </a:stretch>
        </p:blipFill>
        <p:spPr>
          <a:xfrm>
            <a:off x="700332" y="1478523"/>
            <a:ext cx="10059272" cy="1914310"/>
          </a:xfrm>
          <a:prstGeom prst="rect">
            <a:avLst/>
          </a:prstGeom>
        </p:spPr>
      </p:pic>
      <p:pic>
        <p:nvPicPr>
          <p:cNvPr id="4" name="Picture 3">
            <a:extLst>
              <a:ext uri="{FF2B5EF4-FFF2-40B4-BE49-F238E27FC236}">
                <a16:creationId xmlns:a16="http://schemas.microsoft.com/office/drawing/2014/main" id="{9853778A-9A20-106E-7A0C-0F258CF4EFBE}"/>
              </a:ext>
            </a:extLst>
          </p:cNvPr>
          <p:cNvPicPr>
            <a:picLocks noChangeAspect="1"/>
          </p:cNvPicPr>
          <p:nvPr/>
        </p:nvPicPr>
        <p:blipFill>
          <a:blip r:embed="rId4"/>
          <a:stretch>
            <a:fillRect/>
          </a:stretch>
        </p:blipFill>
        <p:spPr>
          <a:xfrm>
            <a:off x="4819663" y="3165088"/>
            <a:ext cx="2182557" cy="963251"/>
          </a:xfrm>
          <a:prstGeom prst="rect">
            <a:avLst/>
          </a:prstGeom>
        </p:spPr>
      </p:pic>
      <p:sp>
        <p:nvSpPr>
          <p:cNvPr id="6" name="Oval 5"/>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202019"/>
            <a:ext cx="10175358" cy="2200939"/>
            <a:chOff x="2133600" y="446284"/>
            <a:chExt cx="10058400" cy="6205444"/>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5"/>
              <a:ext cx="9266486" cy="586122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 Đạo Hạnh là một thiền sư nổi tiếng, người đã đặt nền móng cho Phật Giáo mang bản sắc dân tộc.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A59B1A1D-6C88-1664-6E4E-0A86927D0058}"/>
              </a:ext>
            </a:extLst>
          </p:cNvPr>
          <p:cNvPicPr>
            <a:picLocks noChangeAspect="1"/>
          </p:cNvPicPr>
          <p:nvPr/>
        </p:nvPicPr>
        <p:blipFill>
          <a:blip r:embed="rId6"/>
          <a:stretch>
            <a:fillRect/>
          </a:stretch>
        </p:blipFill>
        <p:spPr>
          <a:xfrm>
            <a:off x="4443412" y="2263547"/>
            <a:ext cx="5286375" cy="4029075"/>
          </a:xfrm>
          <a:prstGeom prst="rect">
            <a:avLst/>
          </a:prstGeom>
        </p:spPr>
      </p:pic>
      <p:sp>
        <p:nvSpPr>
          <p:cNvPr id="15" name="Oval 14"/>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9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
        <p:nvSpPr>
          <p:cNvPr id="14" name="Oval 13"/>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069963"/>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263361" y="1476332"/>
              <a:ext cx="9266486" cy="253669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Kể tên các vị vua nhà Lý mà em biết.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TextBox 7">
            <a:extLst>
              <a:ext uri="{FF2B5EF4-FFF2-40B4-BE49-F238E27FC236}">
                <a16:creationId xmlns:a16="http://schemas.microsoft.com/office/drawing/2014/main" id="{F471DB68-B39C-41FC-92C9-370223B0F7C1}"/>
              </a:ext>
            </a:extLst>
          </p:cNvPr>
          <p:cNvSpPr txBox="1"/>
          <p:nvPr/>
        </p:nvSpPr>
        <p:spPr>
          <a:xfrm>
            <a:off x="4433776" y="1552354"/>
            <a:ext cx="8293395" cy="469827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Tổ (1010-1028)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Tông (1028-1954)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Thánh Tông (1054-1072)</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Nhân Tông (1072-1127)</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Thần Tông (1127-1138)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Anh Tông (1138-1175)</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Cao Tông (1175-1210)</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Huệ Tông (1210-1224)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Chiêu Hoàng (1224-1225)</a:t>
            </a:r>
            <a:endParaRPr lang="en-US" sz="2800" dirty="0">
              <a:effectLst/>
              <a:latin typeface="Cambria" panose="02040503050406030204" pitchFamily="18" charset="0"/>
              <a:ea typeface="Cambria" panose="02040503050406030204" pitchFamily="18" charset="0"/>
            </a:endParaRPr>
          </a:p>
        </p:txBody>
      </p:sp>
      <p:sp>
        <p:nvSpPr>
          <p:cNvPr id="15" name="Oval 14"/>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2"/>
          <a:stretch>
            <a:fillRect/>
          </a:stretch>
        </p:blipFill>
        <p:spPr>
          <a:xfrm>
            <a:off x="1657350" y="1953180"/>
            <a:ext cx="9106079" cy="3093200"/>
          </a:xfrm>
          <a:prstGeom prst="rect">
            <a:avLst/>
          </a:prstGeom>
        </p:spPr>
      </p:pic>
      <p:sp>
        <p:nvSpPr>
          <p:cNvPr id="9" name="Oval 8"/>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hiểu về công cuộc xây dựng và bảo vệ đất nước của triều Lý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48413" y="374330"/>
            <a:ext cx="10902395" cy="974500"/>
          </a:xfrm>
          <a:prstGeom prst="rect">
            <a:avLst/>
          </a:prstGeom>
        </p:spPr>
        <p:txBody>
          <a:bodyPr spcFirstLastPara="1" wrap="square" lIns="121900" tIns="121900" rIns="121900" bIns="121900" anchor="ctr" anchorCtr="0">
            <a:noAutofit/>
          </a:bodyPr>
          <a:lstStyle/>
          <a:p>
            <a:pPr algn="ctr"/>
            <a:r>
              <a:rPr lang="en-US" sz="4000" dirty="0">
                <a:latin typeface="Cambria" panose="02040503050406030204" pitchFamily="18" charset="0"/>
                <a:ea typeface="Assistant"/>
                <a:cs typeface="Assistant"/>
                <a:sym typeface="Assistant"/>
              </a:rPr>
              <a:t>M</a:t>
            </a:r>
            <a:r>
              <a:rPr lang="vi-VN" sz="4000" dirty="0">
                <a:latin typeface="Cambria" panose="02040503050406030204" pitchFamily="18" charset="0"/>
                <a:ea typeface="Assistant"/>
                <a:cs typeface="Assistant"/>
                <a:sym typeface="Assistant"/>
              </a:rPr>
              <a:t>ột số nét chính về công cuộc xây dựng và bảo vệ đất nước của triều Lý</a:t>
            </a:r>
            <a:endParaRPr sz="4000" dirty="0">
              <a:latin typeface="SVN-Androgyne" panose="02040603050506020204" pitchFamily="18" charset="0"/>
            </a:endParaRPr>
          </a:p>
        </p:txBody>
      </p:sp>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a16="http://schemas.microsoft.com/office/drawing/2014/main" id="{465A0966-A2B1-E1F7-8B9B-7E6E4D62E0DF}"/>
              </a:ext>
            </a:extLst>
          </p:cNvPr>
          <p:cNvSpPr txBox="1">
            <a:spLocks/>
          </p:cNvSpPr>
          <p:nvPr/>
        </p:nvSpPr>
        <p:spPr>
          <a:xfrm>
            <a:off x="1161892" y="2004383"/>
            <a:ext cx="10654789" cy="177970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a16="http://schemas.microsoft.com/office/drawing/2014/main" id="{84104370-1CB8-23A2-D1AC-68F26D819AC6}"/>
              </a:ext>
            </a:extLst>
          </p:cNvPr>
          <p:cNvGrpSpPr/>
          <p:nvPr/>
        </p:nvGrpSpPr>
        <p:grpSpPr>
          <a:xfrm>
            <a:off x="446049" y="1739480"/>
            <a:ext cx="9656957" cy="4862042"/>
            <a:chOff x="449969" y="-321189"/>
            <a:chExt cx="8165781" cy="2244987"/>
          </a:xfrm>
        </p:grpSpPr>
        <p:sp>
          <p:nvSpPr>
            <p:cNvPr id="8" name="圆角矩形 17">
              <a:extLst>
                <a:ext uri="{FF2B5EF4-FFF2-40B4-BE49-F238E27FC236}">
                  <a16:creationId xmlns:a16="http://schemas.microsoft.com/office/drawing/2014/main" id="{EB7F13D9-4098-6D60-A50C-C715BA537045}"/>
                </a:ext>
              </a:extLst>
            </p:cNvPr>
            <p:cNvSpPr/>
            <p:nvPr/>
          </p:nvSpPr>
          <p:spPr>
            <a:xfrm>
              <a:off x="449969" y="-321189"/>
              <a:ext cx="8165781" cy="224498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1412;p53">
              <a:extLst>
                <a:ext uri="{FF2B5EF4-FFF2-40B4-BE49-F238E27FC236}">
                  <a16:creationId xmlns:a16="http://schemas.microsoft.com/office/drawing/2014/main" id="{8312440C-792B-EBD0-A273-1F48E5739FFC}"/>
                </a:ext>
              </a:extLst>
            </p:cNvPr>
            <p:cNvSpPr txBox="1">
              <a:spLocks/>
            </p:cNvSpPr>
            <p:nvPr/>
          </p:nvSpPr>
          <p:spPr>
            <a:xfrm>
              <a:off x="624658" y="-272016"/>
              <a:ext cx="7991092" cy="188687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600" kern="0" dirty="0">
                  <a:latin typeface="Cambria" panose="02040503050406030204" pitchFamily="18" charset="0"/>
                  <a:ea typeface="Assistant"/>
                  <a:cs typeface="Assistant"/>
                  <a:sym typeface="Assistant"/>
                </a:rPr>
                <a:t>- Hoàn thiện bộ máy nhà nước từ Trung ương đến địa phương.</a:t>
              </a:r>
            </a:p>
            <a:p>
              <a:pPr algn="just" defTabSz="1219170"/>
              <a:r>
                <a:rPr lang="vi-VN" sz="3600" kern="0" dirty="0">
                  <a:latin typeface="Cambria" panose="02040503050406030204" pitchFamily="18" charset="0"/>
                  <a:ea typeface="Assistant"/>
                  <a:cs typeface="Assistant"/>
                  <a:sym typeface="Assistant"/>
                </a:rPr>
                <a:t>- Chú trọng phát triển kinh tế, khuyến khích sản xuất nông nghiệp nhờ gió mùa màng bội thu</a:t>
              </a:r>
            </a:p>
            <a:p>
              <a:pPr algn="just" defTabSz="1219170"/>
              <a:r>
                <a:rPr lang="vi-VN" sz="3600" kern="0" dirty="0">
                  <a:latin typeface="Cambria" panose="02040503050406030204" pitchFamily="18" charset="0"/>
                  <a:ea typeface="Assistant"/>
                  <a:cs typeface="Assistant"/>
                  <a:sym typeface="Assistant"/>
                </a:rPr>
                <a:t>- Phật Giáo phát triển.</a:t>
              </a:r>
            </a:p>
            <a:p>
              <a:pPr algn="just" defTabSz="1219170"/>
              <a:r>
                <a:rPr lang="vi-VN" sz="3600" kern="0" dirty="0">
                  <a:latin typeface="Cambria" panose="02040503050406030204" pitchFamily="18" charset="0"/>
                  <a:ea typeface="Assistant"/>
                  <a:cs typeface="Assistant"/>
                  <a:sym typeface="Assistant"/>
                </a:rPr>
                <a:t>- Lãnh đạo nhân dân kháng chiến chống Tống giành thắng lợi.</a:t>
              </a:r>
            </a:p>
          </p:txBody>
        </p:sp>
      </p:grpSp>
      <p:sp>
        <p:nvSpPr>
          <p:cNvPr id="20" name="Oval 19"/>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9192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1F465965-8D0F-89F7-700F-EE627F8E8B7A}"/>
              </a:ext>
            </a:extLst>
          </p:cNvPr>
          <p:cNvPicPr>
            <a:picLocks noChangeAspect="1"/>
          </p:cNvPicPr>
          <p:nvPr/>
        </p:nvPicPr>
        <p:blipFill>
          <a:blip r:embed="rId2"/>
          <a:stretch>
            <a:fillRect/>
          </a:stretch>
        </p:blipFill>
        <p:spPr>
          <a:xfrm>
            <a:off x="3338623" y="1778261"/>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188508" y="-1720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8894F550-F9CE-2878-9821-689E2FF34FBA}"/>
              </a:ext>
            </a:extLst>
          </p:cNvPr>
          <p:cNvPicPr>
            <a:picLocks noChangeAspect="1"/>
          </p:cNvPicPr>
          <p:nvPr/>
        </p:nvPicPr>
        <p:blipFill>
          <a:blip r:embed="rId3"/>
          <a:stretch>
            <a:fillRect/>
          </a:stretch>
        </p:blipFill>
        <p:spPr>
          <a:xfrm>
            <a:off x="3976567" y="3551274"/>
            <a:ext cx="7702737" cy="2658139"/>
          </a:xfrm>
          <a:prstGeom prst="rect">
            <a:avLst/>
          </a:prstGeom>
        </p:spPr>
      </p:pic>
      <p:sp>
        <p:nvSpPr>
          <p:cNvPr id="11" name="Oval 10"/>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
        <p:nvSpPr>
          <p:cNvPr id="14" name="Oval 13"/>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G</a:t>
              </a:r>
              <a:r>
                <a:rPr lang="vi-VN" sz="4400" b="1" dirty="0">
                  <a:solidFill>
                    <a:prstClr val="black"/>
                  </a:solidFill>
                  <a:latin typeface="Cambria" panose="02040503050406030204" pitchFamily="18" charset="0"/>
                  <a:ea typeface="Cambria" panose="02040503050406030204" pitchFamily="18" charset="0"/>
                </a:rPr>
                <a:t>hi vào giấy nháp tên một số nhân vật tiêu biểu thời nhà Lý và công lao của họ đối với đất nước.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2340908" y="-324463"/>
            <a:ext cx="2241755" cy="2426136"/>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315</Words>
  <Application>Microsoft Office PowerPoint</Application>
  <PresentationFormat>Widescreen</PresentationFormat>
  <Paragraphs>25</Paragraphs>
  <Slides>12</Slides>
  <Notes>4</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12</vt:i4>
      </vt:variant>
    </vt:vector>
  </HeadingPairs>
  <TitlesOfParts>
    <vt:vector size="31" baseType="lpstr">
      <vt:lpstr>微软雅黑</vt:lpstr>
      <vt:lpstr>宋体</vt:lpstr>
      <vt:lpstr>Arial</vt:lpstr>
      <vt:lpstr>Assistant</vt:lpstr>
      <vt:lpstr>Assistant Medium</vt:lpstr>
      <vt:lpstr>Calibri</vt:lpstr>
      <vt:lpstr>Calibri Light</vt:lpstr>
      <vt:lpstr>Cambria</vt:lpstr>
      <vt:lpstr>Livvic</vt:lpstr>
      <vt:lpstr>Nunito</vt:lpstr>
      <vt:lpstr>Rajdhani</vt:lpstr>
      <vt:lpstr>Roboto Condensed Light</vt:lpstr>
      <vt:lpstr>SVN-Androgyne</vt:lpstr>
      <vt:lpstr>思源黑体 CN</vt:lpstr>
      <vt:lpstr>Office Theme</vt:lpstr>
      <vt:lpstr>1_Office Theme</vt:lpstr>
      <vt:lpstr>自定义设计方案</vt:lpstr>
      <vt:lpstr>World War II D-Day Invasion XL by Slidesgo</vt:lpstr>
      <vt:lpstr>1_World War II D-Day Invasion XL by Slidesgo</vt:lpstr>
      <vt:lpstr>PowerPoint Presentation</vt:lpstr>
      <vt:lpstr>PowerPoint Presentation</vt:lpstr>
      <vt:lpstr>PowerPoint Presentation</vt:lpstr>
      <vt:lpstr>Một số nét chính về công cuộc xây dựng và bảo vệ đất nước của triều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67</cp:revision>
  <dcterms:created xsi:type="dcterms:W3CDTF">2024-09-13T02:51:48Z</dcterms:created>
  <dcterms:modified xsi:type="dcterms:W3CDTF">2024-11-29T07:32:49Z</dcterms:modified>
</cp:coreProperties>
</file>