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0" r:id="rId4"/>
    <p:sldMasterId id="2147483702" r:id="rId5"/>
  </p:sldMasterIdLst>
  <p:notesMasterIdLst>
    <p:notesMasterId r:id="rId19"/>
  </p:notesMasterIdLst>
  <p:sldIdLst>
    <p:sldId id="256" r:id="rId6"/>
    <p:sldId id="383" r:id="rId7"/>
    <p:sldId id="268" r:id="rId8"/>
    <p:sldId id="465" r:id="rId9"/>
    <p:sldId id="466" r:id="rId10"/>
    <p:sldId id="461" r:id="rId11"/>
    <p:sldId id="384" r:id="rId12"/>
    <p:sldId id="391" r:id="rId13"/>
    <p:sldId id="395" r:id="rId14"/>
    <p:sldId id="397" r:id="rId15"/>
    <p:sldId id="463" r:id="rId16"/>
    <p:sldId id="462" r:id="rId17"/>
    <p:sldId id="4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p:scale>
          <a:sx n="33" d="100"/>
          <a:sy n="33" d="100"/>
        </p:scale>
        <p:origin x="1308" y="8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6</a:t>
            </a:fld>
            <a:endParaRPr lang="en-US"/>
          </a:p>
        </p:txBody>
      </p:sp>
    </p:spTree>
    <p:extLst>
      <p:ext uri="{BB962C8B-B14F-4D97-AF65-F5344CB8AC3E}">
        <p14:creationId xmlns:p14="http://schemas.microsoft.com/office/powerpoint/2010/main" val="2176784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9</a:t>
            </a:fld>
            <a:endParaRPr lang="en-US"/>
          </a:p>
        </p:txBody>
      </p:sp>
    </p:spTree>
    <p:extLst>
      <p:ext uri="{BB962C8B-B14F-4D97-AF65-F5344CB8AC3E}">
        <p14:creationId xmlns:p14="http://schemas.microsoft.com/office/powerpoint/2010/main" val="237085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11/13/2024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11/13/2024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11/13/2024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11/13/2024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11/13/2024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398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11/13/2024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560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232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2603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869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3912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1153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6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1386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4240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39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11/13/2024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47721951"/>
      </p:ext>
    </p:extLst>
  </p:cSld>
  <p:clrMapOvr>
    <a:masterClrMapping/>
  </p:clrMapOvr>
  <p:transition spd="slow" advTm="3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2024/11/13</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950444727"/>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11/13/2024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11/13/2024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11/13/2024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11/13/2024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11/13/2024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8002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350987"/>
      </p:ext>
    </p:extLst>
  </p:cSld>
  <p:clrMap bg1="lt1" tx1="dk1" bg2="lt2" tx2="dk2" accent1="accent1" accent2="accent2" accent3="accent3" accent4="accent4" accent5="accent5" accent6="accent6" hlink="hlink" folHlink="folHlink"/>
  <p:sldLayoutIdLst>
    <p:sldLayoutId id="2147483703" r:id="rId1"/>
    <p:sldLayoutId id="2147483704" r:id="rId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p:cNvSpPr/>
          <p:nvPr/>
        </p:nvSpPr>
        <p:spPr>
          <a:xfrm flipH="1">
            <a:off x="-1" y="157873"/>
            <a:ext cx="12411841" cy="6478901"/>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D2FB04AE-4B71-DFCC-F9B5-1BCC3FAE7805}"/>
              </a:ext>
            </a:extLst>
          </p:cNvPr>
          <p:cNvSpPr/>
          <p:nvPr/>
        </p:nvSpPr>
        <p:spPr>
          <a:xfrm>
            <a:off x="656789" y="1324103"/>
            <a:ext cx="10706100" cy="3343276"/>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4EB9AFD-12B5-36FF-76CF-729BFD6D4B8A}"/>
              </a:ext>
            </a:extLst>
          </p:cNvPr>
          <p:cNvPicPr>
            <a:picLocks noChangeAspect="1"/>
          </p:cNvPicPr>
          <p:nvPr/>
        </p:nvPicPr>
        <p:blipFill>
          <a:blip r:embed="rId3"/>
          <a:stretch>
            <a:fillRect/>
          </a:stretch>
        </p:blipFill>
        <p:spPr>
          <a:xfrm>
            <a:off x="2400694" y="1324102"/>
            <a:ext cx="7218290" cy="1457070"/>
          </a:xfrm>
          <a:prstGeom prst="rect">
            <a:avLst/>
          </a:prstGeom>
        </p:spPr>
      </p:pic>
      <p:pic>
        <p:nvPicPr>
          <p:cNvPr id="13" name="Picture 12">
            <a:extLst>
              <a:ext uri="{FF2B5EF4-FFF2-40B4-BE49-F238E27FC236}">
                <a16:creationId xmlns:a16="http://schemas.microsoft.com/office/drawing/2014/main" id="{C6225571-3CF9-8D2B-77CE-675833F48A97}"/>
              </a:ext>
            </a:extLst>
          </p:cNvPr>
          <p:cNvPicPr>
            <a:picLocks noChangeAspect="1"/>
          </p:cNvPicPr>
          <p:nvPr/>
        </p:nvPicPr>
        <p:blipFill>
          <a:blip r:embed="rId4"/>
          <a:stretch>
            <a:fillRect/>
          </a:stretch>
        </p:blipFill>
        <p:spPr>
          <a:xfrm>
            <a:off x="656789" y="2402853"/>
            <a:ext cx="10059272" cy="1914310"/>
          </a:xfrm>
          <a:prstGeom prst="rect">
            <a:avLst/>
          </a:prstGeom>
        </p:spPr>
      </p:pic>
      <p:sp>
        <p:nvSpPr>
          <p:cNvPr id="9" name="Freeform 4"/>
          <p:cNvSpPr/>
          <p:nvPr/>
        </p:nvSpPr>
        <p:spPr>
          <a:xfrm>
            <a:off x="6096000" y="-189793"/>
            <a:ext cx="6315841" cy="7237585"/>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5">
              <a:alphaModFix amt="25000"/>
              <a:extLst>
                <a:ext uri="{96DAC541-7B7A-43D3-8B79-37D633B846F1}">
                  <asvg:svgBlip xmlns="" xmlns:asvg="http://schemas.microsoft.com/office/drawing/2016/SVG/main" r:embed="rId6"/>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4"/>
          <p:cNvSpPr/>
          <p:nvPr/>
        </p:nvSpPr>
        <p:spPr>
          <a:xfrm>
            <a:off x="6248400" y="-37393"/>
            <a:ext cx="6315841" cy="7237585"/>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5">
              <a:alphaModFix amt="25000"/>
              <a:extLst>
                <a:ext uri="{96DAC541-7B7A-43D3-8B79-37D633B846F1}">
                  <asvg:svgBlip xmlns="" xmlns:asvg="http://schemas.microsoft.com/office/drawing/2016/SVG/main" r:embed="rId6"/>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Oval 14"/>
          <p:cNvSpPr/>
          <p:nvPr/>
        </p:nvSpPr>
        <p:spPr>
          <a:xfrm>
            <a:off x="-1881349" y="-644947"/>
            <a:ext cx="1840085" cy="237432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a:solidFill>
                  <a:prstClr val="black"/>
                </a:solidFill>
              </a:rPr>
              <a:t>Nêu ý nghĩa của Chiếu dời đô</a:t>
            </a:r>
            <a:endParaRPr kumimoji="0" lang="en-US" sz="4000" b="1" i="0" u="none" strike="noStrike" kern="1200" cap="none" spc="0" normalizeH="0" baseline="0" noProof="0" dirty="0">
              <a:ln>
                <a:noFill/>
              </a:ln>
              <a:solidFill>
                <a:prstClr val="black"/>
              </a:solidFill>
              <a:effectLst/>
              <a:uLnTx/>
              <a:uFillTx/>
              <a:latin typeface="Calibri"/>
            </a:endParaRP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338195" y="2726569"/>
            <a:ext cx="8620125" cy="3633519"/>
            <a:chOff x="2133600" y="446284"/>
            <a:chExt cx="10058400" cy="5758445"/>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54142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ý nghĩa của việc dời đô: </a:t>
              </a:r>
              <a:r>
                <a:rPr kumimoji="0" lang="vi-VN" sz="24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thể hiện tầm nhìn sáng suốt của vua Lý Thái Tổ, đồng thời mở ra thời kì phát triển mới của đất nước. Lý Thái Tổ mong muốn cho vận nước được lâu dài, đất nước giàu thịnh nên ông đã dời đô từ Hoa Lư ra một nơi có rất nhiều điều kiện thuận lợi cho việc phát triển kinh đô mới đó là thành Đại La. Ông nhận thấy khắp nước Việt đó là nơi thắng địa, thực là chỗ hội tụ quan yếu của bốn phương, đúng là nơi thượng đô kinh sư mãi muôn đời.</a:t>
              </a:r>
            </a:p>
          </p:txBody>
        </p:sp>
      </p:grpSp>
      <p:sp>
        <p:nvSpPr>
          <p:cNvPr id="15" name="Oval 14"/>
          <p:cNvSpPr/>
          <p:nvPr/>
        </p:nvSpPr>
        <p:spPr>
          <a:xfrm>
            <a:off x="-1881349" y="-644947"/>
            <a:ext cx="1840085" cy="237432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74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26160"/>
            <a:ext cx="9589136" cy="132651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a:rPr>
              <a:t>Em có biết tên gọi Thăng Long có ý nghĩa như thế nào không? </a:t>
            </a: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338195" y="2726569"/>
            <a:ext cx="8620125" cy="3525246"/>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509133" y="1160842"/>
              <a:ext cx="9266486" cy="365825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Thăng Long có nghĩa “rồng bay lên” là một cái tên đẹp, hàm chứa đầy niềm tin tưởng và lòng tự hào về vùng đất vua chọn để đóng đô. </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15" name="Oval 14"/>
          <p:cNvSpPr/>
          <p:nvPr/>
        </p:nvSpPr>
        <p:spPr>
          <a:xfrm>
            <a:off x="-1881349" y="-644947"/>
            <a:ext cx="1840085" cy="237432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80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169" y="-11591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4" name="Group 4"/>
          <p:cNvGrpSpPr/>
          <p:nvPr/>
        </p:nvGrpSpPr>
        <p:grpSpPr>
          <a:xfrm>
            <a:off x="5588802" y="-115916"/>
            <a:ext cx="6753538" cy="7089831"/>
            <a:chOff x="0" y="0"/>
            <a:chExt cx="2583919" cy="2800921"/>
          </a:xfrm>
        </p:grpSpPr>
        <p:sp>
          <p:nvSpPr>
            <p:cNvPr id="5" name="Freeform 5"/>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p:cNvSpPr txBox="1"/>
            <p:nvPr/>
          </p:nvSpPr>
          <p:spPr>
            <a:xfrm>
              <a:off x="0" y="-38100"/>
              <a:ext cx="2583919" cy="2839021"/>
            </a:xfrm>
            <a:prstGeom prst="rect">
              <a:avLst/>
            </a:prstGeom>
          </p:spPr>
          <p:txBody>
            <a:bodyPr lIns="33867" tIns="33867" rIns="33867" bIns="33867" rtlCol="0" anchor="ctr"/>
            <a:lstStyle/>
            <a:p>
              <a:pPr marL="0" marR="0" lvl="0" indent="0" algn="ctr" defTabSz="609630" rtl="0" eaLnBrk="1" fontAlgn="auto" latinLnBrk="0" hangingPunct="1">
                <a:lnSpc>
                  <a:spcPts val="20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descr="A building with a tower and a balcony&#10;&#10;Description automatically generated">
            <a:extLst>
              <a:ext uri="{FF2B5EF4-FFF2-40B4-BE49-F238E27FC236}">
                <a16:creationId xmlns:a16="http://schemas.microsoft.com/office/drawing/2014/main" id="{5119B677-3559-D214-324A-5A4AFE96F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06" y="1750417"/>
            <a:ext cx="3548330" cy="5107583"/>
          </a:xfrm>
          <a:prstGeom prst="rect">
            <a:avLst/>
          </a:prstGeom>
        </p:spPr>
      </p:pic>
      <p:sp>
        <p:nvSpPr>
          <p:cNvPr id="16" name="TextBox 15">
            <a:extLst>
              <a:ext uri="{FF2B5EF4-FFF2-40B4-BE49-F238E27FC236}">
                <a16:creationId xmlns:a16="http://schemas.microsoft.com/office/drawing/2014/main" id="{3A4BCFCC-0C43-8A59-1F4B-A5C7283D605B}"/>
              </a:ext>
            </a:extLst>
          </p:cNvPr>
          <p:cNvSpPr txBox="1"/>
          <p:nvPr/>
        </p:nvSpPr>
        <p:spPr>
          <a:xfrm>
            <a:off x="5588802" y="386008"/>
            <a:ext cx="6603198" cy="6001643"/>
          </a:xfrm>
          <a:prstGeom prst="rect">
            <a:avLst/>
          </a:prstGeom>
          <a:noFill/>
        </p:spPr>
        <p:txBody>
          <a:bodyPr wrap="square">
            <a:spAutoFit/>
          </a:bodyPr>
          <a:lstStyle/>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Việc chọn Thăng Long (Hà Nội) làm kinh đô thể hiện tầm nhìn sáng suốt của vua Lý Thái Tổ, đồng thời mở ra thời kì phát triển mới. Từ đây, </a:t>
            </a:r>
          </a:p>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Thăng Long (Hà Nội) trở thành kinh đô của nhiều triều đại của đất nước trong nhiều thời kì lịch sử. Ngày nay, Thăng Long (Hà Nội) đã tồn tại hơn 1 000 năm, vẫn là thủ đô của nước Việt Nam, trở thành trung tâm về chính trị, kinh tế, văn hoá, xã hội lớn nhất cả nước</a:t>
            </a: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id="{20691934-AB05-C29A-4C5E-253CD5E64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
        <p:nvSpPr>
          <p:cNvPr id="14" name="Oval 13"/>
          <p:cNvSpPr/>
          <p:nvPr/>
        </p:nvSpPr>
        <p:spPr>
          <a:xfrm>
            <a:off x="-1881349" y="-644947"/>
            <a:ext cx="1840085" cy="237432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DD92875D-079F-5881-2C9E-B0F44C9CCDCB}"/>
              </a:ext>
            </a:extLst>
          </p:cNvPr>
          <p:cNvPicPr>
            <a:picLocks noChangeAspect="1"/>
          </p:cNvPicPr>
          <p:nvPr/>
        </p:nvPicPr>
        <p:blipFill>
          <a:blip r:embed="rId12"/>
          <a:stretch>
            <a:fillRect/>
          </a:stretch>
        </p:blipFill>
        <p:spPr>
          <a:xfrm>
            <a:off x="1657350" y="1953180"/>
            <a:ext cx="9106079" cy="3093200"/>
          </a:xfrm>
          <a:prstGeom prst="rect">
            <a:avLst/>
          </a:prstGeom>
        </p:spPr>
      </p:pic>
      <p:sp>
        <p:nvSpPr>
          <p:cNvPr id="14" name="Oval 13"/>
          <p:cNvSpPr/>
          <p:nvPr/>
        </p:nvSpPr>
        <p:spPr>
          <a:xfrm>
            <a:off x="-1881349" y="-644947"/>
            <a:ext cx="1840085" cy="237432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 Tìm hiểu về triều Lý và Lý công Uẩn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p:cNvSpPr/>
          <p:nvPr/>
        </p:nvSpPr>
        <p:spPr>
          <a:xfrm>
            <a:off x="-1881349" y="-644947"/>
            <a:ext cx="1840085" cy="237432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a:solidFill>
                  <a:srgbClr val="FFFFFF"/>
                </a:solidFill>
                <a:latin typeface="Cambria" panose="02040503050406030204" pitchFamily="18" charset="0"/>
                <a:ea typeface="Cambria" panose="02040503050406030204" pitchFamily="18" charset="0"/>
                <a:sym typeface="Arial"/>
              </a:rPr>
              <a:t>Đ</a:t>
            </a:r>
            <a:r>
              <a:rPr lang="vi-VN" sz="3600" b="1" kern="0" dirty="0">
                <a:solidFill>
                  <a:srgbClr val="FFFFFF"/>
                </a:solidFill>
                <a:latin typeface="Cambria" panose="02040503050406030204" pitchFamily="18" charset="0"/>
                <a:ea typeface="Cambria" panose="02040503050406030204" pitchFamily="18" charset="0"/>
                <a:sym typeface="Arial"/>
              </a:rPr>
              <a:t>ọc các thông tin trong SGK và cho biết:</a:t>
            </a:r>
            <a:endParaRPr lang="en-US" sz="3600" b="1" kern="0" dirty="0">
              <a:solidFill>
                <a:srgbClr val="FFFFFF"/>
              </a:solidFill>
              <a:latin typeface="Cambria" panose="02040503050406030204" pitchFamily="18" charset="0"/>
              <a:ea typeface="Cambria" panose="02040503050406030204" pitchFamily="18" charset="0"/>
              <a:sym typeface="Arial"/>
            </a:endParaRPr>
          </a:p>
          <a:p>
            <a:pPr marL="457200" lvl="0" indent="-457200" algn="just" defTabSz="1219170">
              <a:buClr>
                <a:srgbClr val="000000"/>
              </a:buClr>
              <a:buFont typeface="Arial" panose="020B0604020202020204" pitchFamily="34" charset="0"/>
              <a:buChar char="•"/>
            </a:pPr>
            <a:r>
              <a:rPr lang="vi-VN" sz="3600" kern="0" dirty="0">
                <a:solidFill>
                  <a:srgbClr val="FFFFFF"/>
                </a:solidFill>
                <a:latin typeface="Cambria" panose="02040503050406030204" pitchFamily="18" charset="0"/>
                <a:ea typeface="Cambria" panose="02040503050406030204" pitchFamily="18" charset="0"/>
                <a:sym typeface="Arial"/>
              </a:rPr>
              <a:t>Triều Lý được thành lập vào năm nào ? Ai là người sáng lập</a:t>
            </a:r>
            <a:r>
              <a:rPr lang="en-US" sz="3600" kern="0" dirty="0">
                <a:solidFill>
                  <a:srgbClr val="FFFFFF"/>
                </a:solidFill>
                <a:latin typeface="Cambria" panose="02040503050406030204" pitchFamily="18" charset="0"/>
                <a:ea typeface="Cambria" panose="02040503050406030204" pitchFamily="18" charset="0"/>
                <a:sym typeface="Arial"/>
              </a:rPr>
              <a:t>?</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Horizontal Scroll 1">
            <a:extLst>
              <a:ext uri="{FF2B5EF4-FFF2-40B4-BE49-F238E27FC236}">
                <a16:creationId xmlns:a16="http://schemas.microsoft.com/office/drawing/2014/main" id="{51CF2CA6-B9C2-704F-0DC3-E41BA837B4CF}"/>
              </a:ext>
            </a:extLst>
          </p:cNvPr>
          <p:cNvSpPr>
            <a:spLocks noChangeArrowheads="1"/>
          </p:cNvSpPr>
          <p:nvPr/>
        </p:nvSpPr>
        <p:spPr bwMode="auto">
          <a:xfrm>
            <a:off x="1649096" y="2617471"/>
            <a:ext cx="8785225" cy="2726689"/>
          </a:xfrm>
          <a:prstGeom prst="horizontalScroll">
            <a:avLst>
              <a:gd name="adj" fmla="val 8532"/>
            </a:avLst>
          </a:prstGeom>
          <a:solidFill>
            <a:srgbClr val="E51B1B"/>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vi-VN" altLang="en-US" sz="44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Triều Lý được thành lập năm 1009, người sáng lập ra Triều Lý là Lý Công Uẩn</a:t>
            </a:r>
            <a:endParaRPr lang="en-US" altLang="en-US" sz="3600" b="1" i="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Oval 7"/>
          <p:cNvSpPr/>
          <p:nvPr/>
        </p:nvSpPr>
        <p:spPr>
          <a:xfrm>
            <a:off x="-1881349" y="-644947"/>
            <a:ext cx="1840085" cy="237432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7418F820-B447-87D9-E7DB-26D76362DFDF}"/>
              </a:ext>
            </a:extLst>
          </p:cNvPr>
          <p:cNvSpPr/>
          <p:nvPr/>
        </p:nvSpPr>
        <p:spPr>
          <a:xfrm>
            <a:off x="995680" y="213361"/>
            <a:ext cx="11196320" cy="148335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câu chuyện lịch sử Vị vua sáng lập Triều Lý trong SGK trang 41 sau đó thảo và chia sẻ một số thông tin về người sáng lập ra Triều Lý (quê quán, khi nhỏ, lúc trưởng thành,...)</a:t>
            </a:r>
            <a:endParaRPr kumimoji="0" lang="en-US" sz="24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9" name="Picture 8">
            <a:extLst>
              <a:ext uri="{FF2B5EF4-FFF2-40B4-BE49-F238E27FC236}">
                <a16:creationId xmlns:a16="http://schemas.microsoft.com/office/drawing/2014/main" id="{1BE7DADF-9E71-5614-1DA8-9619043F7CC4}"/>
              </a:ext>
            </a:extLst>
          </p:cNvPr>
          <p:cNvPicPr>
            <a:picLocks noChangeAspect="1"/>
          </p:cNvPicPr>
          <p:nvPr/>
        </p:nvPicPr>
        <p:blipFill>
          <a:blip r:embed="rId2"/>
          <a:stretch>
            <a:fillRect/>
          </a:stretch>
        </p:blipFill>
        <p:spPr>
          <a:xfrm>
            <a:off x="3545839" y="1831475"/>
            <a:ext cx="5629275" cy="4596947"/>
          </a:xfrm>
          <a:prstGeom prst="rect">
            <a:avLst/>
          </a:prstGeom>
        </p:spPr>
      </p:pic>
      <p:sp>
        <p:nvSpPr>
          <p:cNvPr id="4" name="Oval 3"/>
          <p:cNvSpPr/>
          <p:nvPr/>
        </p:nvSpPr>
        <p:spPr>
          <a:xfrm>
            <a:off x="-1881349" y="-644947"/>
            <a:ext cx="1840085" cy="237432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17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3EC40AA-FA36-EF0D-81AE-5501A423568E}"/>
              </a:ext>
            </a:extLst>
          </p:cNvPr>
          <p:cNvGrpSpPr/>
          <p:nvPr/>
        </p:nvGrpSpPr>
        <p:grpSpPr>
          <a:xfrm>
            <a:off x="2133600" y="446284"/>
            <a:ext cx="10058400" cy="5586852"/>
            <a:chOff x="2133600" y="446284"/>
            <a:chExt cx="10058400" cy="5586852"/>
          </a:xfrm>
        </p:grpSpPr>
        <p:grpSp>
          <p:nvGrpSpPr>
            <p:cNvPr id="9" name="Group 8">
              <a:extLst>
                <a:ext uri="{FF2B5EF4-FFF2-40B4-BE49-F238E27FC236}">
                  <a16:creationId xmlns:a16="http://schemas.microsoft.com/office/drawing/2014/main" id="{D97A0DD4-4477-DC7A-23E5-926CC245AF89}"/>
                </a:ext>
              </a:extLst>
            </p:cNvPr>
            <p:cNvGrpSpPr/>
            <p:nvPr/>
          </p:nvGrpSpPr>
          <p:grpSpPr>
            <a:xfrm>
              <a:off x="2133600" y="446284"/>
              <a:ext cx="10058400" cy="5586852"/>
              <a:chOff x="785329" y="7807418"/>
              <a:chExt cx="10221547" cy="4619371"/>
            </a:xfrm>
          </p:grpSpPr>
          <p:sp>
            <p:nvSpPr>
              <p:cNvPr id="6" name="Rectangle: Rounded Corners 5">
                <a:extLst>
                  <a:ext uri="{FF2B5EF4-FFF2-40B4-BE49-F238E27FC236}">
                    <a16:creationId xmlns:a16="http://schemas.microsoft.com/office/drawing/2014/main" id="{288BC357-6B0B-6E68-3A68-78232082CABA}"/>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 name="Rectangle: Rounded Corners 1">
                <a:extLst>
                  <a:ext uri="{FF2B5EF4-FFF2-40B4-BE49-F238E27FC236}">
                    <a16:creationId xmlns:a16="http://schemas.microsoft.com/office/drawing/2014/main" id="{964BA499-F699-4FF9-41CE-10775996597D}"/>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a:extLst>
                <a:ext uri="{FF2B5EF4-FFF2-40B4-BE49-F238E27FC236}">
                  <a16:creationId xmlns:a16="http://schemas.microsoft.com/office/drawing/2014/main" id="{869D9B66-3A8F-DAA8-0239-47A520C001C5}"/>
                </a:ext>
              </a:extLst>
            </p:cNvPr>
            <p:cNvSpPr txBox="1"/>
            <p:nvPr/>
          </p:nvSpPr>
          <p:spPr>
            <a:xfrm>
              <a:off x="2473569" y="790503"/>
              <a:ext cx="9266486"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Với sự thông minh, tài giỏi hơn người nên sau khi vua Lê Long Đĩnh mất mà không có con nối dõi, các quan trong Triều Tiền Lê đã tôn ông lên làm vua (tức vua Lý Thái Tổ) và lập ra Triều Lý vào năm 1009. Một trong những việc làm đầu tiên và rất quan trọng của vua Lý Công Uẩn sau khi lên ngôi là dời đô. </a:t>
              </a:r>
            </a:p>
          </p:txBody>
        </p:sp>
      </p:grpSp>
      <p:sp>
        <p:nvSpPr>
          <p:cNvPr id="7" name="Oval 6"/>
          <p:cNvSpPr/>
          <p:nvPr/>
        </p:nvSpPr>
        <p:spPr>
          <a:xfrm>
            <a:off x="-1881349" y="-644947"/>
            <a:ext cx="1840085" cy="237432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0999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p159:morph option="byObject"/>
      </p:transition>
    </mc:Choice>
    <mc:Fallback>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650929" y="131251"/>
            <a:ext cx="11158780" cy="158324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400" b="1" kern="0" dirty="0">
                <a:solidFill>
                  <a:srgbClr val="FFFFFF"/>
                </a:solidFill>
                <a:latin typeface="Cambria" panose="02040503050406030204" pitchFamily="18" charset="0"/>
                <a:ea typeface="Cambria" panose="02040503050406030204" pitchFamily="18" charset="0"/>
                <a:sym typeface="Arial"/>
              </a:rPr>
              <a:t> </a:t>
            </a: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của Chiếu dời đô và thực hiện yêu cầu:</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Mục đích của việc dời đô là gì?</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Vì sao dời đô ra thành Đại La?</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Nêu ý nghĩa của Chiếu dời đô.</a:t>
            </a:r>
            <a:endParaRPr lang="en-US" sz="2400" kern="0" dirty="0">
              <a:solidFill>
                <a:srgbClr val="FFFFFF"/>
              </a:solidFill>
              <a:latin typeface="Cambria" panose="02040503050406030204" pitchFamily="18" charset="0"/>
              <a:ea typeface="Cambria" panose="02040503050406030204" pitchFamily="18" charset="0"/>
              <a:sym typeface="Arial"/>
            </a:endParaRPr>
          </a:p>
        </p:txBody>
      </p:sp>
      <p:pic>
        <p:nvPicPr>
          <p:cNvPr id="8" name="Picture 7">
            <a:extLst>
              <a:ext uri="{FF2B5EF4-FFF2-40B4-BE49-F238E27FC236}">
                <a16:creationId xmlns:a16="http://schemas.microsoft.com/office/drawing/2014/main" id="{ECDFA24A-4FB4-1184-4DA9-E667613ADA87}"/>
              </a:ext>
            </a:extLst>
          </p:cNvPr>
          <p:cNvPicPr>
            <a:picLocks noChangeAspect="1"/>
          </p:cNvPicPr>
          <p:nvPr/>
        </p:nvPicPr>
        <p:blipFill>
          <a:blip r:embed="rId4"/>
          <a:stretch>
            <a:fillRect/>
          </a:stretch>
        </p:blipFill>
        <p:spPr>
          <a:xfrm>
            <a:off x="2400300" y="1870743"/>
            <a:ext cx="7996237" cy="4215732"/>
          </a:xfrm>
          <a:prstGeom prst="rect">
            <a:avLst/>
          </a:prstGeom>
        </p:spPr>
      </p:pic>
      <p:sp>
        <p:nvSpPr>
          <p:cNvPr id="9" name="Oval 8"/>
          <p:cNvSpPr/>
          <p:nvPr/>
        </p:nvSpPr>
        <p:spPr>
          <a:xfrm>
            <a:off x="-1881349" y="-644947"/>
            <a:ext cx="1840085" cy="237432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734059" y="60579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Mục</a:t>
            </a:r>
            <a:r>
              <a:rPr lang="en-US" sz="3200" b="1" dirty="0">
                <a:solidFill>
                  <a:prstClr val="black"/>
                </a:solidFill>
              </a:rPr>
              <a:t> </a:t>
            </a:r>
            <a:r>
              <a:rPr lang="en-US" sz="3200" b="1" dirty="0" err="1">
                <a:solidFill>
                  <a:prstClr val="black"/>
                </a:solidFill>
              </a:rPr>
              <a:t>đích</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là</a:t>
            </a:r>
            <a:r>
              <a:rPr lang="en-US" sz="3200" b="1" dirty="0">
                <a:solidFill>
                  <a:prstClr val="black"/>
                </a:solidFill>
              </a:rPr>
              <a:t> </a:t>
            </a:r>
            <a:r>
              <a:rPr lang="en-US" sz="3200" b="1" dirty="0" err="1">
                <a:solidFill>
                  <a:prstClr val="black"/>
                </a:solidFill>
              </a:rPr>
              <a:t>gì</a:t>
            </a:r>
            <a:r>
              <a:rPr lang="en-US" sz="3200" b="1" dirty="0">
                <a:solidFill>
                  <a:prstClr val="black"/>
                </a:solidFill>
              </a:rPr>
              <a:t>?</a:t>
            </a:r>
          </a:p>
        </p:txBody>
      </p:sp>
      <p:grpSp>
        <p:nvGrpSpPr>
          <p:cNvPr id="7" name="Group 6">
            <a:extLst>
              <a:ext uri="{FF2B5EF4-FFF2-40B4-BE49-F238E27FC236}">
                <a16:creationId xmlns:a16="http://schemas.microsoft.com/office/drawing/2014/main" id="{BAD6B7CE-A9B6-DABF-5A36-7049FBB6CF00}"/>
              </a:ext>
            </a:extLst>
          </p:cNvPr>
          <p:cNvGrpSpPr/>
          <p:nvPr/>
        </p:nvGrpSpPr>
        <p:grpSpPr>
          <a:xfrm>
            <a:off x="3438525" y="2265559"/>
            <a:ext cx="8391525" cy="1849241"/>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srgbClr val="0070C0"/>
                  </a:solidFill>
                  <a:latin typeface="Cambria" panose="02040503050406030204" pitchFamily="18" charset="0"/>
                  <a:ea typeface="Cambria" panose="02040503050406030204" pitchFamily="18" charset="0"/>
                  <a:cs typeface="Arial" panose="020B0604020202020204" pitchFamily="34" charset="0"/>
                </a:rPr>
                <a:t>Về mục đích dời đô: </a:t>
              </a:r>
              <a:r>
                <a:rPr lang="vi-VN" sz="3200" dirty="0">
                  <a:solidFill>
                    <a:srgbClr val="0070C0"/>
                  </a:solidFill>
                  <a:latin typeface="Cambria" panose="02040503050406030204" pitchFamily="18" charset="0"/>
                  <a:ea typeface="Cambria" panose="02040503050406030204" pitchFamily="18" charset="0"/>
                  <a:cs typeface="Arial" panose="020B0604020202020204" pitchFamily="34" charset="0"/>
                </a:rPr>
                <a:t>mưu nghiệp lớn, làm kế cho con cháu muôn vạn đời, để vận nước lâu dài, phong tục giàu thịnh.</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050" name="Picture 2" descr="Tìm hiểu chi tiết văn bản: Chiếu dời đô - Lý Công Uẩn | Ngữ văn 8">
            <a:extLst>
              <a:ext uri="{FF2B5EF4-FFF2-40B4-BE49-F238E27FC236}">
                <a16:creationId xmlns:a16="http://schemas.microsoft.com/office/drawing/2014/main" id="{0B359E13-AF3C-DEBC-BFCC-130A990C3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54" y="4286250"/>
            <a:ext cx="3781396" cy="24003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1881349" y="-644947"/>
            <a:ext cx="1840085" cy="237432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Vì</a:t>
            </a:r>
            <a:r>
              <a:rPr lang="en-US" sz="3200" b="1" dirty="0">
                <a:solidFill>
                  <a:prstClr val="black"/>
                </a:solidFill>
              </a:rPr>
              <a:t> </a:t>
            </a:r>
            <a:r>
              <a:rPr lang="en-US" sz="4000" b="1" dirty="0" err="1">
                <a:solidFill>
                  <a:prstClr val="black"/>
                </a:solidFill>
              </a:rPr>
              <a:t>sao</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thành</a:t>
            </a:r>
            <a:r>
              <a:rPr lang="en-US" sz="3200" b="1" dirty="0">
                <a:solidFill>
                  <a:prstClr val="black"/>
                </a:solidFill>
              </a:rPr>
              <a:t> </a:t>
            </a:r>
            <a:r>
              <a:rPr lang="en-US" sz="3200" b="1" dirty="0" err="1">
                <a:solidFill>
                  <a:prstClr val="black"/>
                </a:solidFill>
              </a:rPr>
              <a:t>Đại</a:t>
            </a:r>
            <a:r>
              <a:rPr lang="en-US" sz="3200" b="1" dirty="0">
                <a:solidFill>
                  <a:prstClr val="black"/>
                </a:solidFill>
              </a:rPr>
              <a:t> La?</a:t>
            </a:r>
          </a:p>
        </p:txBody>
      </p:sp>
      <p:grpSp>
        <p:nvGrpSpPr>
          <p:cNvPr id="7" name="Group 6">
            <a:extLst>
              <a:ext uri="{FF2B5EF4-FFF2-40B4-BE49-F238E27FC236}">
                <a16:creationId xmlns:a16="http://schemas.microsoft.com/office/drawing/2014/main" id="{BAD6B7CE-A9B6-DABF-5A36-7049FBB6CF00}"/>
              </a:ext>
            </a:extLst>
          </p:cNvPr>
          <p:cNvGrpSpPr/>
          <p:nvPr/>
        </p:nvGrpSpPr>
        <p:grpSpPr>
          <a:xfrm>
            <a:off x="3419475" y="2970409"/>
            <a:ext cx="8391525" cy="3744716"/>
            <a:chOff x="2133600" y="446284"/>
            <a:chExt cx="10058400" cy="5934671"/>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55904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lí do dời đô: </a:t>
              </a:r>
              <a:r>
                <a:rPr kumimoji="0" lang="vi-VN"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a:t>
              </a:r>
              <a:endParaRPr kumimoji="0" lang="en-US"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8" name="Oval 7"/>
          <p:cNvSpPr/>
          <p:nvPr/>
        </p:nvSpPr>
        <p:spPr>
          <a:xfrm>
            <a:off x="-1881349" y="-644947"/>
            <a:ext cx="1840085" cy="237432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54D2C"/>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629</Words>
  <Application>Microsoft Office PowerPoint</Application>
  <PresentationFormat>Widescreen</PresentationFormat>
  <Paragraphs>22</Paragraphs>
  <Slides>13</Slides>
  <Notes>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13</vt:i4>
      </vt:variant>
    </vt:vector>
  </HeadingPairs>
  <TitlesOfParts>
    <vt:vector size="28" baseType="lpstr">
      <vt:lpstr>微软雅黑</vt:lpstr>
      <vt:lpstr>宋体</vt:lpstr>
      <vt:lpstr>Arial</vt:lpstr>
      <vt:lpstr>Calibri</vt:lpstr>
      <vt:lpstr>Calibri Light</vt:lpstr>
      <vt:lpstr>Cambria</vt:lpstr>
      <vt:lpstr>Times New Roman</vt:lpstr>
      <vt:lpstr>Wingdings</vt:lpstr>
      <vt:lpstr>思源黑体 CN</vt:lpstr>
      <vt:lpstr>思源黑体 CN Bold</vt:lpstr>
      <vt:lpstr>Office Theme</vt:lpstr>
      <vt:lpstr>1_Office Theme</vt:lpstr>
      <vt:lpstr>自定义设计方案</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55</cp:revision>
  <dcterms:created xsi:type="dcterms:W3CDTF">2024-09-13T02:51:48Z</dcterms:created>
  <dcterms:modified xsi:type="dcterms:W3CDTF">2024-11-13T03:17:28Z</dcterms:modified>
</cp:coreProperties>
</file>