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sldIdLst>
    <p:sldId id="257" r:id="rId3"/>
    <p:sldId id="258" r:id="rId4"/>
    <p:sldId id="259" r:id="rId5"/>
    <p:sldId id="261" r:id="rId6"/>
    <p:sldId id="407" r:id="rId7"/>
    <p:sldId id="447" r:id="rId8"/>
    <p:sldId id="443" r:id="rId9"/>
    <p:sldId id="409" r:id="rId10"/>
    <p:sldId id="444" r:id="rId11"/>
    <p:sldId id="446" r:id="rId12"/>
    <p:sldId id="415" r:id="rId13"/>
    <p:sldId id="445" r:id="rId14"/>
    <p:sldId id="410" r:id="rId15"/>
    <p:sldId id="411" r:id="rId16"/>
    <p:sldId id="430" r:id="rId17"/>
    <p:sldId id="413" r:id="rId18"/>
    <p:sldId id="269" r:id="rId19"/>
    <p:sldId id="416"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69" autoAdjust="0"/>
  </p:normalViewPr>
  <p:slideViewPr>
    <p:cSldViewPr snapToGrid="0">
      <p:cViewPr varScale="1">
        <p:scale>
          <a:sx n="60" d="100"/>
          <a:sy n="60" d="100"/>
        </p:scale>
        <p:origin x="2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H%C3%A0m_Ngh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Việt Nam - Tổ quốc của nhiều dân tộc. Các dân tộc cùng là con cháu của Lạc Long Quân - Âu Cơ, nở ra từ trăm trứng, nửa theo mẹ lên núi, nửa theo cha xuống biển, cùng mở mang xây dựng non sông "Tam sơn, tứ hải, nhất phần điền". Cùng chung sống lâu đời trên một đất nước, các dân tộc có truyền thống yêu nước, đoàn kết giúp đỡ nhau trong chinh phục thiên nhiên và đấu tranh xã hội, suốt quá trình lịch sử dựng nước, giữ nước và xây dựng phát triển đất nước.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000000"/>
                </a:solidFill>
                <a:effectLst/>
                <a:highlight>
                  <a:srgbClr val="FFFFFF"/>
                </a:highlight>
                <a:latin typeface="Roboto" panose="02000000000000000000" pitchFamily="2" charset="0"/>
              </a:rPr>
              <a:t>Cộng đồng các dân tộc Việt Nam </a:t>
            </a:r>
            <a:r>
              <a:rPr lang="vi-VN" b="0" i="0" dirty="0">
                <a:solidFill>
                  <a:srgbClr val="000000"/>
                </a:solidFill>
                <a:effectLst/>
                <a:highlight>
                  <a:srgbClr val="FFFFFF"/>
                </a:highlight>
                <a:latin typeface="Roboto" panose="02000000000000000000" pitchFamily="2" charset="0"/>
              </a:rPr>
              <a:t>mặc dù khác nhau về ngôn ngữ, phân vùng địa lý, phong tục tập quán, kinh tế... nhưng vẫn có sự thống nhất, chung nhau đức tính, phẩm chất của người Việt; đồng thời yêu thương, gắn bó mật thiết với nhau trong suốt quá trình xây dựng và bảo vệ Tổ quốc.</a:t>
            </a:r>
            <a:endParaRPr lang="en-US" b="0" i="0" dirty="0">
              <a:solidFill>
                <a:srgbClr val="000000"/>
              </a:solidFill>
              <a:effectLst/>
              <a:highlight>
                <a:srgbClr val="FFFFFF"/>
              </a:highlight>
              <a:latin typeface="Roboto" panose="02000000000000000000" pitchFamily="2" charset="0"/>
            </a:endParaRPr>
          </a:p>
          <a:p>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6</a:t>
            </a:fld>
            <a:endParaRPr lang="en-US"/>
          </a:p>
        </p:txBody>
      </p:sp>
    </p:spTree>
    <p:extLst>
      <p:ext uri="{BB962C8B-B14F-4D97-AF65-F5344CB8AC3E}">
        <p14:creationId xmlns:p14="http://schemas.microsoft.com/office/powerpoint/2010/main" val="175187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Câu</a:t>
            </a:r>
            <a:r>
              <a:rPr lang="en-US" dirty="0"/>
              <a:t> </a:t>
            </a:r>
            <a:r>
              <a:rPr lang="en-US" dirty="0" err="1"/>
              <a:t>chuyện</a:t>
            </a:r>
            <a:r>
              <a:rPr lang="en-US" dirty="0"/>
              <a:t> </a:t>
            </a:r>
            <a:r>
              <a:rPr lang="en-US" b="1" dirty="0" err="1"/>
              <a:t>Trần</a:t>
            </a:r>
            <a:r>
              <a:rPr lang="en-US" b="1" dirty="0"/>
              <a:t> </a:t>
            </a:r>
            <a:r>
              <a:rPr lang="en-US" b="1" dirty="0" err="1"/>
              <a:t>Nhật</a:t>
            </a:r>
            <a:r>
              <a:rPr lang="en-US" b="1" dirty="0"/>
              <a:t> </a:t>
            </a:r>
            <a:r>
              <a:rPr lang="en-US" b="1" dirty="0" err="1"/>
              <a:t>Duật</a:t>
            </a:r>
            <a:r>
              <a:rPr lang="en-US" b="1" dirty="0"/>
              <a:t> </a:t>
            </a:r>
            <a:r>
              <a:rPr lang="en-US" dirty="0" err="1"/>
              <a:t>thu</a:t>
            </a:r>
            <a:r>
              <a:rPr lang="en-US" dirty="0"/>
              <a:t> </a:t>
            </a:r>
            <a:r>
              <a:rPr lang="en-US" dirty="0" err="1"/>
              <a:t>phục</a:t>
            </a:r>
            <a:r>
              <a:rPr lang="en-US" dirty="0"/>
              <a:t> </a:t>
            </a:r>
            <a:r>
              <a:rPr lang="en-US" dirty="0" err="1"/>
              <a:t>chúa</a:t>
            </a:r>
            <a:r>
              <a:rPr lang="en-US" dirty="0"/>
              <a:t> </a:t>
            </a:r>
            <a:r>
              <a:rPr lang="en-US" dirty="0" err="1"/>
              <a:t>đạo</a:t>
            </a:r>
            <a:r>
              <a:rPr lang="en-US" dirty="0"/>
              <a:t> </a:t>
            </a:r>
            <a:r>
              <a:rPr lang="en-US" dirty="0" err="1"/>
              <a:t>Đà</a:t>
            </a:r>
            <a:r>
              <a:rPr lang="en-US" dirty="0"/>
              <a:t> Giang</a:t>
            </a:r>
          </a:p>
          <a:p>
            <a:r>
              <a:rPr lang="en-US" dirty="0" err="1"/>
              <a:t>Trần</a:t>
            </a:r>
            <a:r>
              <a:rPr lang="en-US" dirty="0"/>
              <a:t> </a:t>
            </a:r>
            <a:r>
              <a:rPr lang="en-US" dirty="0" err="1"/>
              <a:t>Nhật</a:t>
            </a:r>
            <a:r>
              <a:rPr lang="en-US" dirty="0"/>
              <a:t> </a:t>
            </a:r>
            <a:r>
              <a:rPr lang="en-US" dirty="0" err="1"/>
              <a:t>Duật</a:t>
            </a:r>
            <a:r>
              <a:rPr lang="en-US" dirty="0"/>
              <a:t> (1253 - 1330) </a:t>
            </a:r>
            <a:r>
              <a:rPr lang="en-US" dirty="0" err="1"/>
              <a:t>là</a:t>
            </a:r>
            <a:r>
              <a:rPr lang="en-US" dirty="0"/>
              <a:t> con </a:t>
            </a:r>
            <a:r>
              <a:rPr lang="en-US" dirty="0" err="1"/>
              <a:t>trai</a:t>
            </a:r>
            <a:r>
              <a:rPr lang="en-US" dirty="0"/>
              <a:t> </a:t>
            </a:r>
            <a:r>
              <a:rPr lang="en-US" dirty="0" err="1"/>
              <a:t>của</a:t>
            </a:r>
            <a:r>
              <a:rPr lang="en-US" dirty="0"/>
              <a:t> </a:t>
            </a:r>
            <a:r>
              <a:rPr lang="en-US" dirty="0" err="1"/>
              <a:t>vua</a:t>
            </a:r>
            <a:r>
              <a:rPr lang="en-US" dirty="0"/>
              <a:t> </a:t>
            </a:r>
            <a:r>
              <a:rPr lang="en-US" dirty="0" err="1"/>
              <a:t>Trần</a:t>
            </a:r>
            <a:r>
              <a:rPr lang="en-US" dirty="0"/>
              <a:t> Thái </a:t>
            </a:r>
            <a:r>
              <a:rPr lang="en-US" dirty="0" err="1"/>
              <a:t>Tông</a:t>
            </a:r>
            <a:r>
              <a:rPr lang="en-US" dirty="0"/>
              <a:t>. </a:t>
            </a:r>
            <a:r>
              <a:rPr lang="en-US" dirty="0" err="1"/>
              <a:t>Ông</a:t>
            </a:r>
            <a:r>
              <a:rPr lang="en-US" dirty="0"/>
              <a:t> </a:t>
            </a:r>
            <a:r>
              <a:rPr lang="en-US" dirty="0" err="1"/>
              <a:t>được</a:t>
            </a:r>
            <a:r>
              <a:rPr lang="en-US" dirty="0"/>
              <a:t> </a:t>
            </a:r>
            <a:r>
              <a:rPr lang="en-US" dirty="0" err="1"/>
              <a:t>phong</a:t>
            </a:r>
            <a:r>
              <a:rPr lang="en-US" dirty="0"/>
              <a:t> </a:t>
            </a:r>
            <a:r>
              <a:rPr lang="en-US" dirty="0" err="1"/>
              <a:t>tước</a:t>
            </a:r>
            <a:r>
              <a:rPr lang="en-US" dirty="0"/>
              <a:t> </a:t>
            </a:r>
            <a:r>
              <a:rPr lang="en-US" dirty="0" err="1"/>
              <a:t>Chiêu</a:t>
            </a:r>
            <a:r>
              <a:rPr lang="en-US" dirty="0"/>
              <a:t> Văn </a:t>
            </a:r>
            <a:r>
              <a:rPr lang="en-US" dirty="0" err="1"/>
              <a:t>vương</a:t>
            </a:r>
            <a:r>
              <a:rPr lang="en-US" dirty="0"/>
              <a:t> </a:t>
            </a:r>
            <a:r>
              <a:rPr lang="en-US" dirty="0" err="1"/>
              <a:t>từ</a:t>
            </a:r>
            <a:r>
              <a:rPr lang="en-US" dirty="0"/>
              <a:t> </a:t>
            </a:r>
            <a:r>
              <a:rPr lang="en-US" dirty="0" err="1"/>
              <a:t>khi</a:t>
            </a:r>
            <a:r>
              <a:rPr lang="en-US" dirty="0"/>
              <a:t> </a:t>
            </a:r>
            <a:r>
              <a:rPr lang="en-US" dirty="0" err="1"/>
              <a:t>còn</a:t>
            </a:r>
            <a:r>
              <a:rPr lang="en-US" dirty="0"/>
              <a:t> </a:t>
            </a:r>
            <a:r>
              <a:rPr lang="en-US" dirty="0" err="1"/>
              <a:t>trẻ</a:t>
            </a:r>
            <a:r>
              <a:rPr lang="en-US" dirty="0"/>
              <a:t>.</a:t>
            </a:r>
          </a:p>
          <a:p>
            <a:r>
              <a:rPr lang="en-US" dirty="0" err="1"/>
              <a:t>Năm</a:t>
            </a:r>
            <a:r>
              <a:rPr lang="en-US" dirty="0"/>
              <a:t> </a:t>
            </a:r>
            <a:r>
              <a:rPr lang="en-US" dirty="0" err="1"/>
              <a:t>Nhật</a:t>
            </a:r>
            <a:r>
              <a:rPr lang="en-US" dirty="0"/>
              <a:t> </a:t>
            </a:r>
            <a:r>
              <a:rPr lang="en-US" dirty="0" err="1"/>
              <a:t>Duật</a:t>
            </a:r>
            <a:r>
              <a:rPr lang="en-US" dirty="0"/>
              <a:t> 27 </a:t>
            </a:r>
            <a:r>
              <a:rPr lang="en-US" dirty="0" err="1"/>
              <a:t>tuổi</a:t>
            </a:r>
            <a:r>
              <a:rPr lang="en-US" dirty="0"/>
              <a:t>, </a:t>
            </a:r>
            <a:r>
              <a:rPr lang="en-US" dirty="0" err="1"/>
              <a:t>vua</a:t>
            </a:r>
            <a:r>
              <a:rPr lang="en-US" dirty="0"/>
              <a:t> </a:t>
            </a:r>
            <a:r>
              <a:rPr lang="en-US" dirty="0" err="1"/>
              <a:t>Trần</a:t>
            </a:r>
            <a:r>
              <a:rPr lang="en-US" dirty="0"/>
              <a:t> </a:t>
            </a:r>
            <a:r>
              <a:rPr lang="en-US" dirty="0" err="1"/>
              <a:t>giao</a:t>
            </a:r>
            <a:r>
              <a:rPr lang="en-US" dirty="0"/>
              <a:t> </a:t>
            </a:r>
            <a:r>
              <a:rPr lang="en-US" dirty="0" err="1"/>
              <a:t>cho</a:t>
            </a:r>
            <a:r>
              <a:rPr lang="en-US" dirty="0"/>
              <a:t> </a:t>
            </a:r>
            <a:r>
              <a:rPr lang="en-US" dirty="0" err="1"/>
              <a:t>ông</a:t>
            </a:r>
            <a:r>
              <a:rPr lang="en-US" dirty="0"/>
              <a:t> </a:t>
            </a:r>
            <a:r>
              <a:rPr lang="en-US" dirty="0" err="1"/>
              <a:t>trọng</a:t>
            </a:r>
            <a:r>
              <a:rPr lang="en-US" dirty="0"/>
              <a:t> </a:t>
            </a:r>
            <a:r>
              <a:rPr lang="en-US" dirty="0" err="1"/>
              <a:t>trách</a:t>
            </a:r>
            <a:r>
              <a:rPr lang="en-US" dirty="0"/>
              <a:t> </a:t>
            </a:r>
            <a:r>
              <a:rPr lang="en-US" dirty="0" err="1"/>
              <a:t>dẹp</a:t>
            </a:r>
            <a:r>
              <a:rPr lang="en-US" dirty="0"/>
              <a:t> </a:t>
            </a:r>
            <a:r>
              <a:rPr lang="en-US" dirty="0" err="1"/>
              <a:t>sự</a:t>
            </a:r>
            <a:r>
              <a:rPr lang="en-US" dirty="0"/>
              <a:t> </a:t>
            </a:r>
            <a:r>
              <a:rPr lang="en-US" dirty="0" err="1"/>
              <a:t>nổi</a:t>
            </a:r>
            <a:r>
              <a:rPr lang="en-US" dirty="0"/>
              <a:t> </a:t>
            </a:r>
            <a:r>
              <a:rPr lang="en-US" dirty="0" err="1"/>
              <a:t>lên</a:t>
            </a:r>
            <a:r>
              <a:rPr lang="en-US" dirty="0"/>
              <a:t> </a:t>
            </a:r>
            <a:r>
              <a:rPr lang="en-US" dirty="0" err="1"/>
              <a:t>chống</a:t>
            </a:r>
            <a:r>
              <a:rPr lang="en-US" dirty="0"/>
              <a:t> </a:t>
            </a:r>
            <a:r>
              <a:rPr lang="en-US" dirty="0" err="1"/>
              <a:t>lại</a:t>
            </a:r>
            <a:r>
              <a:rPr lang="en-US" dirty="0"/>
              <a:t> </a:t>
            </a:r>
            <a:r>
              <a:rPr lang="en-US" dirty="0" err="1"/>
              <a:t>triều</a:t>
            </a:r>
            <a:r>
              <a:rPr lang="en-US" dirty="0"/>
              <a:t> </a:t>
            </a:r>
            <a:r>
              <a:rPr lang="en-US" dirty="0" err="1"/>
              <a:t>đình</a:t>
            </a:r>
            <a:r>
              <a:rPr lang="en-US" dirty="0"/>
              <a:t> </a:t>
            </a:r>
            <a:r>
              <a:rPr lang="en-US" dirty="0" err="1"/>
              <a:t>của</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thuộc</a:t>
            </a:r>
            <a:r>
              <a:rPr lang="en-US" dirty="0"/>
              <a:t>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ngày</a:t>
            </a:r>
            <a:r>
              <a:rPr lang="en-US" dirty="0"/>
              <a:t> nay) </a:t>
            </a:r>
            <a:r>
              <a:rPr lang="en-US" dirty="0" err="1"/>
              <a:t>là</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Nhật</a:t>
            </a:r>
            <a:r>
              <a:rPr lang="en-US" dirty="0"/>
              <a:t> </a:t>
            </a:r>
            <a:r>
              <a:rPr lang="en-US" dirty="0" err="1"/>
              <a:t>Duật</a:t>
            </a:r>
            <a:r>
              <a:rPr lang="en-US" dirty="0"/>
              <a:t> </a:t>
            </a:r>
            <a:r>
              <a:rPr lang="en-US" dirty="0" err="1"/>
              <a:t>một</a:t>
            </a:r>
            <a:r>
              <a:rPr lang="en-US" dirty="0"/>
              <a:t> </a:t>
            </a:r>
            <a:r>
              <a:rPr lang="en-US" dirty="0" err="1"/>
              <a:t>mình</a:t>
            </a:r>
            <a:r>
              <a:rPr lang="en-US" dirty="0"/>
              <a:t> </a:t>
            </a:r>
            <a:r>
              <a:rPr lang="en-US" dirty="0" err="1"/>
              <a:t>một</a:t>
            </a:r>
            <a:r>
              <a:rPr lang="en-US" dirty="0"/>
              <a:t> </a:t>
            </a:r>
            <a:r>
              <a:rPr lang="en-US" dirty="0" err="1"/>
              <a:t>ngựa</a:t>
            </a:r>
            <a:r>
              <a:rPr lang="en-US" dirty="0"/>
              <a:t> </a:t>
            </a:r>
            <a:r>
              <a:rPr lang="en-US" dirty="0" err="1"/>
              <a:t>đến</a:t>
            </a:r>
            <a:r>
              <a:rPr lang="en-US" dirty="0"/>
              <a:t> </a:t>
            </a:r>
            <a:r>
              <a:rPr lang="en-US" dirty="0" err="1"/>
              <a:t>trại</a:t>
            </a:r>
            <a:r>
              <a:rPr lang="en-US" dirty="0"/>
              <a:t> </a:t>
            </a:r>
            <a:r>
              <a:rPr lang="en-US" dirty="0" err="1"/>
              <a:t>Giác</a:t>
            </a:r>
            <a:r>
              <a:rPr lang="en-US" dirty="0"/>
              <a:t> </a:t>
            </a:r>
            <a:r>
              <a:rPr lang="en-US" dirty="0" err="1"/>
              <a:t>Mật</a:t>
            </a:r>
            <a:r>
              <a:rPr lang="en-US" dirty="0"/>
              <a:t>. </a:t>
            </a:r>
            <a:r>
              <a:rPr lang="en-US" dirty="0" err="1"/>
              <a:t>Thản</a:t>
            </a:r>
            <a:r>
              <a:rPr lang="en-US" dirty="0"/>
              <a:t> </a:t>
            </a:r>
            <a:r>
              <a:rPr lang="en-US" dirty="0" err="1"/>
              <a:t>nhiên</a:t>
            </a:r>
            <a:r>
              <a:rPr lang="en-US" dirty="0"/>
              <a:t> </a:t>
            </a:r>
            <a:r>
              <a:rPr lang="en-US" dirty="0" err="1"/>
              <a:t>đi</a:t>
            </a:r>
            <a:r>
              <a:rPr lang="en-US" dirty="0"/>
              <a:t> </a:t>
            </a:r>
            <a:r>
              <a:rPr lang="en-US" dirty="0" err="1"/>
              <a:t>giữa</a:t>
            </a:r>
            <a:r>
              <a:rPr lang="en-US" dirty="0"/>
              <a:t> </a:t>
            </a:r>
            <a:r>
              <a:rPr lang="en-US" dirty="0" err="1"/>
              <a:t>lớp</a:t>
            </a:r>
            <a:r>
              <a:rPr lang="en-US" dirty="0"/>
              <a:t> </a:t>
            </a:r>
            <a:r>
              <a:rPr lang="en-US" dirty="0" err="1"/>
              <a:t>lớp</a:t>
            </a:r>
            <a:r>
              <a:rPr lang="en-US" dirty="0"/>
              <a:t> </a:t>
            </a:r>
            <a:r>
              <a:rPr lang="en-US" dirty="0" err="1"/>
              <a:t>gươm</a:t>
            </a:r>
            <a:r>
              <a:rPr lang="en-US" dirty="0"/>
              <a:t> </a:t>
            </a:r>
            <a:r>
              <a:rPr lang="en-US" dirty="0" err="1"/>
              <a:t>giáo</a:t>
            </a:r>
            <a:r>
              <a:rPr lang="en-US" dirty="0"/>
              <a:t> </a:t>
            </a:r>
            <a:r>
              <a:rPr lang="en-US" dirty="0" err="1"/>
              <a:t>và</a:t>
            </a:r>
            <a:r>
              <a:rPr lang="en-US" dirty="0"/>
              <a:t> </a:t>
            </a:r>
            <a:r>
              <a:rPr lang="en-US" dirty="0" err="1"/>
              <a:t>đảm</a:t>
            </a:r>
            <a:r>
              <a:rPr lang="en-US" dirty="0"/>
              <a:t> </a:t>
            </a:r>
            <a:r>
              <a:rPr lang="en-US" dirty="0" err="1"/>
              <a:t>linh</a:t>
            </a:r>
            <a:r>
              <a:rPr lang="en-US" dirty="0"/>
              <a:t> </a:t>
            </a:r>
            <a:r>
              <a:rPr lang="en-US" dirty="0" err="1"/>
              <a:t>sắc</a:t>
            </a:r>
            <a:r>
              <a:rPr lang="en-US" dirty="0"/>
              <a:t> </a:t>
            </a:r>
            <a:r>
              <a:rPr lang="en-US" dirty="0" err="1"/>
              <a:t>phục</a:t>
            </a:r>
            <a:r>
              <a:rPr lang="en-US" dirty="0"/>
              <a:t> </a:t>
            </a:r>
            <a:r>
              <a:rPr lang="en-US" dirty="0" err="1"/>
              <a:t>kì</a:t>
            </a:r>
            <a:r>
              <a:rPr lang="en-US" dirty="0"/>
              <a:t> </a:t>
            </a:r>
            <a:r>
              <a:rPr lang="en-US" dirty="0" err="1"/>
              <a:t>dị</a:t>
            </a:r>
            <a:r>
              <a:rPr lang="en-US" dirty="0"/>
              <a:t> </a:t>
            </a:r>
            <a:r>
              <a:rPr lang="en-US" dirty="0" err="1"/>
              <a:t>uy</a:t>
            </a:r>
            <a:r>
              <a:rPr lang="en-US" dirty="0"/>
              <a:t> </a:t>
            </a:r>
            <a:r>
              <a:rPr lang="en-US" dirty="0" err="1"/>
              <a:t>hiếp</a:t>
            </a:r>
            <a:r>
              <a:rPr lang="en-US" dirty="0"/>
              <a:t> </a:t>
            </a:r>
            <a:r>
              <a:rPr lang="en-US" dirty="0" err="1"/>
              <a:t>của</a:t>
            </a:r>
            <a:r>
              <a:rPr lang="en-US" dirty="0"/>
              <a:t> </a:t>
            </a:r>
            <a:r>
              <a:rPr lang="en-US" dirty="0" err="1"/>
              <a:t>Giác</a:t>
            </a:r>
            <a:r>
              <a:rPr lang="en-US" dirty="0"/>
              <a:t> </a:t>
            </a:r>
            <a:r>
              <a:rPr lang="en-US" dirty="0" err="1"/>
              <a:t>Một</a:t>
            </a:r>
            <a:r>
              <a:rPr lang="en-US" dirty="0"/>
              <a:t>, </a:t>
            </a:r>
            <a:r>
              <a:rPr lang="en-US" dirty="0" err="1"/>
              <a:t>ông</a:t>
            </a:r>
            <a:r>
              <a:rPr lang="en-US" dirty="0"/>
              <a:t> </a:t>
            </a:r>
            <a:r>
              <a:rPr lang="en-US" dirty="0" err="1"/>
              <a:t>nói</a:t>
            </a:r>
            <a:r>
              <a:rPr lang="en-US" dirty="0"/>
              <a:t> </a:t>
            </a:r>
            <a:r>
              <a:rPr lang="en-US" dirty="0" err="1"/>
              <a:t>với</a:t>
            </a:r>
            <a:r>
              <a:rPr lang="en-US" dirty="0"/>
              <a:t> </a:t>
            </a:r>
            <a:r>
              <a:rPr lang="en-US" dirty="0" err="1"/>
              <a:t>chúa</a:t>
            </a:r>
            <a:r>
              <a:rPr lang="en-US" dirty="0"/>
              <a:t> </a:t>
            </a:r>
            <a:r>
              <a:rPr lang="en-US" dirty="0" err="1"/>
              <a:t>đạo</a:t>
            </a:r>
            <a:r>
              <a:rPr lang="en-US" dirty="0"/>
              <a:t> </a:t>
            </a:r>
            <a:r>
              <a:rPr lang="en-US" dirty="0" err="1"/>
              <a:t>bằng</a:t>
            </a:r>
            <a:r>
              <a:rPr lang="en-US" dirty="0"/>
              <a:t> </a:t>
            </a:r>
            <a:r>
              <a:rPr lang="en-US" dirty="0" err="1"/>
              <a:t>chính</a:t>
            </a:r>
            <a:r>
              <a:rPr lang="en-US" dirty="0"/>
              <a:t> </a:t>
            </a:r>
            <a:r>
              <a:rPr lang="en-US" dirty="0" err="1"/>
              <a:t>ngôn</a:t>
            </a:r>
            <a:r>
              <a:rPr lang="en-US" dirty="0"/>
              <a:t> </a:t>
            </a:r>
            <a:r>
              <a:rPr lang="en-US" dirty="0" err="1"/>
              <a:t>ngữ</a:t>
            </a:r>
            <a:r>
              <a:rPr lang="en-US" dirty="0"/>
              <a:t> </a:t>
            </a:r>
            <a:r>
              <a:rPr lang="en-US" dirty="0" err="1"/>
              <a:t>và</a:t>
            </a:r>
            <a:r>
              <a:rPr lang="en-US" dirty="0"/>
              <a:t> </a:t>
            </a:r>
            <a:r>
              <a:rPr lang="en-US" dirty="0" err="1"/>
              <a:t>theo</a:t>
            </a:r>
            <a:r>
              <a:rPr lang="en-US" dirty="0"/>
              <a:t> </a:t>
            </a:r>
            <a:r>
              <a:rPr lang="en-US" dirty="0" err="1"/>
              <a:t>phong</a:t>
            </a:r>
            <a:r>
              <a:rPr lang="en-US" dirty="0"/>
              <a:t> </a:t>
            </a:r>
            <a:r>
              <a:rPr lang="en-US" dirty="0" err="1"/>
              <a:t>tục</a:t>
            </a:r>
            <a:r>
              <a:rPr lang="en-US" dirty="0"/>
              <a:t> </a:t>
            </a:r>
            <a:r>
              <a:rPr lang="en-US" dirty="0" err="1"/>
              <a:t>của</a:t>
            </a:r>
            <a:r>
              <a:rPr lang="en-US" dirty="0"/>
              <a:t> </a:t>
            </a:r>
            <a:r>
              <a:rPr lang="en-US" dirty="0" err="1"/>
              <a:t>dân</a:t>
            </a:r>
            <a:r>
              <a:rPr lang="en-US" dirty="0"/>
              <a:t> </a:t>
            </a:r>
            <a:r>
              <a:rPr lang="en-US" dirty="0" err="1"/>
              <a:t>tộc</a:t>
            </a:r>
            <a:r>
              <a:rPr lang="en-US" dirty="0"/>
              <a:t> ở </a:t>
            </a:r>
            <a:r>
              <a:rPr lang="en-US" dirty="0" err="1"/>
              <a:t>Đà</a:t>
            </a:r>
            <a:r>
              <a:rPr lang="en-US" dirty="0"/>
              <a:t> Giang. Khi </a:t>
            </a:r>
            <a:r>
              <a:rPr lang="en-US" dirty="0" err="1"/>
              <a:t>mâm</a:t>
            </a:r>
            <a:r>
              <a:rPr lang="en-US" dirty="0"/>
              <a:t> </a:t>
            </a:r>
            <a:r>
              <a:rPr lang="en-US" dirty="0" err="1"/>
              <a:t>rượu</a:t>
            </a:r>
            <a:r>
              <a:rPr lang="en-US" dirty="0"/>
              <a:t> </a:t>
            </a:r>
            <a:r>
              <a:rPr lang="en-US" dirty="0" err="1"/>
              <a:t>được</a:t>
            </a:r>
            <a:r>
              <a:rPr lang="en-US" dirty="0"/>
              <a:t> </a:t>
            </a:r>
            <a:r>
              <a:rPr lang="en-US" dirty="0" err="1"/>
              <a:t>bưng</a:t>
            </a:r>
            <a:r>
              <a:rPr lang="en-US" dirty="0"/>
              <a:t> </a:t>
            </a:r>
            <a:r>
              <a:rPr lang="en-US" dirty="0" err="1"/>
              <a:t>lên</a:t>
            </a:r>
            <a:r>
              <a:rPr lang="en-US" dirty="0"/>
              <a:t>, </a:t>
            </a:r>
            <a:r>
              <a:rPr lang="en-US" dirty="0" err="1"/>
              <a:t>Nhật</a:t>
            </a:r>
            <a:r>
              <a:rPr lang="en-US" dirty="0"/>
              <a:t> </a:t>
            </a:r>
            <a:r>
              <a:rPr lang="en-US" dirty="0" err="1"/>
              <a:t>Duật</a:t>
            </a:r>
            <a:r>
              <a:rPr lang="en-US" dirty="0"/>
              <a:t> </a:t>
            </a:r>
            <a:r>
              <a:rPr lang="en-US" dirty="0" err="1"/>
              <a:t>không</a:t>
            </a:r>
            <a:r>
              <a:rPr lang="en-US" dirty="0"/>
              <a:t> </a:t>
            </a:r>
            <a:r>
              <a:rPr lang="en-US" dirty="0" err="1"/>
              <a:t>chút</a:t>
            </a:r>
            <a:r>
              <a:rPr lang="en-US" dirty="0"/>
              <a:t> </a:t>
            </a:r>
            <a:r>
              <a:rPr lang="en-US" dirty="0" err="1"/>
              <a:t>ngần</a:t>
            </a:r>
            <a:r>
              <a:rPr lang="en-US" dirty="0"/>
              <a:t> </a:t>
            </a:r>
            <a:r>
              <a:rPr lang="en-US" dirty="0" err="1"/>
              <a:t>ngại</a:t>
            </a:r>
            <a:r>
              <a:rPr lang="en-US" dirty="0"/>
              <a:t> </a:t>
            </a:r>
            <a:r>
              <a:rPr lang="en-US" dirty="0" err="1"/>
              <a:t>cầm</a:t>
            </a:r>
            <a:r>
              <a:rPr lang="en-US" dirty="0"/>
              <a:t> </a:t>
            </a:r>
            <a:r>
              <a:rPr lang="en-US" dirty="0" err="1"/>
              <a:t>thịt</a:t>
            </a:r>
            <a:r>
              <a:rPr lang="en-US" dirty="0"/>
              <a:t> </a:t>
            </a:r>
            <a:r>
              <a:rPr lang="en-US" dirty="0" err="1"/>
              <a:t>ăn</a:t>
            </a:r>
            <a:r>
              <a:rPr lang="en-US" dirty="0"/>
              <a:t> </a:t>
            </a:r>
            <a:r>
              <a:rPr lang="en-US" dirty="0" err="1"/>
              <a:t>và</a:t>
            </a:r>
            <a:r>
              <a:rPr lang="en-US" dirty="0"/>
              <a:t> </a:t>
            </a:r>
            <a:r>
              <a:rPr lang="en-US" dirty="0" err="1"/>
              <a:t>cầm</a:t>
            </a:r>
            <a:r>
              <a:rPr lang="en-US" dirty="0"/>
              <a:t> </a:t>
            </a:r>
            <a:r>
              <a:rPr lang="en-US" dirty="0" err="1"/>
              <a:t>gáo</a:t>
            </a:r>
            <a:r>
              <a:rPr lang="en-US" dirty="0"/>
              <a:t> </a:t>
            </a:r>
            <a:r>
              <a:rPr lang="en-US" dirty="0" err="1"/>
              <a:t>rượu</a:t>
            </a:r>
            <a:r>
              <a:rPr lang="en-US" dirty="0"/>
              <a:t> </a:t>
            </a:r>
            <a:r>
              <a:rPr lang="en-US" dirty="0" err="1"/>
              <a:t>bầu</a:t>
            </a:r>
            <a:r>
              <a:rPr lang="en-US" dirty="0"/>
              <a:t> </a:t>
            </a:r>
            <a:r>
              <a:rPr lang="en-US" dirty="0" err="1"/>
              <a:t>từ</a:t>
            </a:r>
            <a:r>
              <a:rPr lang="en-US" dirty="0"/>
              <a:t> </a:t>
            </a:r>
            <a:r>
              <a:rPr lang="en-US" dirty="0" err="1"/>
              <a:t>từ</a:t>
            </a:r>
            <a:r>
              <a:rPr lang="en-US" dirty="0"/>
              <a:t> </a:t>
            </a:r>
            <a:r>
              <a:rPr lang="en-US" dirty="0" err="1"/>
              <a:t>dốc</a:t>
            </a:r>
            <a:r>
              <a:rPr lang="en-US" dirty="0"/>
              <a:t> </a:t>
            </a:r>
            <a:r>
              <a:rPr lang="en-US" dirty="0" err="1"/>
              <a:t>vào</a:t>
            </a:r>
            <a:r>
              <a:rPr lang="en-US" dirty="0"/>
              <a:t> </a:t>
            </a:r>
            <a:r>
              <a:rPr lang="en-US" dirty="0" err="1"/>
              <a:t>mũi</a:t>
            </a:r>
            <a:r>
              <a:rPr lang="en-US" dirty="0"/>
              <a:t> </a:t>
            </a:r>
            <a:r>
              <a:rPr lang="en-US" dirty="0" err="1"/>
              <a:t>hết</a:t>
            </a:r>
            <a:r>
              <a:rPr lang="en-US" dirty="0"/>
              <a:t> </a:t>
            </a:r>
            <a:r>
              <a:rPr lang="en-US" dirty="0" err="1"/>
              <a:t>sức</a:t>
            </a:r>
            <a:r>
              <a:rPr lang="en-US" dirty="0"/>
              <a:t> </a:t>
            </a:r>
            <a:r>
              <a:rPr lang="en-US" dirty="0" err="1"/>
              <a:t>thành</a:t>
            </a:r>
            <a:r>
              <a:rPr lang="en-US" dirty="0"/>
              <a:t> </a:t>
            </a:r>
            <a:r>
              <a:rPr lang="en-US" dirty="0" err="1"/>
              <a:t>thạo</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kinh</a:t>
            </a:r>
            <a:r>
              <a:rPr lang="en-US" dirty="0"/>
              <a:t> </a:t>
            </a:r>
            <a:r>
              <a:rPr lang="en-US" dirty="0" err="1"/>
              <a:t>ngạc</a:t>
            </a:r>
            <a:r>
              <a:rPr lang="en-US" dirty="0"/>
              <a:t> </a:t>
            </a:r>
            <a:r>
              <a:rPr lang="en-US" dirty="0" err="1"/>
              <a:t>thốt</a:t>
            </a:r>
            <a:r>
              <a:rPr lang="en-US" dirty="0"/>
              <a:t> </a:t>
            </a:r>
            <a:r>
              <a:rPr lang="en-US" dirty="0" err="1"/>
              <a:t>lên</a:t>
            </a:r>
            <a:r>
              <a:rPr lang="en-US" dirty="0"/>
              <a:t>: “</a:t>
            </a:r>
            <a:r>
              <a:rPr lang="en-US" dirty="0" err="1"/>
              <a:t>Chiêu</a:t>
            </a:r>
            <a:r>
              <a:rPr lang="en-US" dirty="0"/>
              <a:t> Văn </a:t>
            </a:r>
            <a:r>
              <a:rPr lang="en-US" dirty="0" err="1"/>
              <a:t>vương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với</a:t>
            </a:r>
            <a:r>
              <a:rPr lang="en-US" dirty="0"/>
              <a:t> ta”. </a:t>
            </a:r>
            <a:r>
              <a:rPr lang="en-US" dirty="0" err="1"/>
              <a:t>Nhật</a:t>
            </a:r>
            <a:r>
              <a:rPr lang="en-US" dirty="0"/>
              <a:t> </a:t>
            </a:r>
            <a:r>
              <a:rPr lang="en-US" dirty="0" err="1"/>
              <a:t>Duật</a:t>
            </a:r>
            <a:r>
              <a:rPr lang="en-US" dirty="0"/>
              <a:t> </a:t>
            </a:r>
            <a:r>
              <a:rPr lang="en-US" dirty="0" err="1"/>
              <a:t>từ</a:t>
            </a:r>
            <a:r>
              <a:rPr lang="en-US" dirty="0"/>
              <a:t> </a:t>
            </a:r>
            <a:r>
              <a:rPr lang="en-US" dirty="0" err="1"/>
              <a:t>tốn</a:t>
            </a:r>
            <a:r>
              <a:rPr lang="en-US" dirty="0"/>
              <a:t> </a:t>
            </a:r>
            <a:r>
              <a:rPr lang="en-US" dirty="0" err="1"/>
              <a:t>nói</a:t>
            </a:r>
            <a:r>
              <a:rPr lang="en-US" dirty="0"/>
              <a:t>: “</a:t>
            </a:r>
            <a:r>
              <a:rPr lang="en-US" dirty="0" err="1"/>
              <a:t>Chúng</a:t>
            </a:r>
            <a:r>
              <a:rPr lang="en-US" dirty="0"/>
              <a:t> ta </a:t>
            </a:r>
            <a:r>
              <a:rPr lang="en-US" dirty="0" err="1"/>
              <a:t>xưa</a:t>
            </a:r>
            <a:r>
              <a:rPr lang="en-US" dirty="0"/>
              <a:t> nay </a:t>
            </a:r>
            <a:r>
              <a:rPr lang="en-US" dirty="0" err="1"/>
              <a:t>vẫn</a:t>
            </a:r>
            <a:r>
              <a:rPr lang="en-US" dirty="0"/>
              <a:t> </a:t>
            </a:r>
            <a:r>
              <a:rPr lang="en-US" dirty="0" err="1"/>
              <a:t>là</a:t>
            </a:r>
            <a:r>
              <a:rPr lang="en-US" dirty="0"/>
              <a:t> </a:t>
            </a:r>
            <a:r>
              <a:rPr lang="en-US" dirty="0" err="1"/>
              <a:t>anh</a:t>
            </a:r>
            <a:r>
              <a:rPr lang="en-US" dirty="0"/>
              <a:t> </a:t>
            </a:r>
            <a:r>
              <a:rPr lang="en-US" dirty="0" err="1"/>
              <a:t>em</a:t>
            </a:r>
            <a:r>
              <a:rPr lang="en-US" dirty="0"/>
              <a:t>”. Sau </a:t>
            </a:r>
            <a:r>
              <a:rPr lang="en-US" dirty="0" err="1"/>
              <a:t>sự</a:t>
            </a:r>
            <a:r>
              <a:rPr lang="en-US" dirty="0"/>
              <a:t> </a:t>
            </a:r>
            <a:r>
              <a:rPr lang="en-US" dirty="0" err="1"/>
              <a:t>kiện</a:t>
            </a:r>
            <a:r>
              <a:rPr lang="en-US" dirty="0"/>
              <a:t> </a:t>
            </a:r>
            <a:r>
              <a:rPr lang="en-US" dirty="0" err="1"/>
              <a:t>này</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quy</a:t>
            </a:r>
            <a:r>
              <a:rPr lang="en-US" dirty="0"/>
              <a:t> </a:t>
            </a:r>
            <a:r>
              <a:rPr lang="en-US" dirty="0" err="1"/>
              <a:t>thuận</a:t>
            </a:r>
            <a:r>
              <a:rPr lang="en-US" dirty="0"/>
              <a:t> </a:t>
            </a:r>
            <a:r>
              <a:rPr lang="en-US" dirty="0" err="1"/>
              <a:t>triều</a:t>
            </a:r>
            <a:r>
              <a:rPr lang="en-US" dirty="0"/>
              <a:t> </a:t>
            </a:r>
            <a:r>
              <a:rPr lang="en-US" dirty="0" err="1"/>
              <a:t>đình</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như</a:t>
            </a:r>
            <a:r>
              <a:rPr lang="en-US" dirty="0"/>
              <a:t> </a:t>
            </a:r>
            <a:r>
              <a:rPr lang="en-US" dirty="0" err="1"/>
              <a:t>được</a:t>
            </a:r>
            <a:r>
              <a:rPr lang="en-US" dirty="0"/>
              <a:t> </a:t>
            </a:r>
            <a:r>
              <a:rPr lang="en-US" dirty="0" err="1"/>
              <a:t>nhân</a:t>
            </a:r>
            <a:r>
              <a:rPr lang="en-US" dirty="0"/>
              <a:t> </a:t>
            </a:r>
            <a:r>
              <a:rPr lang="en-US" dirty="0" err="1"/>
              <a:t>lên</a:t>
            </a:r>
            <a:r>
              <a:rPr lang="en-US"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9</a:t>
            </a:fld>
            <a:endParaRPr lang="en-US"/>
          </a:p>
        </p:txBody>
      </p:sp>
    </p:spTree>
    <p:extLst>
      <p:ext uri="{BB962C8B-B14F-4D97-AF65-F5344CB8AC3E}">
        <p14:creationId xmlns:p14="http://schemas.microsoft.com/office/powerpoint/2010/main" val="107067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83838"/>
                </a:solidFill>
                <a:effectLst/>
                <a:highlight>
                  <a:srgbClr val="FFFFFF"/>
                </a:highlight>
                <a:latin typeface="Open Sans" panose="020B0606030504020204" pitchFamily="34" charset="0"/>
              </a:rPr>
              <a:t>Phong trào Cần Vương là hệ thống các cuộc khởi nghĩa vũ trang khắp cả nước từ năm 1885 đến năm 1896 với sự hưởng ứng chiếu Cần Vương của vua </a:t>
            </a:r>
            <a:r>
              <a:rPr lang="vi-VN" b="0" i="0" u="none" strike="noStrike" dirty="0">
                <a:solidFill>
                  <a:srgbClr val="A03717"/>
                </a:solidFill>
                <a:effectLst/>
                <a:highlight>
                  <a:srgbClr val="FFFFFF"/>
                </a:highlight>
                <a:latin typeface="Open Sans" panose="020B0606030504020204" pitchFamily="34" charset="0"/>
                <a:hlinkClick r:id="rId3"/>
              </a:rPr>
              <a:t>Hàm Nghi</a:t>
            </a:r>
            <a:r>
              <a:rPr lang="en-US" b="0" i="0" u="none" strike="noStrike" dirty="0">
                <a:solidFill>
                  <a:srgbClr val="A03717"/>
                </a:solidFill>
                <a:effectLst/>
                <a:highlight>
                  <a:srgbClr val="FFFFFF"/>
                </a:highligh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A03717"/>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Chiếu Cần Vương kêu gọi nhân dân cùng tham gia chống Pháp, khôi phục nền độc lập, khôi phục chế độ phong kiến có vua là người tài giỏi.</a:t>
            </a:r>
          </a:p>
          <a:p>
            <a:pPr marL="0" indent="0" algn="l">
              <a:buFontTx/>
              <a:buNone/>
            </a:pPr>
            <a:r>
              <a:rPr lang="en-US" b="0" i="0" dirty="0">
                <a:solidFill>
                  <a:srgbClr val="383838"/>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Khẩu hiệu này đã nhanh chóng thổi lên ngọn lửa tình yêu quê hương và lòng căm thù quân xâm lược của toàn thể nhân dân = &gt; Một phong trào vũ trang chống thực dân Pháp diễn ra sôi nổi và kéo dài hơn 12 năm.</a:t>
            </a:r>
            <a:endParaRPr lang="en-US" b="0" i="0" dirty="0">
              <a:solidFill>
                <a:srgbClr val="383838"/>
              </a:solidFill>
              <a:effectLst/>
              <a:highlight>
                <a:srgbClr val="FFFFFF"/>
              </a:highlight>
              <a:latin typeface="Open Sans" panose="020B0606030504020204" pitchFamily="34" charset="0"/>
            </a:endParaRPr>
          </a:p>
          <a:p>
            <a:pPr marL="171450" indent="-171450" algn="l">
              <a:buFontTx/>
              <a:buChar char="-"/>
            </a:pPr>
            <a:r>
              <a:rPr lang="vi-VN" b="0" i="0" dirty="0">
                <a:solidFill>
                  <a:srgbClr val="383838"/>
                </a:solidFill>
                <a:effectLst/>
                <a:highlight>
                  <a:srgbClr val="FFFFFF"/>
                </a:highlight>
                <a:latin typeface="Open Sans" panose="020B0606030504020204" pitchFamily="34" charset="0"/>
              </a:rPr>
              <a:t>Phong trào Cần vương chia thành 2 giai đoạn:</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vi-VN" b="0" i="0" dirty="0">
                <a:solidFill>
                  <a:srgbClr val="383838"/>
                </a:solidFill>
                <a:effectLst/>
                <a:highlight>
                  <a:srgbClr val="FFFFFF"/>
                </a:highlight>
                <a:latin typeface="Open Sans" panose="020B0606030504020204" pitchFamily="34" charset="0"/>
              </a:rPr>
              <a:t>+ Giai đoạn 1: 1885 - 1888, phong trào bùng nổ khắp cả nước nhất là Trung Kỳ, Bắc Kỳ.</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en-US" b="0" i="0" dirty="0">
                <a:solidFill>
                  <a:srgbClr val="383838"/>
                </a:solidFill>
                <a:effectLst/>
                <a:highlight>
                  <a:srgbClr val="FFFFFF"/>
                </a:highlight>
                <a:latin typeface="Open Sans" panose="020B0606030504020204" pitchFamily="34" charset="0"/>
              </a:rPr>
              <a:t>+</a:t>
            </a:r>
            <a:r>
              <a:rPr lang="vi-VN" b="0" i="0" dirty="0">
                <a:solidFill>
                  <a:srgbClr val="383838"/>
                </a:solidFill>
                <a:effectLst/>
                <a:highlight>
                  <a:srgbClr val="FFFFFF"/>
                </a:highlight>
                <a:latin typeface="Open Sans" panose="020B0606030504020204" pitchFamily="34" charset="0"/>
              </a:rPr>
              <a:t> Giai đoạn 2: 1888 - 1896, sau khi vua Hàm Nghi bị bắt, phong trào quy tụ thành những cuộc khởi nghĩa lớn có quy mô và trình độ tổ chức cao hơn, tiêu biểu nhất là khởi nghĩa Hương Khê (1885 - 1896)</a:t>
            </a:r>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10</a:t>
            </a:fld>
            <a:endParaRPr lang="en-US"/>
          </a:p>
        </p:txBody>
      </p:sp>
    </p:spTree>
    <p:extLst>
      <p:ext uri="{BB962C8B-B14F-4D97-AF65-F5344CB8AC3E}">
        <p14:creationId xmlns:p14="http://schemas.microsoft.com/office/powerpoint/2010/main" val="392532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5F5F5"/>
                </a:highligh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Di tích quốc gia đặc biệt vào tháng 5/2012.</a:t>
            </a:r>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11</a:t>
            </a:fld>
            <a:endParaRPr lang="en-US"/>
          </a:p>
        </p:txBody>
      </p:sp>
    </p:spTree>
    <p:extLst>
      <p:ext uri="{BB962C8B-B14F-4D97-AF65-F5344CB8AC3E}">
        <p14:creationId xmlns:p14="http://schemas.microsoft.com/office/powerpoint/2010/main" val="82497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70B11"/>
                </a:solidFill>
                <a:effectLst/>
                <a:highlight>
                  <a:srgbClr val="FFFFFF"/>
                </a:highlight>
                <a:latin typeface="Helvetica Neue"/>
              </a:rPr>
              <a:t>Di tích cây đa Tân Trào nằm ở </a:t>
            </a:r>
            <a:r>
              <a:rPr lang="vi-VN" b="0" i="0" dirty="0">
                <a:solidFill>
                  <a:srgbClr val="070B11"/>
                </a:solidFill>
                <a:effectLst/>
                <a:highlight>
                  <a:srgbClr val="FFFFFF"/>
                </a:highlight>
                <a:latin typeface="Helvetica Neue"/>
              </a:rPr>
              <a:t>Làng Tân Lập, xã Tân Trào, huyện Sơn Dương, tỉnh Tuyên Quang.</a:t>
            </a:r>
          </a:p>
          <a:p>
            <a:r>
              <a:rPr lang="vi-VN" b="0" i="0" dirty="0">
                <a:solidFill>
                  <a:srgbClr val="070B11"/>
                </a:solidFill>
                <a:effectLst/>
                <a:highlight>
                  <a:srgbClr val="FFFFFF"/>
                </a:highlight>
                <a:latin typeface="Helvetica Neue"/>
              </a:rPr>
              <a:t>Cây đa Tân Trào là một biểu tượng lịch sử của làng Tân Lập, nơi đã diễn ra những sự kiện quan trọng trong cuộc kháng chiến chống Pháp của dân tộc Việt Nam. Cây đa này không chỉ là vị thần bảo hộ cho người dân nơi đây mà còn là một nhân chứng sống cho những ngày tháng hào hùng của quân và dân Tân Trào. Đây cũng là nơi chứng kiến Đại tướng Võ Nguyên Giáp đọc bản quân lệnh số 1 cũng như lễ xuất quân giải phóng thủ đô năm 1945.</a:t>
            </a:r>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12</a:t>
            </a:fld>
            <a:endParaRPr lang="en-US"/>
          </a:p>
        </p:txBody>
      </p:sp>
    </p:spTree>
    <p:extLst>
      <p:ext uri="{BB962C8B-B14F-4D97-AF65-F5344CB8AC3E}">
        <p14:creationId xmlns:p14="http://schemas.microsoft.com/office/powerpoint/2010/main" val="210226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https://youtu.be/AtbQeFo0c0U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3BAD21-07F0-48CD-9FCC-01ADFD122B6F}"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BAD21-07F0-48CD-9FCC-01ADFD122B6F}"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BAD21-07F0-48CD-9FCC-01ADFD122B6F}"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BAD21-07F0-48CD-9FCC-01ADFD122B6F}"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BAD21-07F0-48CD-9FCC-01ADFD122B6F}"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BAD21-07F0-48CD-9FCC-01ADFD122B6F}"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NF">
            <a:extLst>
              <a:ext uri="{FF2B5EF4-FFF2-40B4-BE49-F238E27FC236}">
                <a16:creationId xmlns:a16="http://schemas.microsoft.com/office/drawing/2014/main" id="{0A2F33B0-1687-147A-776D-3A1A4A23E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296018"/>
            <a:ext cx="58102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trào Cần vương | SGK Lịch sử lớp 8">
            <a:extLst>
              <a:ext uri="{FF2B5EF4-FFF2-40B4-BE49-F238E27FC236}">
                <a16:creationId xmlns:a16="http://schemas.microsoft.com/office/drawing/2014/main" id="{5BA39C71-3AE3-58D6-8330-A576324A3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71" y="143122"/>
            <a:ext cx="5022458" cy="37640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ong trào Cần Vương: Hoàn cảnh, diễn biến và kết quả | Fqa.vn">
            <a:extLst>
              <a:ext uri="{FF2B5EF4-FFF2-40B4-BE49-F238E27FC236}">
                <a16:creationId xmlns:a16="http://schemas.microsoft.com/office/drawing/2014/main" id="{056408F8-0A77-33F1-A543-814AFD173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71" y="4138108"/>
            <a:ext cx="4877167" cy="257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23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4"/>
          <a:stretch>
            <a:fillRect/>
          </a:stretch>
        </p:blipFill>
        <p:spPr>
          <a:xfrm>
            <a:off x="1878417" y="352536"/>
            <a:ext cx="8094921" cy="610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630A1-1F59-D954-627A-7BDAF4F55D77}"/>
              </a:ext>
            </a:extLst>
          </p:cNvPr>
          <p:cNvSpPr txBox="1"/>
          <p:nvPr/>
        </p:nvSpPr>
        <p:spPr>
          <a:xfrm>
            <a:off x="7433954" y="511305"/>
            <a:ext cx="4627232" cy="6001643"/>
          </a:xfrm>
          <a:prstGeom prst="rect">
            <a:avLst/>
          </a:prstGeom>
          <a:noFill/>
        </p:spPr>
        <p:txBody>
          <a:bodyPr wrap="square">
            <a:spAutoFit/>
          </a:bodyPr>
          <a:lstStyle/>
          <a:p>
            <a:pPr algn="just"/>
            <a:r>
              <a:rPr lang="vi-VN" sz="2400" b="0" i="0" dirty="0">
                <a:solidFill>
                  <a:srgbClr val="000000"/>
                </a:solidFill>
                <a:effectLs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a:t>
            </a:r>
            <a:r>
              <a:rPr lang="vi-VN" sz="2400" b="1" i="0" dirty="0">
                <a:solidFill>
                  <a:srgbClr val="000000"/>
                </a:solidFill>
                <a:effectLst/>
                <a:latin typeface="Lora" pitchFamily="2" charset="0"/>
              </a:rPr>
              <a:t>Di tích quốc gia đặc biệt vào tháng 5/2012.</a:t>
            </a:r>
            <a:endParaRPr lang="en-US" sz="2400" b="1" dirty="0"/>
          </a:p>
          <a:p>
            <a:pPr algn="just"/>
            <a:endParaRPr lang="en-US" sz="2400" dirty="0"/>
          </a:p>
        </p:txBody>
      </p:sp>
      <p:pic>
        <p:nvPicPr>
          <p:cNvPr id="1032" name="Picture 8">
            <a:extLst>
              <a:ext uri="{FF2B5EF4-FFF2-40B4-BE49-F238E27FC236}">
                <a16:creationId xmlns:a16="http://schemas.microsoft.com/office/drawing/2014/main" id="{7729B47F-4D20-BCBB-7D44-BE31501C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4" y="658374"/>
            <a:ext cx="7303140" cy="4870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D25FF5-D76E-FDC4-452A-505B74CEDC9C}"/>
              </a:ext>
            </a:extLst>
          </p:cNvPr>
          <p:cNvSpPr txBox="1"/>
          <p:nvPr/>
        </p:nvSpPr>
        <p:spPr>
          <a:xfrm>
            <a:off x="2087090" y="5553295"/>
            <a:ext cx="4242458" cy="646331"/>
          </a:xfrm>
          <a:prstGeom prst="rect">
            <a:avLst/>
          </a:prstGeom>
          <a:noFill/>
        </p:spPr>
        <p:txBody>
          <a:bodyPr wrap="square">
            <a:spAutoFit/>
          </a:bodyPr>
          <a:lstStyle/>
          <a:p>
            <a:r>
              <a:rPr lang="en-US" sz="3600" dirty="0"/>
              <a:t>CÂY ĐA TÂN TRÀO</a:t>
            </a:r>
          </a:p>
        </p:txBody>
      </p:sp>
    </p:spTree>
    <p:extLst>
      <p:ext uri="{BB962C8B-B14F-4D97-AF65-F5344CB8AC3E}">
        <p14:creationId xmlns:p14="http://schemas.microsoft.com/office/powerpoint/2010/main" val="187644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08821" y="193899"/>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1297192" y="1780169"/>
            <a:ext cx="5907055" cy="299261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7358658" y="1175401"/>
            <a:ext cx="4322703" cy="4322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3"/>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990488" y="1349655"/>
            <a:ext cx="5717229" cy="1936750"/>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Tìm hiểu về anh hùng Núp</a:t>
            </a:r>
          </a:p>
        </p:txBody>
      </p:sp>
      <p:pic>
        <p:nvPicPr>
          <p:cNvPr id="8" name="Google Shape;798;p8"/>
          <p:cNvPicPr preferRelativeResize="0"/>
          <p:nvPr/>
        </p:nvPicPr>
        <p:blipFill rotWithShape="1">
          <a:blip r:embed="rId4"/>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图片 1"/>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6"/>
          <p:cNvSpPr/>
          <p:nvPr/>
        </p:nvSpPr>
        <p:spPr>
          <a:xfrm>
            <a:off x="1367155" y="2533650"/>
            <a:ext cx="9508490" cy="1445260"/>
          </a:xfrm>
          <a:prstGeom prst="rect">
            <a:avLst/>
          </a:prstGeom>
          <a:ln w="57150">
            <a:solidFill>
              <a:schemeClr val="accent1"/>
            </a:solidFill>
            <a:prstDash val="lgDash"/>
          </a:ln>
        </p:spPr>
        <p:txBody>
          <a:bodyPr wrap="square">
            <a:spAutoFit/>
          </a:bodyPr>
          <a:lstStyle/>
          <a:p>
            <a:pPr lvl="0" algn="ctr"/>
            <a:r>
              <a:rPr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“Chủ tịch Hồ Chí Minh và tư tưởng đại đoàn kết toàn dân tộc”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989612" y="604037"/>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pic>
        <p:nvPicPr>
          <p:cNvPr id="10" name="Picture 9"/>
          <p:cNvPicPr>
            <a:picLocks noChangeAspect="1"/>
          </p:cNvPicPr>
          <p:nvPr/>
        </p:nvPicPr>
        <p:blipFill>
          <a:blip r:embed="rId2"/>
          <a:stretch>
            <a:fillRect/>
          </a:stretch>
        </p:blipFill>
        <p:spPr>
          <a:xfrm>
            <a:off x="1716402" y="604037"/>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14" name="Group 6"/>
          <p:cNvGrpSpPr/>
          <p:nvPr/>
        </p:nvGrpSpPr>
        <p:grpSpPr>
          <a:xfrm>
            <a:off x="5857240" y="1343929"/>
            <a:ext cx="5786120" cy="2487507"/>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p:cNvSpPr txBox="1"/>
              <p:nvPr/>
            </p:nvSpPr>
            <p:spPr>
              <a:xfrm>
                <a:off x="0" y="-47625"/>
                <a:ext cx="1733703" cy="1030344"/>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6" name="TextBox 15"/>
            <p:cNvSpPr txBox="1"/>
            <p:nvPr/>
          </p:nvSpPr>
          <p:spPr>
            <a:xfrm>
              <a:off x="272106" y="1564004"/>
              <a:ext cx="8105452" cy="1846580"/>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en-US" alt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D</a:t>
              </a: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p:cNvPicPr preferRelativeResize="0"/>
          <p:nvPr/>
        </p:nvPicPr>
        <p:blipFill rotWithShape="1">
          <a:blip r:embed="rId3"/>
          <a:srcRect/>
          <a:stretch>
            <a:fillRect/>
          </a:stretch>
        </p:blipFill>
        <p:spPr>
          <a:xfrm flipH="1">
            <a:off x="3639185" y="502285"/>
            <a:ext cx="5556885" cy="2445385"/>
          </a:xfrm>
          <a:prstGeom prst="rect">
            <a:avLst/>
          </a:prstGeom>
          <a:noFill/>
          <a:ln>
            <a:noFill/>
          </a:ln>
        </p:spPr>
      </p:pic>
      <p:sp>
        <p:nvSpPr>
          <p:cNvPr id="12" name="Google Shape;779;p7"/>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a:p>
            <a:pPr marL="342900" marR="0" lvl="3" indent="0" algn="ctr" rtl="0">
              <a:lnSpc>
                <a:spcPct val="60000"/>
              </a:lnSpc>
              <a:spcBef>
                <a:spcPts val="180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13" name="Google Shape;780;p7"/>
          <p:cNvPicPr preferRelativeResize="0"/>
          <p:nvPr/>
        </p:nvPicPr>
        <p:blipFill rotWithShape="1">
          <a:blip r:embed="rId4"/>
          <a:srcRect/>
          <a:stretch>
            <a:fillRect/>
          </a:stretch>
        </p:blipFill>
        <p:spPr>
          <a:xfrm>
            <a:off x="353695" y="1629410"/>
            <a:ext cx="3034030" cy="5081270"/>
          </a:xfrm>
          <a:prstGeom prst="rect">
            <a:avLst/>
          </a:prstGeom>
          <a:noFill/>
          <a:ln>
            <a:noFill/>
          </a:ln>
        </p:spPr>
      </p:pic>
      <p:grpSp>
        <p:nvGrpSpPr>
          <p:cNvPr id="14" name="Google Shape;781;p7"/>
          <p:cNvGrpSpPr/>
          <p:nvPr/>
        </p:nvGrpSpPr>
        <p:grpSpPr>
          <a:xfrm>
            <a:off x="5027930" y="2638425"/>
            <a:ext cx="4167505" cy="1033780"/>
            <a:chOff x="7918" y="4155"/>
            <a:chExt cx="6563" cy="1628"/>
          </a:xfrm>
        </p:grpSpPr>
        <p:pic>
          <p:nvPicPr>
            <p:cNvPr id="15" name="Google Shape;782;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18" name="Google Shape;783;p7"/>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19" name="Google Shape;784;p7"/>
          <p:cNvGrpSpPr/>
          <p:nvPr/>
        </p:nvGrpSpPr>
        <p:grpSpPr>
          <a:xfrm>
            <a:off x="5027930" y="4094480"/>
            <a:ext cx="4167505" cy="1033780"/>
            <a:chOff x="7918" y="4155"/>
            <a:chExt cx="6563" cy="1628"/>
          </a:xfrm>
        </p:grpSpPr>
        <p:pic>
          <p:nvPicPr>
            <p:cNvPr id="20" name="Google Shape;785;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1" name="Google Shape;786;p7"/>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22" name="Google Shape;787;p7"/>
          <p:cNvGrpSpPr/>
          <p:nvPr/>
        </p:nvGrpSpPr>
        <p:grpSpPr>
          <a:xfrm>
            <a:off x="5027930" y="5373370"/>
            <a:ext cx="4167505" cy="1033780"/>
            <a:chOff x="7918" y="4155"/>
            <a:chExt cx="6563" cy="1628"/>
          </a:xfrm>
        </p:grpSpPr>
        <p:pic>
          <p:nvPicPr>
            <p:cNvPr id="23" name="Google Shape;788;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4" name="Google Shape;789;p7"/>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pic>
        <p:nvPicPr>
          <p:cNvPr id="25" name="Google Shape;790;p7"/>
          <p:cNvPicPr preferRelativeResize="0"/>
          <p:nvPr/>
        </p:nvPicPr>
        <p:blipFill rotWithShape="1">
          <a:blip r:embed="rId6"/>
          <a:srcRect/>
          <a:stretch>
            <a:fill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fltVal val="0"/>
                                          </p:val>
                                        </p:tav>
                                        <p:tav tm="100000">
                                          <p:val>
                                            <p:strVal val="#ppt_w"/>
                                          </p:val>
                                        </p:tav>
                                      </p:tavLst>
                                    </p:anim>
                                    <p:anim calcmode="lin" valueType="num">
                                      <p:cBhvr additive="base">
                                        <p:cTn id="28" dur="250"/>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4"/>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Việt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Nam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54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cùng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trong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Kinh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đông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nhất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8" name="Google Shape;798;p8"/>
          <p:cNvPicPr preferRelativeResize="0"/>
          <p:nvPr/>
        </p:nvPicPr>
        <p:blipFill rotWithShape="1">
          <a:blip r:embed="rId5"/>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ình ảnh 54 dân tộc Việt Nam">
            <a:extLst>
              <a:ext uri="{FF2B5EF4-FFF2-40B4-BE49-F238E27FC236}">
                <a16:creationId xmlns:a16="http://schemas.microsoft.com/office/drawing/2014/main" id="{F25E5557-16CB-992A-AB2D-BF189498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919" y="275384"/>
            <a:ext cx="8542503" cy="6307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2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Google Shape;797;p8"/>
          <p:cNvSpPr txBox="1"/>
          <p:nvPr/>
        </p:nvSpPr>
        <p:spPr>
          <a:xfrm>
            <a:off x="509905" y="276860"/>
            <a:ext cx="11115675" cy="5972810"/>
          </a:xfrm>
          <a:prstGeom prst="rect">
            <a:avLst/>
          </a:prstGeom>
          <a:noFill/>
          <a:ln>
            <a:noFill/>
          </a:ln>
        </p:spPr>
        <p:txBody>
          <a:bodyPr spcFirstLastPara="1" wrap="square" lIns="91425" tIns="45700" rIns="91425" bIns="45700" anchor="t" anchorCtr="0">
            <a:noAutofit/>
          </a:bodyPr>
          <a:lstStyle/>
          <a:p>
            <a:pPr algn="just"/>
            <a:r>
              <a:rPr lang="vi-VN" sz="2800" b="1" i="1" dirty="0">
                <a:solidFill>
                  <a:srgbClr val="000000"/>
                </a:solidFill>
                <a:latin typeface="Roboto" panose="02000000000000000000" pitchFamily="2" charset="0"/>
              </a:rPr>
              <a:t>54 dân tộc Việt Nam</a:t>
            </a:r>
            <a:r>
              <a:rPr lang="vi-VN" sz="2800" dirty="0">
                <a:solidFill>
                  <a:srgbClr val="000000"/>
                </a:solidFill>
                <a:latin typeface="Roboto" panose="02000000000000000000" pitchFamily="2" charset="0"/>
              </a:rPr>
              <a:t> được xếp theo 3 ngữ hệ và 8 nhóm ngôn ngữ bao gồm: </a:t>
            </a:r>
            <a:r>
              <a:rPr lang="vi-VN" sz="2800" i="1" dirty="0">
                <a:solidFill>
                  <a:srgbClr val="000000"/>
                </a:solidFill>
                <a:latin typeface="Roboto" panose="02000000000000000000" pitchFamily="2" charset="0"/>
              </a:rPr>
              <a:t>Việt – Mường, Tày - Thái, Mông - Dao, Ka Đai, Tạng Miến, Nam Đảo, Hán.</a:t>
            </a:r>
            <a:endParaRPr lang="vi-VN" sz="2800" dirty="0">
              <a:solidFill>
                <a:srgbClr val="000000"/>
              </a:solidFill>
              <a:latin typeface="Roboto" panose="02000000000000000000" pitchFamily="2" charset="0"/>
            </a:endParaRP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Việt - Mường</a:t>
            </a:r>
            <a:r>
              <a:rPr lang="vi-VN" sz="2800" dirty="0">
                <a:solidFill>
                  <a:srgbClr val="000000"/>
                </a:solidFill>
                <a:latin typeface="Roboto" panose="02000000000000000000" pitchFamily="2" charset="0"/>
              </a:rPr>
              <a:t> có 4 dân tộc: Kinh, Mường, Thổ, Chứt. Họ sống chủ yếu bằng nghề trồng lúa nước và đánh cá, các nghề thủ công truyền thống phát triển ở trình độ cao. Về đời sống tâm linh có tục thờ cùng ông bà tổ tiên.</a:t>
            </a: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ngôn ngữ Tày - Thái </a:t>
            </a:r>
            <a:r>
              <a:rPr lang="vi-VN" sz="2800" dirty="0">
                <a:solidFill>
                  <a:srgbClr val="000000"/>
                </a:solidFill>
                <a:latin typeface="Roboto" panose="02000000000000000000" pitchFamily="2" charset="0"/>
              </a:rPr>
              <a:t>có 8 dân tộc: Tày, Thái, Nùng, Giáy, Lào, Lự, Sán Chay, Bố Y.  Các tộc người nhóm ngôn ngữ Tày Thái nói ngôn ngữ Nam Á, ở nhà sàn, cấy lúa nước kết hợp với làm nương rẫy. Các nghề thủ công cũng khá phát triển với nghề rèn, dệt. Thêm vào đó, mỗi tộc người lại có những bản sắc riêng, được biểu hiện thông qua trang phục, nhà cửa, tập quán ăn uống, phong tục, lối sống và nếp sống tộc người.</a:t>
            </a:r>
          </a:p>
          <a:p>
            <a:pPr marL="0" lvl="3" indent="493395" algn="just">
              <a:buClr>
                <a:schemeClr val="lt1"/>
              </a:buClr>
              <a:buSzPts val="3600"/>
            </a:pPr>
            <a:endParaRPr lang="en-US" sz="2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1327477"/>
            <a:ext cx="10952478" cy="1283971"/>
            <a:chOff x="0" y="672548"/>
            <a:chExt cx="8777056" cy="4303468"/>
          </a:xfrm>
        </p:grpSpPr>
        <p:grpSp>
          <p:nvGrpSpPr>
            <p:cNvPr id="15" name="Group 7"/>
            <p:cNvGrpSpPr/>
            <p:nvPr/>
          </p:nvGrpSpPr>
          <p:grpSpPr>
            <a:xfrm>
              <a:off x="0" y="672548"/>
              <a:ext cx="8777056" cy="4303468"/>
              <a:chOff x="0" y="132849"/>
              <a:chExt cx="1733740" cy="850068"/>
            </a:xfrm>
          </p:grpSpPr>
          <p:sp>
            <p:nvSpPr>
              <p:cNvPr id="17" name="Freeform 8"/>
              <p:cNvSpPr/>
              <p:nvPr/>
            </p:nvSpPr>
            <p:spPr>
              <a:xfrm>
                <a:off x="0" y="132849"/>
                <a:ext cx="1733740" cy="850068"/>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133270"/>
                <a:ext cx="1693634" cy="84964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749572" y="2138963"/>
              <a:ext cx="7384779" cy="1443002"/>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tên một số dân tộc sinh sống ở nước ta.</a:t>
              </a:r>
            </a:p>
          </p:txBody>
        </p:sp>
      </p:grpSp>
      <p:sp>
        <p:nvSpPr>
          <p:cNvPr id="6" name="Freeform 8"/>
          <p:cNvSpPr/>
          <p:nvPr/>
        </p:nvSpPr>
        <p:spPr>
          <a:xfrm>
            <a:off x="552893" y="3508067"/>
            <a:ext cx="10952478" cy="1283971"/>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5"/>
          <p:cNvSpPr txBox="1"/>
          <p:nvPr/>
        </p:nvSpPr>
        <p:spPr>
          <a:xfrm>
            <a:off x="1275715" y="3733800"/>
            <a:ext cx="9602470" cy="861695"/>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lại một số câu chuyện về tình đoàn kết của cộng đồng các dân tộc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259408"/>
            <a:ext cx="10952244" cy="1484331"/>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47625"/>
                <a:ext cx="1733703" cy="103034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p:cNvPicPr>
            <a:picLocks noChangeAspect="1"/>
          </p:cNvPicPr>
          <p:nvPr/>
        </p:nvPicPr>
        <p:blipFill>
          <a:blip r:embed="rId4"/>
          <a:stretch>
            <a:fillRect/>
          </a:stretch>
        </p:blipFill>
        <p:spPr>
          <a:xfrm>
            <a:off x="2498651" y="1761661"/>
            <a:ext cx="6791879" cy="4721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1022</Words>
  <Application>Microsoft Office PowerPoint</Application>
  <PresentationFormat>Widescreen</PresentationFormat>
  <Paragraphs>40</Paragraphs>
  <Slides>19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#9Slide03 Arima Madurai Light</vt:lpstr>
      <vt:lpstr>Arial</vt:lpstr>
      <vt:lpstr>Calibri</vt:lpstr>
      <vt:lpstr>Calibri Light</vt:lpstr>
      <vt:lpstr>Cambria</vt:lpstr>
      <vt:lpstr>等线</vt:lpstr>
      <vt:lpstr>Helvetica Neue</vt:lpstr>
      <vt:lpstr>Lora</vt:lpstr>
      <vt:lpstr>Open Sans</vt:lpstr>
      <vt:lpstr>Roboto</vt:lpstr>
      <vt:lpstr>Times New Roman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60</cp:revision>
  <dcterms:created xsi:type="dcterms:W3CDTF">2024-07-19T12:50:00Z</dcterms:created>
  <dcterms:modified xsi:type="dcterms:W3CDTF">2024-10-02T06:49:21Z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8A9FAD6153C5490D910CF89FBB144925_12</vt:lpwstr>
  </property>
  <property fmtid="{D5CDD505-2E9C-101B-9397-08002B2CF9AE}" pid="3" name="KSOProductBuildVer">
    <vt:lpwstr>1033-12.2.0.17562</vt:lpwstr>
  </property>
</Properties>
</file>