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7" r:id="rId3"/>
    <p:sldId id="256" r:id="rId4"/>
    <p:sldId id="289" r:id="rId5"/>
    <p:sldId id="290" r:id="rId6"/>
    <p:sldId id="322" r:id="rId7"/>
    <p:sldId id="313" r:id="rId8"/>
    <p:sldId id="458" r:id="rId9"/>
    <p:sldId id="463" r:id="rId10"/>
    <p:sldId id="460" r:id="rId11"/>
    <p:sldId id="461" r:id="rId12"/>
    <p:sldId id="301" r:id="rId13"/>
    <p:sldId id="462" r:id="rId14"/>
    <p:sldId id="459" r:id="rId15"/>
    <p:sldId id="464" r:id="rId16"/>
    <p:sldId id="465" r:id="rId17"/>
    <p:sldId id="30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889" autoAdjust="0"/>
  </p:normalViewPr>
  <p:slideViewPr>
    <p:cSldViewPr snapToGrid="0">
      <p:cViewPr>
        <p:scale>
          <a:sx n="50" d="100"/>
          <a:sy n="50" d="100"/>
        </p:scale>
        <p:origin x="1122" y="4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2</a:t>
            </a:fld>
            <a:endParaRPr lang="en-US"/>
          </a:p>
        </p:txBody>
      </p:sp>
    </p:spTree>
    <p:extLst>
      <p:ext uri="{BB962C8B-B14F-4D97-AF65-F5344CB8AC3E}">
        <p14:creationId xmlns:p14="http://schemas.microsoft.com/office/powerpoint/2010/main" val="17674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038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1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74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30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045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62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9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359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740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7B92A1-7059-4C1C-A53E-42BE8EFB5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986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10/22/2024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10/22/2024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image" Target="../media/image17.svg"/><Relationship Id="rId9" Type="http://schemas.openxmlformats.org/officeDocument/2006/relationships/image" Target="../media/image22.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5.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6" name="Oval 5"/>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031873"/>
          </a:xfrm>
          <a:prstGeom prst="rect">
            <a:avLst/>
          </a:prstGeom>
          <a:noFill/>
        </p:spPr>
        <p:txBody>
          <a:bodyPr wrap="square" rtlCol="0">
            <a:spAutoFit/>
          </a:bodyPr>
          <a:lstStyle/>
          <a:p>
            <a:pPr lvl="0" algn="just" defTabSz="609630"/>
            <a:r>
              <a:rPr lang="vi-VN" sz="3200" dirty="0">
                <a:solidFill>
                  <a:prstClr val="black"/>
                </a:solidFill>
                <a:latin typeface="Cambria" panose="02040503050406030204" pitchFamily="18" charset="0"/>
                <a:ea typeface="Cambria" panose="02040503050406030204" pitchFamily="18" charset="0"/>
              </a:rPr>
              <a:t>Nhà nước Văn Lang, Nhà nước Âu Lạc đã tiến hành nhiều cuộc đấu tranh chống ngoại xâm giành thắng lợi. Tuy nhiên, cuộc kháng chiến chống Triệu Đà của An Dương Vương thất bại. Từ đây, đất nước rơi vào ách đô hộ của các triều đại phong kiến phương Bắc kéo dài hơn một nghìn năm. Câu chuyện </a:t>
            </a:r>
            <a:r>
              <a:rPr lang="vi-VN" sz="3200" b="1" dirty="0">
                <a:solidFill>
                  <a:prstClr val="black"/>
                </a:solidFill>
                <a:latin typeface="Cambria" panose="02040503050406030204" pitchFamily="18" charset="0"/>
                <a:ea typeface="Cambria" panose="02040503050406030204" pitchFamily="18" charset="0"/>
              </a:rPr>
              <a:t>Sự tích nỏ thần </a:t>
            </a:r>
            <a:r>
              <a:rPr lang="vi-VN" sz="3200" dirty="0">
                <a:solidFill>
                  <a:prstClr val="black"/>
                </a:solidFill>
                <a:latin typeface="Cambria" panose="02040503050406030204" pitchFamily="18" charset="0"/>
                <a:ea typeface="Cambria" panose="02040503050406030204" pitchFamily="18" charset="0"/>
              </a:rPr>
              <a:t>để lại cho chúng ta bài học về sự cảnh giác đối với kẻ thù, không được chủ quan, lơ là trước kẻ địch</a:t>
            </a:r>
          </a:p>
        </p:txBody>
      </p:sp>
      <p:sp>
        <p:nvSpPr>
          <p:cNvPr id="11" name="Oval 10"/>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6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
        <p:nvSpPr>
          <p:cNvPr id="5" name="Oval 4"/>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232639" y="1584252"/>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5500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một số hoạt động kinh tế có từ thời Văn Lang – Âu Lạc còn đến ngày nay.</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3" name="Oval 12"/>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0195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a:t>
            </a:r>
            <a:r>
              <a:rPr lang="vi-VN" sz="3600" b="1" dirty="0">
                <a:solidFill>
                  <a:srgbClr val="FF0000"/>
                </a:solidFill>
                <a:latin typeface="Cambria" panose="02040503050406030204" pitchFamily="18" charset="0"/>
                <a:ea typeface="Cambria" panose="02040503050406030204" pitchFamily="18" charset="0"/>
              </a:rPr>
              <a:t>rồng lúa nước</a:t>
            </a:r>
            <a:endParaRPr lang="en-US" sz="3600" b="1" dirty="0">
              <a:solidFill>
                <a:srgbClr val="FF0000"/>
              </a:solidFill>
              <a:latin typeface="Cambria" panose="02040503050406030204" pitchFamily="18" charset="0"/>
              <a:ea typeface="Cambria" panose="02040503050406030204" pitchFamily="18" charset="0"/>
            </a:endParaRPr>
          </a:p>
        </p:txBody>
      </p:sp>
      <p:pic>
        <p:nvPicPr>
          <p:cNvPr id="1026" name="Picture 2" descr="Ngành kinh tế chủ yếu của cư dân văn lang Âu Lạc là">
            <a:extLst>
              <a:ext uri="{FF2B5EF4-FFF2-40B4-BE49-F238E27FC236}">
                <a16:creationId xmlns:a16="http://schemas.microsoft.com/office/drawing/2014/main" id="{213E7607-987D-3958-599D-AF521C9E0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9280" y="439478"/>
            <a:ext cx="6607249" cy="440483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068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Cambria" panose="02040503050406030204" pitchFamily="18" charset="0"/>
                <a:ea typeface="Cambria" panose="02040503050406030204" pitchFamily="18" charset="0"/>
              </a:rPr>
              <a:t>Đúc</a:t>
            </a:r>
            <a:r>
              <a:rPr lang="en-US" sz="3600" b="1" dirty="0">
                <a:solidFill>
                  <a:srgbClr val="FF0000"/>
                </a:solidFill>
                <a:latin typeface="Cambria" panose="02040503050406030204" pitchFamily="18" charset="0"/>
                <a:ea typeface="Cambria" panose="02040503050406030204" pitchFamily="18" charset="0"/>
              </a:rPr>
              <a:t> </a:t>
            </a:r>
            <a:r>
              <a:rPr lang="en-US" sz="3600" b="1">
                <a:solidFill>
                  <a:srgbClr val="FF0000"/>
                </a:solidFill>
                <a:latin typeface="Cambria" panose="02040503050406030204" pitchFamily="18" charset="0"/>
                <a:ea typeface="Cambria" panose="02040503050406030204" pitchFamily="18" charset="0"/>
              </a:rPr>
              <a:t>đồng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2050" name="Picture 2" descr="342. Nghề luyện kim đúc đồng trong văn hóa Đông Sơn – Lược Sử Tộc Việt">
            <a:extLst>
              <a:ext uri="{FF2B5EF4-FFF2-40B4-BE49-F238E27FC236}">
                <a16:creationId xmlns:a16="http://schemas.microsoft.com/office/drawing/2014/main" id="{FF78FF1E-E3C4-02CD-7D37-E5863478C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698" y="604800"/>
            <a:ext cx="8280698" cy="438187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851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EC57FB93-4934-E6C3-9517-8F1E532E3897}"/>
              </a:ext>
            </a:extLst>
          </p:cNvPr>
          <p:cNvSpPr txBox="1"/>
          <p:nvPr/>
        </p:nvSpPr>
        <p:spPr>
          <a:xfrm>
            <a:off x="3636335" y="5156791"/>
            <a:ext cx="46783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gốm</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Ý nghĩa của nghề gốm trong đời sống xã hội người việt - Gốm Sứ Bát Tràng">
            <a:extLst>
              <a:ext uri="{FF2B5EF4-FFF2-40B4-BE49-F238E27FC236}">
                <a16:creationId xmlns:a16="http://schemas.microsoft.com/office/drawing/2014/main" id="{C5765078-F231-2346-8D4B-B8D6BB4CD1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8467" y="325843"/>
            <a:ext cx="7048500" cy="478155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85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
        <p:nvSpPr>
          <p:cNvPr id="6" name="Oval 5"/>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4"/>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pic>
        <p:nvPicPr>
          <p:cNvPr id="4" name="Picture 3">
            <a:extLst>
              <a:ext uri="{FF2B5EF4-FFF2-40B4-BE49-F238E27FC236}">
                <a16:creationId xmlns:a16="http://schemas.microsoft.com/office/drawing/2014/main" id="{7711409D-2DD8-6F77-AF58-7EF9C24AC448}"/>
              </a:ext>
            </a:extLst>
          </p:cNvPr>
          <p:cNvPicPr>
            <a:picLocks noChangeAspect="1"/>
          </p:cNvPicPr>
          <p:nvPr/>
        </p:nvPicPr>
        <p:blipFill>
          <a:blip r:embed="rId6"/>
          <a:stretch>
            <a:fillRect/>
          </a:stretch>
        </p:blipFill>
        <p:spPr>
          <a:xfrm>
            <a:off x="4990531" y="3424133"/>
            <a:ext cx="2487384" cy="1072989"/>
          </a:xfrm>
          <a:prstGeom prst="rect">
            <a:avLst/>
          </a:prstGeom>
        </p:spPr>
      </p:pic>
      <p:sp>
        <p:nvSpPr>
          <p:cNvPr id="7" name="Oval 6"/>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
        <p:nvSpPr>
          <p:cNvPr id="5" name="Oval 4"/>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2235716" y="2325577"/>
            <a:ext cx="7854581" cy="2554545"/>
          </a:xfrm>
          <a:prstGeom prst="rect">
            <a:avLst/>
          </a:prstGeom>
          <a:noFill/>
        </p:spPr>
        <p:txBody>
          <a:bodyPr wrap="square" rtlCol="0">
            <a:spAutoFit/>
          </a:bodyPr>
          <a:lstStyle/>
          <a:p>
            <a:pPr algn="ctr" defTabSz="609630"/>
            <a:r>
              <a:rPr lang="vi-VN" sz="4000" b="1" dirty="0">
                <a:solidFill>
                  <a:prstClr val="black"/>
                </a:solidFill>
                <a:latin typeface="Cambria" panose="02040503050406030204" pitchFamily="18" charset="0"/>
                <a:ea typeface="Cambria" panose="02040503050406030204" pitchFamily="18" charset="0"/>
              </a:rPr>
              <a:t>Hoạt động 3. Tìm hiểu về công cuộc đấu tranh chống ngoại xâm của Nhà nước Văn Lang và Nhà nước Âu Lạc</a:t>
            </a:r>
            <a:endParaRPr lang="en-US" sz="40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Oval 14"/>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17695" y="1282109"/>
            <a:ext cx="9811492" cy="2194738"/>
            <a:chOff x="1370858" y="952500"/>
            <a:chExt cx="4163167" cy="912139"/>
          </a:xfrm>
        </p:grpSpPr>
        <p:sp>
          <p:nvSpPr>
            <p:cNvPr id="14" name="Plaque 13">
              <a:extLst>
                <a:ext uri="{FF2B5EF4-FFF2-40B4-BE49-F238E27FC236}">
                  <a16:creationId xmlns:a16="http://schemas.microsoft.com/office/drawing/2014/main" id="{934F6B5A-D21A-2A34-05F0-A3B3978CE04F}"/>
                </a:ext>
              </a:extLst>
            </p:cNvPr>
            <p:cNvSpPr/>
            <p:nvPr/>
          </p:nvSpPr>
          <p:spPr>
            <a:xfrm>
              <a:off x="1370860" y="952500"/>
              <a:ext cx="4163165" cy="828675"/>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0858" y="1011978"/>
              <a:ext cx="4163165" cy="852661"/>
            </a:xfrm>
            <a:prstGeom prst="rect">
              <a:avLst/>
            </a:prstGeom>
            <a:noFill/>
          </p:spPr>
          <p:txBody>
            <a:bodyPr wrap="square">
              <a:spAutoFit/>
            </a:bodyPr>
            <a:lstStyle/>
            <a:p>
              <a:pPr lvl="0" algn="ctr"/>
              <a:r>
                <a:rPr lang="vi-VN" sz="3600" b="1" dirty="0">
                  <a:solidFill>
                    <a:srgbClr val="002060"/>
                  </a:solidFill>
                  <a:latin typeface="Calibri" panose="020F0502020204030204" pitchFamily="34" charset="0"/>
                  <a:cs typeface="Calibri" panose="020F0502020204030204" pitchFamily="34" charset="0"/>
                </a:rPr>
                <a:t>Hãy kể tên những cuộc đấu tranh chống ngoại xâm của Nhà nước Văn Lang và Nhà nước Âu Lạc mà em biết.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13" name="Oval 12"/>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241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254643" y="1195690"/>
            <a:ext cx="9717686" cy="4401205"/>
          </a:xfrm>
          <a:prstGeom prst="rect">
            <a:avLst/>
          </a:prstGeom>
          <a:noFill/>
        </p:spPr>
        <p:txBody>
          <a:bodyPr wrap="square" rtlCol="0">
            <a:spAutoFit/>
          </a:bodyPr>
          <a:lstStyle/>
          <a:p>
            <a:pPr lvl="0" algn="just" defTabSz="609630"/>
            <a:r>
              <a:rPr lang="vi-VN" sz="2800" b="1" dirty="0">
                <a:solidFill>
                  <a:prstClr val="black"/>
                </a:solidFill>
                <a:latin typeface="Cambria" panose="02040503050406030204" pitchFamily="18" charset="0"/>
                <a:ea typeface="Cambria" panose="02040503050406030204" pitchFamily="18" charset="0"/>
              </a:rPr>
              <a:t>Từ rất sớm, cư dân Văn Lang, Âu Lạc đã phải đấu tranh chống giặc ngoại xâm. Trong đó:</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Văn Lang đã phải tiến hành cuộc kháng chiến chống quân Tần, chống giặc Man (phản ánh trong </a:t>
            </a:r>
            <a:r>
              <a:rPr lang="vi-VN" sz="2800" b="1" dirty="0">
                <a:solidFill>
                  <a:prstClr val="black"/>
                </a:solidFill>
                <a:latin typeface="Cambria" panose="02040503050406030204" pitchFamily="18" charset="0"/>
                <a:ea typeface="Cambria" panose="02040503050406030204" pitchFamily="18" charset="0"/>
              </a:rPr>
              <a:t>truyền thuyết Thánh Gióng</a:t>
            </a:r>
            <a:r>
              <a:rPr lang="vi-VN" sz="2800" dirty="0">
                <a:solidFill>
                  <a:prstClr val="black"/>
                </a:solidFill>
                <a:latin typeface="Cambria" panose="02040503050406030204" pitchFamily="18" charset="0"/>
                <a:ea typeface="Cambria" panose="02040503050406030204" pitchFamily="18" charset="0"/>
              </a:rPr>
              <a:t>) và đều giành thắng lợi, bảo vệ vững </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chắc nền độc lập dân tộc.</a:t>
            </a:r>
          </a:p>
          <a:p>
            <a:pPr marL="457200" lvl="0" indent="-457200" algn="just" defTabSz="609630">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Nhà nước Âu Lạc cũng phải tiến hành cuộc kháng chiến chống quân Triệu nhưng bị thất bại (phản ánh trong </a:t>
            </a:r>
            <a:r>
              <a:rPr lang="vi-VN" sz="2800" b="1" dirty="0">
                <a:solidFill>
                  <a:prstClr val="black"/>
                </a:solidFill>
                <a:latin typeface="Cambria" panose="02040503050406030204" pitchFamily="18" charset="0"/>
                <a:ea typeface="Cambria" panose="02040503050406030204" pitchFamily="18" charset="0"/>
              </a:rPr>
              <a:t>Sự tích nỏ thần</a:t>
            </a:r>
            <a:r>
              <a:rPr lang="vi-VN" sz="2800" dirty="0">
                <a:solidFill>
                  <a:prstClr val="black"/>
                </a:solidFill>
                <a:latin typeface="Cambria" panose="02040503050406030204" pitchFamily="18" charset="0"/>
                <a:ea typeface="Cambria" panose="02040503050406030204" pitchFamily="18" charset="0"/>
              </a:rPr>
              <a:t>). Từ đây, đất nước rơi vào ách đô hộ của các triều đại phong kiến phương Bắc trong hơn một nghìn năm</a:t>
            </a:r>
          </a:p>
        </p:txBody>
      </p:sp>
      <p:sp>
        <p:nvSpPr>
          <p:cNvPr id="11" name="Oval 10"/>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Kể tên những câu chuyện chống giặc ngoại xâm của Nhà nước Văn Lang và Nhà nước Âu Lạc. </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04CC0804-1505-8B78-A08C-025E4D7B33B5}"/>
              </a:ext>
            </a:extLst>
          </p:cNvPr>
          <p:cNvSpPr txBox="1"/>
          <p:nvPr/>
        </p:nvSpPr>
        <p:spPr>
          <a:xfrm>
            <a:off x="4146697" y="3040912"/>
            <a:ext cx="7729869"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Thánh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Gióng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Sự</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nỏ</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thần</a:t>
            </a:r>
            <a:r>
              <a:rPr lang="en-US" sz="4000" dirty="0">
                <a:solidFill>
                  <a:srgbClr val="FF0000"/>
                </a:solidFill>
                <a:latin typeface="Cambria" panose="02040503050406030204" pitchFamily="18" charset="0"/>
                <a:ea typeface="Cambria" panose="02040503050406030204" pitchFamily="18" charset="0"/>
              </a:rPr>
              <a:t>,…</a:t>
            </a:r>
          </a:p>
        </p:txBody>
      </p:sp>
      <p:sp>
        <p:nvSpPr>
          <p:cNvPr id="13" name="Oval 12"/>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5492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descr="A cartoon of a person holding a sword&#10;&#10;Description automatically generated with low confidence">
            <a:extLst>
              <a:ext uri="{FF2B5EF4-FFF2-40B4-BE49-F238E27FC236}">
                <a16:creationId xmlns:a16="http://schemas.microsoft.com/office/drawing/2014/main" id="{930EB9F0-D88F-5EEE-EE78-D8FD23F167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480" y="3205326"/>
            <a:ext cx="5006662" cy="3753823"/>
          </a:xfrm>
          <a:prstGeom prst="rect">
            <a:avLst/>
          </a:prstGeom>
        </p:spPr>
      </p:pic>
      <p:grpSp>
        <p:nvGrpSpPr>
          <p:cNvPr id="7" name="Group 6">
            <a:extLst>
              <a:ext uri="{FF2B5EF4-FFF2-40B4-BE49-F238E27FC236}">
                <a16:creationId xmlns:a16="http://schemas.microsoft.com/office/drawing/2014/main" id="{486FF40D-97B7-E254-2D1D-787F94026320}"/>
              </a:ext>
            </a:extLst>
          </p:cNvPr>
          <p:cNvGrpSpPr/>
          <p:nvPr/>
        </p:nvGrpSpPr>
        <p:grpSpPr>
          <a:xfrm>
            <a:off x="1349597" y="956931"/>
            <a:ext cx="9822116" cy="1532281"/>
            <a:chOff x="1370860" y="1144355"/>
            <a:chExt cx="4167675" cy="636820"/>
          </a:xfrm>
        </p:grpSpPr>
        <p:sp>
          <p:nvSpPr>
            <p:cNvPr id="14" name="Plaque 13">
              <a:extLst>
                <a:ext uri="{FF2B5EF4-FFF2-40B4-BE49-F238E27FC236}">
                  <a16:creationId xmlns:a16="http://schemas.microsoft.com/office/drawing/2014/main" id="{934F6B5A-D21A-2A34-05F0-A3B3978CE04F}"/>
                </a:ext>
              </a:extLst>
            </p:cNvPr>
            <p:cNvSpPr/>
            <p:nvPr/>
          </p:nvSpPr>
          <p:spPr>
            <a:xfrm>
              <a:off x="1370860" y="1144355"/>
              <a:ext cx="4163165" cy="636820"/>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BEAAFE78-712D-91C7-F853-CBA9D36C395A}"/>
                </a:ext>
              </a:extLst>
            </p:cNvPr>
            <p:cNvSpPr txBox="1"/>
            <p:nvPr/>
          </p:nvSpPr>
          <p:spPr>
            <a:xfrm>
              <a:off x="1375370" y="1228505"/>
              <a:ext cx="4163165" cy="4988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và kể lại một câu chuyện chống giặc ngoại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xâm của Nhà nước Văn Lang và Nhà nước Âu Lạc</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13" name="Oval 12"/>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64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5EB7BDCB-0F81-7D21-C6FC-40EAF038C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729" y="1849107"/>
            <a:ext cx="7959852" cy="4560937"/>
          </a:xfrm>
          <a:prstGeom prst="rect">
            <a:avLst/>
          </a:prstGeom>
        </p:spPr>
      </p:pic>
      <p:sp>
        <p:nvSpPr>
          <p:cNvPr id="3" name="TextBox 2">
            <a:extLst>
              <a:ext uri="{FF2B5EF4-FFF2-40B4-BE49-F238E27FC236}">
                <a16:creationId xmlns:a16="http://schemas.microsoft.com/office/drawing/2014/main" id="{6152526C-5B82-ED7D-CA3A-76043B6129E6}"/>
              </a:ext>
            </a:extLst>
          </p:cNvPr>
          <p:cNvSpPr txBox="1"/>
          <p:nvPr/>
        </p:nvSpPr>
        <p:spPr>
          <a:xfrm>
            <a:off x="1956391" y="1265275"/>
            <a:ext cx="7963786" cy="1015663"/>
          </a:xfrm>
          <a:prstGeom prst="rect">
            <a:avLst/>
          </a:prstGeom>
          <a:noFill/>
        </p:spPr>
        <p:txBody>
          <a:bodyPr wrap="square" rtlCol="0">
            <a:spAutoFit/>
          </a:bodyPr>
          <a:lstStyle/>
          <a:p>
            <a:r>
              <a:rPr lang="en-US" sz="6000" b="1" dirty="0">
                <a:solidFill>
                  <a:srgbClr val="FF0000"/>
                </a:solidFill>
              </a:rPr>
              <a:t>KỂ CHUYỆN TRƯỚC LỚP</a:t>
            </a:r>
          </a:p>
        </p:txBody>
      </p:sp>
      <p:sp>
        <p:nvSpPr>
          <p:cNvPr id="8" name="Oval 7"/>
          <p:cNvSpPr/>
          <p:nvPr/>
        </p:nvSpPr>
        <p:spPr>
          <a:xfrm>
            <a:off x="-3323333" y="-600075"/>
            <a:ext cx="3323352" cy="3131453"/>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5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TotalTime>
  <Words>353</Words>
  <Application>Microsoft Office PowerPoint</Application>
  <PresentationFormat>Widescreen</PresentationFormat>
  <Paragraphs>26</Paragraphs>
  <Slides>16</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Calibri Light</vt:lpstr>
      <vt:lpstr>Cambria</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72</cp:revision>
  <dcterms:created xsi:type="dcterms:W3CDTF">2024-08-02T11:27:06Z</dcterms:created>
  <dcterms:modified xsi:type="dcterms:W3CDTF">2024-10-22T01:54:47Z</dcterms:modified>
</cp:coreProperties>
</file>