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89" r:id="rId4"/>
    <p:sldId id="290" r:id="rId5"/>
    <p:sldId id="291" r:id="rId6"/>
    <p:sldId id="307" r:id="rId7"/>
    <p:sldId id="319" r:id="rId8"/>
    <p:sldId id="320" r:id="rId9"/>
    <p:sldId id="313" r:id="rId10"/>
    <p:sldId id="297" r:id="rId11"/>
    <p:sldId id="322" r:id="rId12"/>
    <p:sldId id="301" r:id="rId13"/>
    <p:sldId id="327" r:id="rId14"/>
    <p:sldId id="326" r:id="rId15"/>
    <p:sldId id="324" r:id="rId16"/>
    <p:sldId id="325" r:id="rId17"/>
    <p:sldId id="3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63" d="100"/>
          <a:sy n="63" d="100"/>
        </p:scale>
        <p:origin x="2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sự tích trên xuất hiện dưới thời đại nhà nước Văn Lang, Âu Lạc – một trong những quốc gia xuất hiện đầu tiên trên lãnh thổ Việt Nam.</a:t>
            </a:r>
            <a:r>
              <a:rPr lang="vi-VN" sz="18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Để tìm hiểu sâu hơn về nhà nước Văn Lang và Âu Lạc,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rPr>
              <a:t>Bài 5 </a:t>
            </a:r>
            <a:r>
              <a:rPr lang="en-US" sz="1800" b="1" i="1" dirty="0" err="1">
                <a:solidFill>
                  <a:srgbClr val="000000"/>
                </a:solidFill>
                <a:effectLst/>
                <a:latin typeface="Times New Roman" panose="02020603050405020304" pitchFamily="18" charset="0"/>
                <a:ea typeface="SimSun" panose="02010600030101010101" pitchFamily="2" charset="-122"/>
              </a:rPr>
              <a:t>tiết</a:t>
            </a:r>
            <a:r>
              <a:rPr lang="en-US" sz="1800" b="1" i="1" dirty="0">
                <a:solidFill>
                  <a:srgbClr val="000000"/>
                </a:solidFill>
                <a:effectLst/>
                <a:latin typeface="Times New Roman" panose="02020603050405020304" pitchFamily="18" charset="0"/>
                <a:ea typeface="SimSun" panose="02010600030101010101" pitchFamily="2" charset="-122"/>
              </a:rPr>
              <a:t> 2</a:t>
            </a:r>
            <a:r>
              <a:rPr lang="vi-VN" sz="1800" b="1" i="1" dirty="0">
                <a:solidFill>
                  <a:srgbClr val="000000"/>
                </a:solidFill>
                <a:effectLst/>
                <a:latin typeface="Times New Roman" panose="02020603050405020304" pitchFamily="18" charset="0"/>
                <a:ea typeface="SimSun" panose="02010600030101010101" pitchFamily="2" charset="-122"/>
              </a:rPr>
              <a:t>–  Nhà nước Văn Lang, nhà nước Âu Lạc</a:t>
            </a: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327996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5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37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931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60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8.png"/><Relationship Id="rId4" Type="http://schemas.openxmlformats.org/officeDocument/2006/relationships/image" Target="../media/image9.sv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
        <p:nvSpPr>
          <p:cNvPr id="6" name="Oval 5"/>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704975"/>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643236"/>
            </a:xfrm>
            <a:prstGeom prst="rect">
              <a:avLst/>
            </a:prstGeom>
            <a:noFill/>
          </p:spPr>
          <p:txBody>
            <a:bodyPr wrap="square">
              <a:spAutoFit/>
            </a:bodyPr>
            <a:lstStyle/>
            <a:p>
              <a:pPr lvl="0" algn="ctr"/>
              <a:r>
                <a:rPr lang="vi-VN" sz="4000" b="1" dirty="0">
                  <a:solidFill>
                    <a:srgbClr val="002060"/>
                  </a:solidFill>
                  <a:latin typeface="Calibri" panose="020F0502020204030204" pitchFamily="34" charset="0"/>
                  <a:cs typeface="Calibri" panose="020F0502020204030204" pitchFamily="34" charset="0"/>
                </a:rPr>
                <a:t>Kể một truyền thuyết khác liên quan đến Nhà nước Văn Lang hoặc Nhà nước Âu Lạc.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
        <p:nvSpPr>
          <p:cNvPr id="5" name="Oval 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279197"/>
            <a:chOff x="1370858" y="952500"/>
            <a:chExt cx="4163167" cy="871556"/>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120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Tìm hiểu từ sách, báo, internet, hãy kể tên một số di tích lịch sử liên quan đến thời Văn Lang – Âu Lạc.</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39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Khu di tích Đền Hùng: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
        <p:nvSpPr>
          <p:cNvPr id="8" name="Oval 7"/>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72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218" name="Picture 2" descr="Đền Hùng: Tìm về chốn linh nghiêm nguồn cội của dân tộc">
            <a:extLst>
              <a:ext uri="{FF2B5EF4-FFF2-40B4-BE49-F238E27FC236}">
                <a16:creationId xmlns:a16="http://schemas.microsoft.com/office/drawing/2014/main" id="{60348D8D-85BA-6DD9-76F4-D29664334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53" y="1860726"/>
            <a:ext cx="5519804" cy="32641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 Khu di tích Đền Hùng: </a:t>
            </a:r>
            <a:r>
              <a:rPr lang="vi-VN" sz="2400" dirty="0">
                <a:latin typeface="Cambria" panose="02040503050406030204" pitchFamily="18" charset="0"/>
                <a:ea typeface="Cambria" panose="02040503050406030204" pitchFamily="18" charset="0"/>
              </a:rPr>
              <a:t>Nằm trên địa bàn thành phố Việt Trì, huyện Lâm Thao và huyện Phù Ninh, tỉnh Phú Thọ. Đây được xem là trung tâm tín ngưỡng thờ cúng Hùng Vương, nơi diễn ra nghi lễ Lễ hội Đền Hùng hàng năm. Khu di tích bao gồm nhiều đền, chùa, lăng mộ trên núi Nghĩa Lĩnh, đền Tổ Mẫu Âu Cơ, đền Quốc Tổ Lạc Long Quân,...</a:t>
            </a:r>
          </a:p>
        </p:txBody>
      </p:sp>
      <p:sp>
        <p:nvSpPr>
          <p:cNvPr id="8" name="Oval 7"/>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008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ipe(down)">
                                      <p:cBhvr>
                                        <p:cTn id="1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06C03B03-4983-64E3-00FD-F9F7AEE1C59C}"/>
              </a:ext>
            </a:extLst>
          </p:cNvPr>
          <p:cNvSpPr/>
          <p:nvPr/>
        </p:nvSpPr>
        <p:spPr>
          <a:xfrm>
            <a:off x="6446653" y="1137682"/>
            <a:ext cx="5271135" cy="476220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Thành cổ Loa: </a:t>
            </a:r>
            <a:r>
              <a:rPr lang="vi-VN" sz="2800" dirty="0">
                <a:solidFill>
                  <a:prstClr val="black"/>
                </a:solidFill>
                <a:latin typeface="Cambria" panose="02040503050406030204" pitchFamily="18" charset="0"/>
                <a:ea typeface="Cambria" panose="02040503050406030204" pitchFamily="18" charset="0"/>
              </a:rPr>
              <a:t>Nằm tại xã Cổ Loa, huyện Đông Anh, Hà Nội. Đây được xem là kinh đô của nước Âu Lạc dưới thời trị vì của vua An Dương Vương. Thành cổ Loa có cấu trúc độc đáo với ba vòng thành hình xoắn ốc, tượng trưng cho sự uy nghi, vững chắc.</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42" name="Picture 2" descr="Về Thành Cổ Loa khám phá huyền thoại nỏ thần An Dương Vương">
            <a:extLst>
              <a:ext uri="{FF2B5EF4-FFF2-40B4-BE49-F238E27FC236}">
                <a16:creationId xmlns:a16="http://schemas.microsoft.com/office/drawing/2014/main" id="{E230B556-458C-BBD6-FC4F-93B8F55D7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43" y="1913861"/>
            <a:ext cx="5534247" cy="3689498"/>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26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
        <p:nvSpPr>
          <p:cNvPr id="6" name="Oval 5"/>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
        <p:nvSpPr>
          <p:cNvPr id="5" name="Oval 4"/>
          <p:cNvSpPr/>
          <p:nvPr/>
        </p:nvSpPr>
        <p:spPr>
          <a:xfrm>
            <a:off x="-2271252" y="-589935"/>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308324"/>
          </a:xfrm>
          <a:prstGeom prst="rect">
            <a:avLst/>
          </a:prstGeom>
          <a:noFill/>
        </p:spPr>
        <p:txBody>
          <a:bodyPr wrap="square" rtlCol="0">
            <a:spAutoFit/>
          </a:bodyPr>
          <a:lstStyle/>
          <a:p>
            <a:pPr algn="ctr" defTabSz="609630"/>
            <a:r>
              <a:rPr lang="vi-VN" sz="4800" b="1" dirty="0">
                <a:solidFill>
                  <a:prstClr val="black"/>
                </a:solidFill>
                <a:latin typeface="Cambria" panose="02040503050406030204" pitchFamily="18" charset="0"/>
                <a:ea typeface="Cambria" panose="02040503050406030204" pitchFamily="18" charset="0"/>
              </a:rPr>
              <a:t>Hoạt động 2. Tìm hiểu về đời sống kinh tế của cư dân Văn</a:t>
            </a:r>
            <a:r>
              <a:rPr lang="en-US" sz="4800" b="1" dirty="0">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Lang, Âu Lạc</a:t>
            </a:r>
            <a:endParaRPr lang="en-US" sz="48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Oval 1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Mô tả những nét chính về đời sống kinh tế của cư dân Văn Lang, Âu Lạc</a:t>
            </a:r>
            <a:endParaRPr lang="en-US" sz="3600" b="1" i="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AA117E5-E753-D2DD-8574-F00F51F283CC}"/>
              </a:ext>
            </a:extLst>
          </p:cNvPr>
          <p:cNvPicPr>
            <a:picLocks noChangeAspect="1"/>
          </p:cNvPicPr>
          <p:nvPr/>
        </p:nvPicPr>
        <p:blipFill>
          <a:blip r:embed="rId4"/>
          <a:stretch>
            <a:fillRect/>
          </a:stretch>
        </p:blipFill>
        <p:spPr>
          <a:xfrm>
            <a:off x="516343" y="2265066"/>
            <a:ext cx="11080464" cy="2764133"/>
          </a:xfrm>
          <a:prstGeom prst="rect">
            <a:avLst/>
          </a:prstGeom>
        </p:spPr>
      </p:pic>
      <p:sp>
        <p:nvSpPr>
          <p:cNvPr id="14" name="Oval 13"/>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384995"/>
          </a:xfrm>
          <a:prstGeom prst="rect">
            <a:avLst/>
          </a:prstGeom>
          <a:noFill/>
        </p:spPr>
        <p:txBody>
          <a:bodyPr wrap="square" rtlCol="0">
            <a:spAutoFit/>
          </a:bodyPr>
          <a:lstStyle/>
          <a:p>
            <a:pPr lvl="0" algn="just"/>
            <a:r>
              <a:rPr lang="vi-VN" sz="2800" b="1" i="1" dirty="0">
                <a:solidFill>
                  <a:srgbClr val="000000"/>
                </a:solidFill>
                <a:latin typeface="Cambria" panose="02040503050406030204" pitchFamily="18" charset="0"/>
                <a:ea typeface="Cambria" panose="02040503050406030204" pitchFamily="18" charset="0"/>
              </a:rPr>
              <a:t>Nghề chính của cư dân Văn Lang, Âu Lạc là làm ruộng. Họ trồng lúa, khoai, đỗ, cây ăn quả,... Ngoài ra, họ còn biết trồng dâu, nuôi tằm, ươm tơ, dệt vải...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9218" name="Picture 2" descr="Sử 6 -Bài 13 : ĐỜI SỐNG VẬT CHẤT VÀ TINH THẦN CỦA CƯ DÂN VĂN LANG . - Chào  mừng bạn đến với website của Đoàn Thị Hồng Điệp">
            <a:extLst>
              <a:ext uri="{FF2B5EF4-FFF2-40B4-BE49-F238E27FC236}">
                <a16:creationId xmlns:a16="http://schemas.microsoft.com/office/drawing/2014/main" id="{36E86D4A-4E37-559C-B719-4260B7486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59" y="2509948"/>
            <a:ext cx="5425706" cy="35592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ài 14: Nhà nước Văn Lang, Âu Lạc">
            <a:extLst>
              <a:ext uri="{FF2B5EF4-FFF2-40B4-BE49-F238E27FC236}">
                <a16:creationId xmlns:a16="http://schemas.microsoft.com/office/drawing/2014/main" id="{C8B30FA6-159A-51C7-2CE6-59AE95966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93" y="2466754"/>
            <a:ext cx="4806801" cy="3594468"/>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10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par>
                                <p:cTn id="15" presetID="22" presetClass="entr" presetSubtype="4"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wipe(down)">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F531857D-1872-E256-920B-8E19668C235B}"/>
              </a:ext>
            </a:extLst>
          </p:cNvPr>
          <p:cNvSpPr txBox="1"/>
          <p:nvPr/>
        </p:nvSpPr>
        <p:spPr>
          <a:xfrm>
            <a:off x="676276" y="507483"/>
            <a:ext cx="10820400" cy="1569660"/>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Cư dân Văn Lang, Âu Lạc biết đúc đồng để làm công cụ lao động, vũ khí và đồ trang sức. Họ cũng biết làm đồ gốm, đan lát, đóng thuyền....</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196" name="Picture 4" descr="Trắc nghiệm Lịch Sử 6 Chân trời sáng tạo Bài 15 (có đáp án): Đời sống của  người Việt thời Văn Lang, Âu Lạc">
            <a:extLst>
              <a:ext uri="{FF2B5EF4-FFF2-40B4-BE49-F238E27FC236}">
                <a16:creationId xmlns:a16="http://schemas.microsoft.com/office/drawing/2014/main" id="{B8D75B43-EBD6-AA0F-9E92-D428E546D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255" y="2343372"/>
            <a:ext cx="361950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9BF263-7C33-AE1F-A048-9B40860CAB68}"/>
              </a:ext>
            </a:extLst>
          </p:cNvPr>
          <p:cNvPicPr>
            <a:picLocks noChangeAspect="1"/>
          </p:cNvPicPr>
          <p:nvPr/>
        </p:nvPicPr>
        <p:blipFill>
          <a:blip r:embed="rId4"/>
          <a:stretch>
            <a:fillRect/>
          </a:stretch>
        </p:blipFill>
        <p:spPr>
          <a:xfrm>
            <a:off x="5631267" y="2860159"/>
            <a:ext cx="5814903" cy="2832358"/>
          </a:xfrm>
          <a:prstGeom prst="rect">
            <a:avLst/>
          </a:prstGeom>
        </p:spPr>
      </p:pic>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905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a:solidFill>
            <a:schemeClr val="accent5">
              <a:lumMod val="20000"/>
              <a:lumOff val="80000"/>
            </a:schemeClr>
          </a:solidFill>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a:grpFill/>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a:grpFill/>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33938" y="487468"/>
              <a:ext cx="20203332" cy="2356043"/>
            </a:xfrm>
            <a:prstGeom prst="rect">
              <a:avLst/>
            </a:prstGeom>
            <a:grpFill/>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lại chuyện Sơn Tinh, Thuỷ Tinh. Câu chuyện này cho em biết gì về đời sống kinh tế của cư dân Văn Lang, Âu Lạc</a:t>
              </a:r>
            </a:p>
          </p:txBody>
        </p:sp>
      </p:grpSp>
      <p:pic>
        <p:nvPicPr>
          <p:cNvPr id="13" name="Picture 12">
            <a:extLst>
              <a:ext uri="{FF2B5EF4-FFF2-40B4-BE49-F238E27FC236}">
                <a16:creationId xmlns:a16="http://schemas.microsoft.com/office/drawing/2014/main" id="{6EB55325-0FB1-31A2-2DCC-1CAFEF2CEAA9}"/>
              </a:ext>
            </a:extLst>
          </p:cNvPr>
          <p:cNvPicPr>
            <a:picLocks noChangeAspect="1"/>
          </p:cNvPicPr>
          <p:nvPr/>
        </p:nvPicPr>
        <p:blipFill>
          <a:blip r:embed="rId4"/>
          <a:stretch>
            <a:fillRect/>
          </a:stretch>
        </p:blipFill>
        <p:spPr>
          <a:xfrm>
            <a:off x="2360428" y="1360019"/>
            <a:ext cx="7438250" cy="5125841"/>
          </a:xfrm>
          <a:prstGeom prst="rect">
            <a:avLst/>
          </a:prstGeom>
        </p:spPr>
      </p:pic>
      <p:sp>
        <p:nvSpPr>
          <p:cNvPr id="14" name="Oval 13"/>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87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291383"/>
            <a:ext cx="9382125" cy="3539430"/>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Câu chuyện Sơn Tinh, Thuỷ Tinh cho thấy những sản phẩm phong phú của nền kinh tế nông nghiệp: cơm nếp, bánh chưng, voi chín ngà, gà chín cựa, ngựa chín hồng mao,… Đồng thời, câu chuyện này cũng cho thấy, cư dân Văn Lang, Âu Lạc cũng phải thường xuyên phải đối phó với lũ lụt để bảo vệ sản xuất nông nghiệp.</a:t>
            </a:r>
          </a:p>
        </p:txBody>
      </p:sp>
      <p:sp>
        <p:nvSpPr>
          <p:cNvPr id="11" name="Oval 10"/>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
        <p:nvSpPr>
          <p:cNvPr id="5" name="Oval 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578</Words>
  <Application>Microsoft Office PowerPoint</Application>
  <PresentationFormat>Widescreen</PresentationFormat>
  <Paragraphs>21</Paragraphs>
  <Slides>16</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SimSun</vt: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63</cp:revision>
  <dcterms:created xsi:type="dcterms:W3CDTF">2024-08-02T11:27:06Z</dcterms:created>
  <dcterms:modified xsi:type="dcterms:W3CDTF">2024-10-14T02:33:47Z</dcterms:modified>
</cp:coreProperties>
</file>