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289" r:id="rId4"/>
    <p:sldId id="290" r:id="rId5"/>
    <p:sldId id="291" r:id="rId6"/>
    <p:sldId id="292" r:id="rId7"/>
    <p:sldId id="309" r:id="rId8"/>
    <p:sldId id="310" r:id="rId9"/>
    <p:sldId id="313" r:id="rId10"/>
    <p:sldId id="297" r:id="rId11"/>
    <p:sldId id="298" r:id="rId12"/>
    <p:sldId id="301" r:id="rId13"/>
    <p:sldId id="30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33" d="100"/>
          <a:sy n="33" d="100"/>
        </p:scale>
        <p:origin x="1308" y="8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8</a:t>
            </a:fld>
            <a:endParaRPr lang="en-US"/>
          </a:p>
        </p:txBody>
      </p:sp>
    </p:spTree>
    <p:extLst>
      <p:ext uri="{BB962C8B-B14F-4D97-AF65-F5344CB8AC3E}">
        <p14:creationId xmlns:p14="http://schemas.microsoft.com/office/powerpoint/2010/main" val="94343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10/14/2024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10/14/2024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10/14/2024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F55CF53-6898-3AC2-88BF-B476A0E5E0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7.png"/><Relationship Id="rId4" Type="http://schemas.openxmlformats.org/officeDocument/2006/relationships/image" Target="../media/image22.svg"/><Relationship Id="rId9" Type="http://schemas.openxmlformats.org/officeDocument/2006/relationships/image" Target="../media/image27.sv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3"/>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349" y="1503668"/>
            <a:ext cx="9753600" cy="3038475"/>
          </a:xfrm>
          <a:prstGeom prst="rect">
            <a:avLst/>
          </a:prstGeom>
        </p:spPr>
      </p:pic>
      <p:sp>
        <p:nvSpPr>
          <p:cNvPr id="2" name="Oval 1"/>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97734" y="458401"/>
              <a:ext cx="20203332" cy="26926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thành bảng (theo gợi ý dưới đây vào vở) về Nhà nước Văn Lang và Nhà nước Âu Lạc.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6D503DB5-30ED-E76C-2BD7-37196FA2EE24}"/>
              </a:ext>
            </a:extLst>
          </p:cNvPr>
          <p:cNvGraphicFramePr>
            <a:graphicFrameLocks noGrp="1"/>
          </p:cNvGraphicFramePr>
          <p:nvPr>
            <p:extLst>
              <p:ext uri="{D42A27DB-BD31-4B8C-83A1-F6EECF244321}">
                <p14:modId xmlns:p14="http://schemas.microsoft.com/office/powerpoint/2010/main" val="3804559783"/>
              </p:ext>
            </p:extLst>
          </p:nvPr>
        </p:nvGraphicFramePr>
        <p:xfrm>
          <a:off x="741680" y="1837266"/>
          <a:ext cx="10657839" cy="4116496"/>
        </p:xfrm>
        <a:graphic>
          <a:graphicData uri="http://schemas.openxmlformats.org/drawingml/2006/table">
            <a:tbl>
              <a:tblPr firstRow="1" bandRow="1">
                <a:tableStyleId>{F5AB1C69-6EDB-4FF4-983F-18BD219EF322}</a:tableStyleId>
              </a:tblPr>
              <a:tblGrid>
                <a:gridCol w="3251200">
                  <a:extLst>
                    <a:ext uri="{9D8B030D-6E8A-4147-A177-3AD203B41FA5}">
                      <a16:colId xmlns:a16="http://schemas.microsoft.com/office/drawing/2014/main" val="1030707720"/>
                    </a:ext>
                  </a:extLst>
                </a:gridCol>
                <a:gridCol w="3854026">
                  <a:extLst>
                    <a:ext uri="{9D8B030D-6E8A-4147-A177-3AD203B41FA5}">
                      <a16:colId xmlns:a16="http://schemas.microsoft.com/office/drawing/2014/main" val="4259315772"/>
                    </a:ext>
                  </a:extLst>
                </a:gridCol>
                <a:gridCol w="3552613">
                  <a:extLst>
                    <a:ext uri="{9D8B030D-6E8A-4147-A177-3AD203B41FA5}">
                      <a16:colId xmlns:a16="http://schemas.microsoft.com/office/drawing/2014/main" val="3467518616"/>
                    </a:ext>
                  </a:extLst>
                </a:gridCol>
              </a:tblGrid>
              <a:tr h="1029124">
                <a:tc>
                  <a:txBody>
                    <a:bodyPr/>
                    <a:lstStyle/>
                    <a:p>
                      <a:pPr algn="ct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Văn Lang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Lạc</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56986"/>
                  </a:ext>
                </a:extLst>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81776"/>
                  </a:ext>
                </a:extLst>
              </a:tr>
              <a:tr h="1029124">
                <a:tc>
                  <a:txBody>
                    <a:bodyPr/>
                    <a:lstStyle/>
                    <a:p>
                      <a:pPr algn="just"/>
                      <a:r>
                        <a:rPr lang="en-US" sz="2400" b="1" dirty="0" err="1">
                          <a:latin typeface="Cambria" panose="02040503050406030204" pitchFamily="18" charset="0"/>
                          <a:ea typeface="Cambria" panose="02040503050406030204" pitchFamily="18" charset="0"/>
                        </a:rPr>
                        <a:t>Kinh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244165"/>
                  </a:ext>
                </a:extLst>
              </a:tr>
              <a:tr h="1029124">
                <a:tc>
                  <a:txBody>
                    <a:bodyPr/>
                    <a:lstStyle/>
                    <a:p>
                      <a:pPr algn="just"/>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579181"/>
                  </a:ext>
                </a:extLst>
              </a:tr>
            </a:tbl>
          </a:graphicData>
        </a:graphic>
      </p:graphicFrame>
      <p:sp>
        <p:nvSpPr>
          <p:cNvPr id="14" name="TextBox 13">
            <a:extLst>
              <a:ext uri="{FF2B5EF4-FFF2-40B4-BE49-F238E27FC236}">
                <a16:creationId xmlns:a16="http://schemas.microsoft.com/office/drawing/2014/main" id="{C69A78EB-DB33-DE38-24DA-82E3B2315760}"/>
              </a:ext>
            </a:extLst>
          </p:cNvPr>
          <p:cNvSpPr txBox="1"/>
          <p:nvPr/>
        </p:nvSpPr>
        <p:spPr>
          <a:xfrm>
            <a:off x="4094480" y="30175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VII TCN</a:t>
            </a:r>
          </a:p>
        </p:txBody>
      </p:sp>
      <p:sp>
        <p:nvSpPr>
          <p:cNvPr id="15" name="TextBox 14">
            <a:extLst>
              <a:ext uri="{FF2B5EF4-FFF2-40B4-BE49-F238E27FC236}">
                <a16:creationId xmlns:a16="http://schemas.microsoft.com/office/drawing/2014/main" id="{662E66FA-37F7-DDE0-B932-04C5F4E5E367}"/>
              </a:ext>
            </a:extLst>
          </p:cNvPr>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208 TCN</a:t>
            </a:r>
          </a:p>
        </p:txBody>
      </p:sp>
      <p:sp>
        <p:nvSpPr>
          <p:cNvPr id="16" name="TextBox 15">
            <a:extLst>
              <a:ext uri="{FF2B5EF4-FFF2-40B4-BE49-F238E27FC236}">
                <a16:creationId xmlns:a16="http://schemas.microsoft.com/office/drawing/2014/main" id="{AC1FA15E-4DBF-D3E2-84E3-EAC57B508FAD}"/>
              </a:ext>
            </a:extLst>
          </p:cNvPr>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Hùng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Vương</a:t>
            </a:r>
            <a:endParaRPr lang="en-US" sz="36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9BCE752-FC56-8815-6306-A4B5B8C306AA}"/>
              </a:ext>
            </a:extLst>
          </p:cNvPr>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An </a:t>
            </a:r>
            <a:r>
              <a:rPr lang="en-US" sz="3200" dirty="0" err="1">
                <a:solidFill>
                  <a:srgbClr val="FF0000"/>
                </a:solidFill>
                <a:latin typeface="Cambria" panose="02040503050406030204" pitchFamily="18" charset="0"/>
                <a:ea typeface="Cambria" panose="02040503050406030204" pitchFamily="18" charset="0"/>
              </a:rPr>
              <a:t>Dương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Vương</a:t>
            </a:r>
            <a:endParaRPr lang="en-US" sz="32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3764D19-4ED1-9CF2-F38E-402F50667026}"/>
              </a:ext>
            </a:extLst>
          </p:cNvPr>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Phong Châu</a:t>
            </a:r>
          </a:p>
        </p:txBody>
      </p:sp>
      <p:sp>
        <p:nvSpPr>
          <p:cNvPr id="19" name="TextBox 18">
            <a:extLst>
              <a:ext uri="{FF2B5EF4-FFF2-40B4-BE49-F238E27FC236}">
                <a16:creationId xmlns:a16="http://schemas.microsoft.com/office/drawing/2014/main" id="{A920F2D7-855D-9A14-504B-58B222ADFC7F}"/>
              </a:ext>
            </a:extLst>
          </p:cNvPr>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Cổ</a:t>
            </a:r>
            <a:r>
              <a:rPr lang="en-US" sz="3200" dirty="0">
                <a:solidFill>
                  <a:srgbClr val="FF0000"/>
                </a:solidFill>
                <a:latin typeface="Cambria" panose="02040503050406030204" pitchFamily="18" charset="0"/>
                <a:ea typeface="Cambria" panose="02040503050406030204" pitchFamily="18" charset="0"/>
              </a:rPr>
              <a:t> Loa</a:t>
            </a:r>
          </a:p>
        </p:txBody>
      </p:sp>
      <p:sp>
        <p:nvSpPr>
          <p:cNvPr id="20" name="Oval 19"/>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43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
        <p:nvSpPr>
          <p:cNvPr id="5" name="Oval 4"/>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2"/>
          <a:stretch>
            <a:fillRect/>
          </a:stretch>
        </p:blipFill>
        <p:spPr>
          <a:xfrm>
            <a:off x="200025" y="1485900"/>
            <a:ext cx="11290351" cy="3886200"/>
          </a:xfrm>
          <a:prstGeom prst="rect">
            <a:avLst/>
          </a:prstGeom>
        </p:spPr>
      </p:pic>
      <p:sp>
        <p:nvSpPr>
          <p:cNvPr id="4" name="Oval 3"/>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507" y="821145"/>
            <a:ext cx="7456054" cy="5584420"/>
          </a:xfrm>
          <a:prstGeom prst="rect">
            <a:avLst/>
          </a:prstGeom>
        </p:spPr>
      </p:pic>
      <p:sp>
        <p:nvSpPr>
          <p:cNvPr id="4" name="Oval 3"/>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xmlns=""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1895475" y="2463800"/>
            <a:ext cx="8582025" cy="2123658"/>
          </a:xfrm>
          <a:prstGeom prst="rect">
            <a:avLst/>
          </a:prstGeom>
          <a:noFill/>
        </p:spPr>
        <p:txBody>
          <a:bodyPr wrap="square" rtlCol="0">
            <a:spAutoFit/>
          </a:bodyPr>
          <a:lstStyle/>
          <a:p>
            <a:pPr algn="ctr" defTabSz="609630"/>
            <a:r>
              <a:rPr lang="vi-VN" sz="4400" b="1" dirty="0">
                <a:solidFill>
                  <a:prstClr val="black"/>
                </a:solidFill>
                <a:latin typeface="Cambria" panose="02040503050406030204" pitchFamily="18" charset="0"/>
                <a:ea typeface="Cambria" panose="02040503050406030204" pitchFamily="18" charset="0"/>
              </a:rPr>
              <a:t>Hoạt động 1. Tìm hiểu sự ra đời Nhà nước Văn Lang, Nhà nước Âu Lạc</a:t>
            </a:r>
            <a:endParaRPr lang="en-US" sz="44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5" name="Oval 14"/>
          <p:cNvSpPr/>
          <p:nvPr/>
        </p:nvSpPr>
        <p:spPr>
          <a:xfrm>
            <a:off x="-2271252" y="-589935"/>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algn="ctr"/>
            <a:r>
              <a:rPr lang="vi-VN" sz="2800" dirty="0">
                <a:solidFill>
                  <a:srgbClr val="000000"/>
                </a:solidFill>
                <a:latin typeface="Cambria" panose="02040503050406030204" pitchFamily="18" charset="0"/>
                <a:ea typeface="Cambria" panose="02040503050406030204" pitchFamily="18" charset="0"/>
              </a:rPr>
              <a:t>Thông qua tìm hiểu truyền thuyết, đọc thông tin và quan sát hình </a:t>
            </a:r>
            <a:r>
              <a:rPr lang="en-US" sz="2800" dirty="0">
                <a:solidFill>
                  <a:srgbClr val="000000"/>
                </a:solidFill>
                <a:latin typeface="Cambria" panose="02040503050406030204" pitchFamily="18" charset="0"/>
                <a:ea typeface="Cambria" panose="02040503050406030204" pitchFamily="18" charset="0"/>
              </a:rPr>
              <a:t>1: </a:t>
            </a:r>
            <a:r>
              <a:rPr lang="vi-VN" sz="2800" b="1" i="1" dirty="0">
                <a:solidFill>
                  <a:srgbClr val="000000"/>
                </a:solidFill>
                <a:latin typeface="Cambria" panose="02040503050406030204" pitchFamily="18" charset="0"/>
                <a:ea typeface="Cambria" panose="02040503050406030204" pitchFamily="18" charset="0"/>
              </a:rPr>
              <a:t>Trình bày sự ra đời của Nhà nước Văn Lang.</a:t>
            </a:r>
            <a:endParaRPr lang="en-US" sz="2800" b="1"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01D2437-28D0-12B1-2EAD-A59DB9302233}"/>
              </a:ext>
            </a:extLst>
          </p:cNvPr>
          <p:cNvPicPr>
            <a:picLocks noChangeAspect="1"/>
          </p:cNvPicPr>
          <p:nvPr/>
        </p:nvPicPr>
        <p:blipFill>
          <a:blip r:embed="rId4"/>
          <a:stretch>
            <a:fillRect/>
          </a:stretch>
        </p:blipFill>
        <p:spPr>
          <a:xfrm>
            <a:off x="1285875" y="1833562"/>
            <a:ext cx="9296400" cy="3560599"/>
          </a:xfrm>
          <a:prstGeom prst="rect">
            <a:avLst/>
          </a:prstGeom>
        </p:spPr>
      </p:pic>
      <p:sp>
        <p:nvSpPr>
          <p:cNvPr id="13" name="Oval 12"/>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3046988"/>
          </a:xfrm>
          <a:prstGeom prst="rect">
            <a:avLst/>
          </a:prstGeom>
          <a:noFill/>
        </p:spPr>
        <p:txBody>
          <a:bodyPr wrap="square" rtlCol="0">
            <a:spAutoFit/>
          </a:bodyPr>
          <a:lstStyle/>
          <a:p>
            <a:pPr algn="ctr"/>
            <a:r>
              <a:rPr lang="en-US" sz="4800" b="1" dirty="0" err="1">
                <a:solidFill>
                  <a:srgbClr val="FF0000"/>
                </a:solidFill>
              </a:rPr>
              <a:t>Nhà</a:t>
            </a:r>
            <a:r>
              <a:rPr lang="en-US" sz="4800" b="1" dirty="0">
                <a:solidFill>
                  <a:srgbClr val="FF0000"/>
                </a:solidFill>
              </a:rPr>
              <a:t> </a:t>
            </a:r>
            <a:r>
              <a:rPr lang="en-US" sz="4800" b="1" dirty="0" err="1">
                <a:solidFill>
                  <a:srgbClr val="FF0000"/>
                </a:solidFill>
              </a:rPr>
              <a:t>nước</a:t>
            </a:r>
            <a:r>
              <a:rPr lang="en-US" sz="4800" b="1" dirty="0">
                <a:solidFill>
                  <a:srgbClr val="FF0000"/>
                </a:solidFill>
              </a:rPr>
              <a:t> Văn Lang</a:t>
            </a: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kỉ</a:t>
            </a:r>
            <a:r>
              <a:rPr lang="en-US" sz="2800" b="1" dirty="0">
                <a:latin typeface="Cambria" panose="02040503050406030204" pitchFamily="18" charset="0"/>
                <a:ea typeface="Cambria" panose="02040503050406030204" pitchFamily="18" charset="0"/>
              </a:rPr>
              <a:t> VII TCN</a:t>
            </a: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7972425"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Đứng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truyền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trả</a:t>
            </a:r>
            <a:r>
              <a:rPr lang="en-US" sz="2800" b="1" dirty="0">
                <a:latin typeface="Cambria" panose="02040503050406030204" pitchFamily="18" charset="0"/>
                <a:ea typeface="Cambria" panose="02040503050406030204" pitchFamily="18" charset="0"/>
              </a:rPr>
              <a:t> qua 18 </a:t>
            </a:r>
            <a:r>
              <a:rPr lang="en-US" sz="2800" b="1" dirty="0" err="1">
                <a:latin typeface="Cambria" panose="02040503050406030204" pitchFamily="18" charset="0"/>
                <a:ea typeface="Cambria" panose="02040503050406030204" pitchFamily="18" charset="0"/>
              </a:rPr>
              <a:t>đời</a:t>
            </a:r>
            <a:r>
              <a:rPr lang="en-US" sz="2800" b="1" dirty="0">
                <a:latin typeface="Cambria" panose="02040503050406030204" pitchFamily="18" charset="0"/>
                <a:ea typeface="Cambria" panose="02040503050406030204" pitchFamily="18" charset="0"/>
              </a:rPr>
              <a:t>.</a:t>
            </a: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a:t>
            </a:r>
            <a:r>
              <a:rPr lang="en-US" sz="2800" b="1" dirty="0">
                <a:latin typeface="Cambria" panose="02040503050406030204" pitchFamily="18" charset="0"/>
                <a:ea typeface="Cambria" panose="02040503050406030204" pitchFamily="18" charset="0"/>
              </a:rPr>
              <a:t>: Phong Châu (</a:t>
            </a:r>
            <a:r>
              <a:rPr lang="en-US" sz="2800" b="1" dirty="0" err="1">
                <a:latin typeface="Cambria" panose="02040503050406030204" pitchFamily="18" charset="0"/>
                <a:ea typeface="Cambria" panose="02040503050406030204" pitchFamily="18" charset="0"/>
              </a:rPr>
              <a:t>Phú</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Thọ</a:t>
            </a:r>
            <a:r>
              <a:rPr lang="en-US" sz="2800" b="1" dirty="0">
                <a:latin typeface="Cambria" panose="02040503050406030204" pitchFamily="18" charset="0"/>
                <a:ea typeface="Cambria" panose="02040503050406030204" pitchFamily="18" charset="0"/>
              </a:rPr>
              <a:t>)</a:t>
            </a: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72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Thông qua tìm hiểu truyền thuyết, đọc thông tin và quan sát hình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2-3: </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Trình bày sự ra đời của Nhà nước </a:t>
            </a:r>
            <a:r>
              <a:rPr lang="en-US" sz="2800" b="1" i="1" dirty="0" err="1">
                <a:solidFill>
                  <a:srgbClr val="000000"/>
                </a:solidFill>
                <a:latin typeface="Cambria" panose="02040503050406030204" pitchFamily="18" charset="0"/>
                <a:ea typeface="Cambria" panose="02040503050406030204" pitchFamily="18" charset="0"/>
              </a:rPr>
              <a:t>Âu</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Lạc</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4898272-2E90-7281-EB75-351B6D152DCE}"/>
              </a:ext>
            </a:extLst>
          </p:cNvPr>
          <p:cNvPicPr>
            <a:picLocks noChangeAspect="1"/>
          </p:cNvPicPr>
          <p:nvPr/>
        </p:nvPicPr>
        <p:blipFill>
          <a:blip r:embed="rId4"/>
          <a:stretch>
            <a:fillRect/>
          </a:stretch>
        </p:blipFill>
        <p:spPr>
          <a:xfrm>
            <a:off x="966787" y="2033587"/>
            <a:ext cx="9596438" cy="3423649"/>
          </a:xfrm>
          <a:prstGeom prst="rect">
            <a:avLst/>
          </a:prstGeom>
        </p:spPr>
      </p:pic>
      <p:sp>
        <p:nvSpPr>
          <p:cNvPr id="13" name="Oval 12"/>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7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Nhà</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a:ea typeface="+mn-ea"/>
                <a:cs typeface="+mn-cs"/>
              </a:rPr>
              <a:t>nước</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lang="en-US" sz="4800" b="1" dirty="0" err="1">
                <a:solidFill>
                  <a:srgbClr val="FF0000"/>
                </a:solidFill>
                <a:latin typeface="Calibri"/>
              </a:rPr>
              <a:t>Âu</a:t>
            </a:r>
            <a:r>
              <a:rPr lang="en-US" sz="4800" b="1" dirty="0">
                <a:solidFill>
                  <a:srgbClr val="FF0000"/>
                </a:solidFill>
                <a:latin typeface="Calibri"/>
              </a:rPr>
              <a:t> </a:t>
            </a:r>
            <a:r>
              <a:rPr lang="en-US" sz="4800" b="1" dirty="0" err="1">
                <a:solidFill>
                  <a:srgbClr val="FF0000"/>
                </a:solidFill>
                <a:latin typeface="Calibri"/>
              </a:rPr>
              <a:t>Lạc</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208 TCN.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8639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Thục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 An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Cổ</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Anh, Hà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212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1600835" y="1153160"/>
            <a:ext cx="9382125" cy="4524315"/>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Cách đây gần 3 000 năm, trên lãnh thổ Việt Nam đã xuất hiện những nhà nước đầu tiên, đó là Nhà nước Văn Lang và Nhà nước Âu Lạc. Sự ra đời của hai nhà nước này đã mở đầu thời kì dựng nước và giữ nước của dân tộc, mở đầu cho nền văn minh sông Hồng. Điều đó chứng tỏ, nước Việt Nam có lịch sử dựng nước lâu đời. Ngày nay, chúng ta có ngày giỗ Tổ lập nước đó là Hùng Vương vào ngày 10 – 3 âm lịch hằng năm</a:t>
            </a:r>
          </a:p>
        </p:txBody>
      </p:sp>
      <p:sp>
        <p:nvSpPr>
          <p:cNvPr id="4" name="Oval 3"/>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
        <p:nvSpPr>
          <p:cNvPr id="5" name="Oval 4"/>
          <p:cNvSpPr/>
          <p:nvPr/>
        </p:nvSpPr>
        <p:spPr>
          <a:xfrm>
            <a:off x="-2271252" y="-619432"/>
            <a:ext cx="2271272" cy="289068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308</Words>
  <Application>Microsoft Office PowerPoint</Application>
  <PresentationFormat>Widescreen</PresentationFormat>
  <Paragraphs>26</Paragraphs>
  <Slides>12</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12</vt:i4>
      </vt:variant>
    </vt:vector>
  </HeadingPairs>
  <TitlesOfParts>
    <vt:vector size="18" baseType="lpstr">
      <vt:lpstr>Arial</vt:lpstr>
      <vt:lpstr>Calibri</vt:lpstr>
      <vt:lpstr>Calibri Light</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53</cp:revision>
  <dcterms:created xsi:type="dcterms:W3CDTF">2024-08-02T11:27:06Z</dcterms:created>
  <dcterms:modified xsi:type="dcterms:W3CDTF">2024-10-14T02:32:08Z</dcterms:modified>
</cp:coreProperties>
</file>