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7" r:id="rId2"/>
  </p:sldMasterIdLst>
  <p:notesMasterIdLst>
    <p:notesMasterId r:id="rId29"/>
  </p:notesMasterIdLst>
  <p:handoutMasterIdLst>
    <p:handoutMasterId r:id="rId30"/>
  </p:handoutMasterIdLst>
  <p:sldIdLst>
    <p:sldId id="379" r:id="rId3"/>
    <p:sldId id="1776" r:id="rId4"/>
    <p:sldId id="1775" r:id="rId5"/>
    <p:sldId id="1777" r:id="rId6"/>
    <p:sldId id="1778" r:id="rId7"/>
    <p:sldId id="1779" r:id="rId8"/>
    <p:sldId id="367" r:id="rId9"/>
    <p:sldId id="1780" r:id="rId10"/>
    <p:sldId id="1781" r:id="rId11"/>
    <p:sldId id="1785" r:id="rId12"/>
    <p:sldId id="1786" r:id="rId13"/>
    <p:sldId id="1788" r:id="rId14"/>
    <p:sldId id="1789" r:id="rId15"/>
    <p:sldId id="1790" r:id="rId16"/>
    <p:sldId id="1787" r:id="rId17"/>
    <p:sldId id="1784" r:id="rId18"/>
    <p:sldId id="1791" r:id="rId19"/>
    <p:sldId id="1792" r:id="rId20"/>
    <p:sldId id="1793" r:id="rId21"/>
    <p:sldId id="1795" r:id="rId22"/>
    <p:sldId id="1783" r:id="rId23"/>
    <p:sldId id="1774" r:id="rId24"/>
    <p:sldId id="1782" r:id="rId25"/>
    <p:sldId id="1796" r:id="rId26"/>
    <p:sldId id="1797" r:id="rId27"/>
    <p:sldId id="1794" r:id="rId28"/>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2D2"/>
    <a:srgbClr val="E6E6E6"/>
    <a:srgbClr val="FDFCF7"/>
    <a:srgbClr val="FCFEFC"/>
    <a:srgbClr val="A7E5FF"/>
    <a:srgbClr val="3E67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682"/>
  </p:normalViewPr>
  <p:slideViewPr>
    <p:cSldViewPr snapToGrid="0" snapToObjects="1">
      <p:cViewPr varScale="1">
        <p:scale>
          <a:sx n="69" d="100"/>
          <a:sy n="69" d="100"/>
        </p:scale>
        <p:origin x="484" y="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90" d="100"/>
        <a:sy n="190" d="100"/>
      </p:scale>
      <p:origin x="0" y="0"/>
    </p:cViewPr>
  </p:sorterViewPr>
  <p:notesViewPr>
    <p:cSldViewPr snapToGrid="0" snapToObjects="1">
      <p:cViewPr varScale="1">
        <p:scale>
          <a:sx n="95" d="100"/>
          <a:sy n="95" d="100"/>
        </p:scale>
        <p:origin x="25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4B3C7D-7ED1-A34F-BCFC-1C01389AE58C}" type="datetimeFigureOut">
              <a:rPr kumimoji="1" lang="zh-CN" altLang="en-US" smtClean="0"/>
              <a:t>2022/2/9</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8CED8CE-3D9F-CA47-A17E-9AD879C3B1C0}" type="slidenum">
              <a:rPr kumimoji="1" lang="zh-CN" altLang="en-US" smtClean="0"/>
              <a:t>‹#›</a:t>
            </a:fld>
            <a:endParaRPr kumimoji="1" lang="zh-CN" altLang="en-US"/>
          </a:p>
        </p:txBody>
      </p:sp>
    </p:spTree>
    <p:extLst>
      <p:ext uri="{BB962C8B-B14F-4D97-AF65-F5344CB8AC3E}">
        <p14:creationId xmlns:p14="http://schemas.microsoft.com/office/powerpoint/2010/main" val="3970302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ACF2CF-5EF1-D24F-8F8B-C67282AA038A}" type="datetimeFigureOut">
              <a:rPr kumimoji="1" lang="zh-CN" altLang="en-US" smtClean="0"/>
              <a:t>2022/2/9</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F70782-008B-5B48-B01C-A994AC4AA046}" type="slidenum">
              <a:rPr kumimoji="1" lang="zh-CN" altLang="en-US" smtClean="0"/>
              <a:t>‹#›</a:t>
            </a:fld>
            <a:endParaRPr kumimoji="1" lang="zh-CN" altLang="en-US"/>
          </a:p>
        </p:txBody>
      </p:sp>
    </p:spTree>
    <p:extLst>
      <p:ext uri="{BB962C8B-B14F-4D97-AF65-F5344CB8AC3E}">
        <p14:creationId xmlns:p14="http://schemas.microsoft.com/office/powerpoint/2010/main" val="4763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1</a:t>
            </a:fld>
            <a:endParaRPr lang="zh-CN" altLang="en-US"/>
          </a:p>
        </p:txBody>
      </p:sp>
    </p:spTree>
    <p:extLst>
      <p:ext uri="{BB962C8B-B14F-4D97-AF65-F5344CB8AC3E}">
        <p14:creationId xmlns:p14="http://schemas.microsoft.com/office/powerpoint/2010/main" val="4950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7</a:t>
            </a:fld>
            <a:endParaRPr lang="zh-CN" altLang="en-US"/>
          </a:p>
        </p:txBody>
      </p:sp>
    </p:spTree>
    <p:extLst>
      <p:ext uri="{BB962C8B-B14F-4D97-AF65-F5344CB8AC3E}">
        <p14:creationId xmlns:p14="http://schemas.microsoft.com/office/powerpoint/2010/main" val="15698910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43633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7766991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74575460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TextBox 3"/>
          <p:cNvSpPr txBox="1"/>
          <p:nvPr userDrawn="1"/>
        </p:nvSpPr>
        <p:spPr>
          <a:xfrm>
            <a:off x="775590" y="6429431"/>
            <a:ext cx="1440159" cy="118430"/>
          </a:xfrm>
          <a:prstGeom prst="rect">
            <a:avLst/>
          </a:prstGeom>
          <a:noFill/>
        </p:spPr>
        <p:txBody>
          <a:bodyPr wrap="square" rtlCol="0">
            <a:spAutoFit/>
          </a:bodyPr>
          <a:lstStyle/>
          <a:p>
            <a:pPr>
              <a:lnSpc>
                <a:spcPct val="200000"/>
              </a:lnSpc>
            </a:pPr>
            <a:r>
              <a:rPr lang="zh-CN" altLang="en-US" sz="100" dirty="0">
                <a:solidFill>
                  <a:prstClr val="black"/>
                </a:solidFill>
                <a:ea typeface="微软雅黑" panose="020B0503020204020204" pitchFamily="34" charset="-122"/>
                <a:hlinkClick r:id="rId2"/>
              </a:rPr>
              <a:t>节日</a:t>
            </a: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http://www.1ppt.com/jieri/</a:t>
            </a:r>
          </a:p>
        </p:txBody>
      </p:sp>
    </p:spTree>
    <p:extLst>
      <p:ext uri="{BB962C8B-B14F-4D97-AF65-F5344CB8AC3E}">
        <p14:creationId xmlns:p14="http://schemas.microsoft.com/office/powerpoint/2010/main" val="330741617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3248879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0851559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41607719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229890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2022/2/9</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160409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595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47152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422119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65280256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5864984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9514619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30124735"/>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8502997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407035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85593F61-65E4-418F-BB72-A7DBCE18345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713457156"/>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BA94DC36-90D7-4C1F-8C25-60651636D2F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16357336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08731" y="2415653"/>
            <a:ext cx="11374537" cy="3130409"/>
          </a:xfrm>
          <a:prstGeom prst="rect">
            <a:avLst/>
          </a:prstGeom>
          <a:noFill/>
        </p:spPr>
        <p:txBody>
          <a:bodyPr wrap="square" rtlCol="0">
            <a:spAutoFit/>
          </a:bodyPr>
          <a:lstStyle/>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19: </a:t>
            </a:r>
          </a:p>
          <a:p>
            <a:pPr algn="ctr">
              <a:lnSpc>
                <a:spcPct val="150000"/>
              </a:lnSpc>
            </a:pP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N</a:t>
            </a:r>
            <a:r>
              <a:rPr lang="vi-VN"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ƯỚ</a:t>
            </a:r>
            <a:r>
              <a:rPr lang="en-US" sz="7000" b="1">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C NHÀ BỊ CHIA CẮT</a:t>
            </a:r>
          </a:p>
        </p:txBody>
      </p:sp>
    </p:spTree>
    <p:extLst>
      <p:ext uri="{BB962C8B-B14F-4D97-AF65-F5344CB8AC3E}">
        <p14:creationId xmlns:p14="http://schemas.microsoft.com/office/powerpoint/2010/main" val="3768872518"/>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CF7"/>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60060"/>
            <a:ext cx="12192001" cy="5697940"/>
          </a:xfrm>
          <a:prstGeom prst="rect">
            <a:avLst/>
          </a:prstGeom>
        </p:spPr>
      </p:pic>
      <p:sp>
        <p:nvSpPr>
          <p:cNvPr id="2" name="TextBox 1"/>
          <p:cNvSpPr txBox="1"/>
          <p:nvPr/>
        </p:nvSpPr>
        <p:spPr>
          <a:xfrm>
            <a:off x="5431809" y="2239315"/>
            <a:ext cx="5090615" cy="3539430"/>
          </a:xfrm>
          <a:prstGeom prst="rect">
            <a:avLst/>
          </a:prstGeom>
          <a:noFill/>
        </p:spPr>
        <p:txBody>
          <a:bodyPr wrap="square" rtlCol="0">
            <a:spAutoFit/>
          </a:bodyPr>
          <a:lstStyle/>
          <a:p>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năm</a:t>
            </a:r>
            <a:r>
              <a:rPr lang="en-US" altLang="en-US" sz="2800" dirty="0">
                <a:latin typeface="Times New Roman" panose="02020603050405020304" pitchFamily="18" charset="0"/>
                <a:cs typeface="Times New Roman" panose="02020603050405020304" pitchFamily="18" charset="0"/>
              </a:rPr>
              <a:t> 1954,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buộc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kí</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Hiệp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Giơ</a:t>
            </a:r>
            <a:r>
              <a:rPr lang="en-US" altLang="en-US" sz="2800" dirty="0">
                <a:latin typeface="Times New Roman" panose="02020603050405020304" pitchFamily="18" charset="0"/>
                <a:cs typeface="Times New Roman" panose="02020603050405020304" pitchFamily="18" charset="0"/>
              </a:rPr>
              <a:t> - ne - </a:t>
            </a:r>
            <a:r>
              <a:rPr lang="en-US" altLang="en-US" sz="2800" dirty="0" err="1">
                <a:latin typeface="Times New Roman" panose="02020603050405020304" pitchFamily="18" charset="0"/>
                <a:cs typeface="Times New Roman" panose="02020603050405020304" pitchFamily="18" charset="0"/>
              </a:rPr>
              <a:t>vơ</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chấm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dứt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chiến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tranh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hòa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bình</a:t>
            </a:r>
            <a:r>
              <a:rPr lang="en-US" altLang="en-US" sz="2800" dirty="0">
                <a:latin typeface="Times New Roman" panose="02020603050405020304" pitchFamily="18" charset="0"/>
                <a:cs typeface="Times New Roman" panose="02020603050405020304" pitchFamily="18" charset="0"/>
              </a:rPr>
              <a:t> ở </a:t>
            </a:r>
            <a:r>
              <a:rPr lang="en-US" altLang="en-US" sz="2800" dirty="0" err="1">
                <a:latin typeface="Times New Roman" panose="02020603050405020304" pitchFamily="18" charset="0"/>
                <a:cs typeface="Times New Roman" panose="02020603050405020304" pitchFamily="18" charset="0"/>
              </a:rPr>
              <a:t>Việt</a:t>
            </a:r>
            <a:r>
              <a:rPr lang="en-US" altLang="en-US" sz="2800" dirty="0">
                <a:latin typeface="Times New Roman" panose="02020603050405020304" pitchFamily="18" charset="0"/>
                <a:cs typeface="Times New Roman" panose="02020603050405020304" pitchFamily="18" charset="0"/>
              </a:rPr>
              <a:t> </a:t>
            </a:r>
            <a:r>
              <a:rPr lang="en-US" altLang="en-US" sz="2800" dirty="0">
                <a:latin typeface="Times New Roman" panose="02020603050405020304" pitchFamily="18" charset="0"/>
                <a:cs typeface="Times New Roman" panose="02020603050405020304" pitchFamily="18" charset="0"/>
              </a:rPr>
              <a:t>N</a:t>
            </a:r>
            <a:r>
              <a:rPr lang="en-US" altLang="en-US" sz="2800" dirty="0" smtClean="0">
                <a:latin typeface="Times New Roman" panose="02020603050405020304" pitchFamily="18" charset="0"/>
                <a:cs typeface="Times New Roman" panose="02020603050405020304" pitchFamily="18" charset="0"/>
              </a:rPr>
              <a:t>am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Trong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gian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rút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Mĩ</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dần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chân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Pháp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vào</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xâm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lượt</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miền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nam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Ngô</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Đình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Diệm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lên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Tổng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thống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lập</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ra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chính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quyền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tay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sai</a:t>
            </a:r>
            <a:r>
              <a:rPr lang="en-US" altLang="en-US" sz="2800" dirty="0">
                <a:latin typeface="Times New Roman" panose="02020603050405020304" pitchFamily="18" charset="0"/>
                <a:cs typeface="Times New Roman" panose="02020603050405020304" pitchFamily="18" charset="0"/>
              </a:rPr>
              <a:t>.</a:t>
            </a:r>
          </a:p>
        </p:txBody>
      </p:sp>
      <p:sp>
        <p:nvSpPr>
          <p:cNvPr id="4" name="TextBox 3"/>
          <p:cNvSpPr txBox="1"/>
          <p:nvPr/>
        </p:nvSpPr>
        <p:spPr>
          <a:xfrm>
            <a:off x="250623" y="2844196"/>
            <a:ext cx="4587507" cy="1569660"/>
          </a:xfrm>
          <a:prstGeom prst="rect">
            <a:avLst/>
          </a:prstGeom>
          <a:noFill/>
        </p:spPr>
        <p:txBody>
          <a:bodyPr wrap="square" rtlCol="0">
            <a:spAutoFit/>
          </a:bodyPr>
          <a:lstStyle/>
          <a:p>
            <a:pPr algn="ctr"/>
            <a:r>
              <a:rPr lang="en-US" altLang="en-US" sz="3200" i="1" u="sng">
                <a:solidFill>
                  <a:schemeClr val="accent5">
                    <a:lumMod val="75000"/>
                  </a:schemeClr>
                </a:solidFill>
                <a:latin typeface="Times New Roman" panose="02020603050405020304" pitchFamily="18" charset="0"/>
                <a:cs typeface="Times New Roman" panose="02020603050405020304" pitchFamily="18" charset="0"/>
              </a:rPr>
              <a:t>Câu 1</a:t>
            </a:r>
            <a:r>
              <a:rPr lang="en-US" altLang="en-US" sz="3200" i="1">
                <a:solidFill>
                  <a:schemeClr val="accent5">
                    <a:lumMod val="75000"/>
                  </a:schemeClr>
                </a:solidFill>
                <a:latin typeface="Times New Roman" panose="02020603050405020304" pitchFamily="18" charset="0"/>
                <a:cs typeface="Times New Roman" panose="02020603050405020304" pitchFamily="18" charset="0"/>
              </a:rPr>
              <a:t>: Nêu tình hình nước ta sau chiến dịch </a:t>
            </a:r>
          </a:p>
          <a:p>
            <a:pPr algn="ctr"/>
            <a:r>
              <a:rPr lang="en-US" altLang="en-US" sz="3200" i="1">
                <a:solidFill>
                  <a:schemeClr val="accent5">
                    <a:lumMod val="75000"/>
                  </a:schemeClr>
                </a:solidFill>
                <a:latin typeface="Times New Roman" panose="02020603050405020304" pitchFamily="18" charset="0"/>
                <a:cs typeface="Times New Roman" panose="02020603050405020304" pitchFamily="18" charset="0"/>
              </a:rPr>
              <a:t>Điện Biên Phủ 1954 ?</a:t>
            </a:r>
          </a:p>
        </p:txBody>
      </p:sp>
      <p:sp>
        <p:nvSpPr>
          <p:cNvPr id="6" name="Regular Pentagon 5"/>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21872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11008778"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Rectangle 4"/>
          <p:cNvSpPr/>
          <p:nvPr/>
        </p:nvSpPr>
        <p:spPr>
          <a:xfrm>
            <a:off x="623454" y="870565"/>
            <a:ext cx="11104938" cy="954107"/>
          </a:xfrm>
          <a:prstGeom prst="rect">
            <a:avLst/>
          </a:prstGeom>
        </p:spPr>
        <p:txBody>
          <a:bodyPr wrap="square">
            <a:spAutoFit/>
          </a:bodyPr>
          <a:lstStyle/>
          <a:p>
            <a:r>
              <a:rPr lang="en-US" sz="2800" i="1" u="sng">
                <a:latin typeface="Times New Roman" panose="02020603050405020304" pitchFamily="18" charset="0"/>
                <a:cs typeface="Times New Roman" panose="02020603050405020304" pitchFamily="18" charset="0"/>
              </a:rPr>
              <a:t>Câu 2</a:t>
            </a:r>
            <a:r>
              <a:rPr lang="en-US" sz="2800" i="1">
                <a:latin typeface="Times New Roman" panose="02020603050405020304" pitchFamily="18" charset="0"/>
                <a:cs typeface="Times New Roman" panose="02020603050405020304" pitchFamily="18" charset="0"/>
              </a:rPr>
              <a:t>: </a:t>
            </a:r>
            <a:r>
              <a:rPr lang="en-US" altLang="en-US" sz="2800" i="1">
                <a:latin typeface="Times New Roman" panose="02020603050405020304" pitchFamily="18" charset="0"/>
                <a:cs typeface="Times New Roman" panose="02020603050405020304" pitchFamily="18" charset="0"/>
              </a:rPr>
              <a:t>Nêu những dẫn chứng về việc đế quốc Mĩ cố tình phá hoại Hiệp định Giơ - ne - vơ ?</a:t>
            </a:r>
          </a:p>
        </p:txBody>
      </p:sp>
      <p:sp>
        <p:nvSpPr>
          <p:cNvPr id="6" name="TextBox 5"/>
          <p:cNvSpPr txBox="1"/>
          <p:nvPr/>
        </p:nvSpPr>
        <p:spPr>
          <a:xfrm>
            <a:off x="3152630" y="1942754"/>
            <a:ext cx="6523630" cy="523220"/>
          </a:xfrm>
          <a:prstGeom prst="rect">
            <a:avLst/>
          </a:prstGeom>
          <a:noFill/>
        </p:spPr>
        <p:txBody>
          <a:bodyPr wrap="square" rtlCol="0">
            <a:spAutoFit/>
          </a:bodyPr>
          <a:lstStyle/>
          <a:p>
            <a:r>
              <a:rPr lang="en-US" sz="2800">
                <a:latin typeface="Times New Roman" pitchFamily="18" charset="0"/>
                <a:cs typeface="Times New Roman" pitchFamily="18" charset="0"/>
              </a:rPr>
              <a:t>Ra sức chống phá lực lương cách mạng.</a:t>
            </a:r>
          </a:p>
        </p:txBody>
      </p:sp>
      <p:sp>
        <p:nvSpPr>
          <p:cNvPr id="7" name="TextBox 6"/>
          <p:cNvSpPr txBox="1"/>
          <p:nvPr/>
        </p:nvSpPr>
        <p:spPr>
          <a:xfrm>
            <a:off x="4877213" y="3155289"/>
            <a:ext cx="7091871" cy="954107"/>
          </a:xfrm>
          <a:prstGeom prst="rect">
            <a:avLst/>
          </a:prstGeom>
          <a:noFill/>
        </p:spPr>
        <p:txBody>
          <a:bodyPr wrap="square" rtlCol="0">
            <a:spAutoFit/>
          </a:bodyPr>
          <a:lstStyle/>
          <a:p>
            <a:r>
              <a:rPr lang="en-US" sz="2800">
                <a:latin typeface="Times New Roman" pitchFamily="18" charset="0"/>
                <a:cs typeface="Times New Roman" pitchFamily="18" charset="0"/>
              </a:rPr>
              <a:t>Khủng bố dã man những người đòi hiệp thương, tổng tuyển cử, thống nhất đất nước.</a:t>
            </a:r>
          </a:p>
        </p:txBody>
      </p:sp>
      <p:sp>
        <p:nvSpPr>
          <p:cNvPr id="8" name="TextBox 7"/>
          <p:cNvSpPr txBox="1"/>
          <p:nvPr/>
        </p:nvSpPr>
        <p:spPr>
          <a:xfrm>
            <a:off x="4877213" y="4962959"/>
            <a:ext cx="6946708" cy="954107"/>
          </a:xfrm>
          <a:prstGeom prst="rect">
            <a:avLst/>
          </a:prstGeom>
          <a:noFill/>
        </p:spPr>
        <p:txBody>
          <a:bodyPr wrap="square" rtlCol="0">
            <a:spAutoFit/>
          </a:bodyPr>
          <a:lstStyle/>
          <a:p>
            <a:r>
              <a:rPr lang="en-US" sz="2800">
                <a:latin typeface="Times New Roman" pitchFamily="18" charset="0"/>
                <a:cs typeface="Times New Roman" pitchFamily="18" charset="0"/>
              </a:rPr>
              <a:t>Thực hiện chính sách “tố cộng”, “diệt cộng” với khẩu hiệu “thà giết nhầm còn hơn bỏ sót”.</a:t>
            </a:r>
          </a:p>
        </p:txBody>
      </p:sp>
    </p:spTree>
    <p:extLst>
      <p:ext uri="{BB962C8B-B14F-4D97-AF65-F5344CB8AC3E}">
        <p14:creationId xmlns:p14="http://schemas.microsoft.com/office/powerpoint/2010/main" val="318661504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12192000" cy="5977719"/>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4" descr="diemsang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2585" y="156948"/>
            <a:ext cx="9266829" cy="566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452650" y="6134667"/>
            <a:ext cx="11286698" cy="523220"/>
          </a:xfrm>
          <a:prstGeom prst="rect">
            <a:avLst/>
          </a:prstGeom>
          <a:noFill/>
        </p:spPr>
        <p:txBody>
          <a:bodyPr wrap="square" rtlCol="0">
            <a:spAutoFit/>
          </a:bodyPr>
          <a:lstStyle/>
          <a:p>
            <a:pPr algn="ctr">
              <a:defRPr/>
            </a:pPr>
            <a:r>
              <a:rPr lang="en-US" altLang="en-US" sz="2800">
                <a:latin typeface="Times New Roman" panose="02020603050405020304" pitchFamily="18" charset="0"/>
                <a:cs typeface="Times New Roman" panose="02020603050405020304" pitchFamily="18" charset="0"/>
              </a:rPr>
              <a:t>Ngô Đình Diệm bắt tay với tổng thống Mĩ Ai - xen - hao tại Oa - sinh - tơn</a:t>
            </a:r>
          </a:p>
        </p:txBody>
      </p:sp>
    </p:spTree>
    <p:extLst>
      <p:ext uri="{BB962C8B-B14F-4D97-AF65-F5344CB8AC3E}">
        <p14:creationId xmlns:p14="http://schemas.microsoft.com/office/powerpoint/2010/main" val="695134388"/>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89862" y="0"/>
            <a:ext cx="8002137"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bb.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2125" y="152400"/>
            <a:ext cx="7096836"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52482" y="2736502"/>
            <a:ext cx="3749723" cy="1384995"/>
          </a:xfrm>
          <a:prstGeom prst="rect">
            <a:avLst/>
          </a:prstGeom>
          <a:noFill/>
        </p:spPr>
        <p:txBody>
          <a:bodyPr wrap="square" rtlCol="0">
            <a:spAutoFit/>
          </a:bodyPr>
          <a:lstStyle/>
          <a:p>
            <a:pPr algn="ctr">
              <a:defRPr/>
            </a:pPr>
            <a:r>
              <a:rPr lang="en-US" sz="2800">
                <a:latin typeface="Times New Roman" pitchFamily="18" charset="0"/>
                <a:cs typeface="Times New Roman" pitchFamily="18" charset="0"/>
              </a:rPr>
              <a:t>Chính quyền Mĩ - Diệm </a:t>
            </a:r>
          </a:p>
          <a:p>
            <a:pPr algn="ctr">
              <a:defRPr/>
            </a:pPr>
            <a:r>
              <a:rPr lang="en-US" sz="2800">
                <a:latin typeface="Times New Roman" pitchFamily="18" charset="0"/>
                <a:cs typeface="Times New Roman" pitchFamily="18" charset="0"/>
              </a:rPr>
              <a:t>bắt bớ những người dân vô tội.</a:t>
            </a:r>
            <a:endParaRPr lang="en-US" sz="2800"/>
          </a:p>
        </p:txBody>
      </p:sp>
    </p:spTree>
    <p:extLst>
      <p:ext uri="{BB962C8B-B14F-4D97-AF65-F5344CB8AC3E}">
        <p14:creationId xmlns:p14="http://schemas.microsoft.com/office/powerpoint/2010/main" val="1359352098"/>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1473958" y="232012"/>
            <a:ext cx="9362365" cy="6209731"/>
            <a:chOff x="0" y="527"/>
            <a:chExt cx="5760" cy="5210"/>
          </a:xfrm>
        </p:grpSpPr>
        <p:grpSp>
          <p:nvGrpSpPr>
            <p:cNvPr id="3" name="Group 4"/>
            <p:cNvGrpSpPr>
              <a:grpSpLocks/>
            </p:cNvGrpSpPr>
            <p:nvPr/>
          </p:nvGrpSpPr>
          <p:grpSpPr bwMode="auto">
            <a:xfrm>
              <a:off x="0" y="527"/>
              <a:ext cx="5760" cy="5210"/>
              <a:chOff x="0" y="0"/>
              <a:chExt cx="5760" cy="4284"/>
            </a:xfrm>
          </p:grpSpPr>
          <p:pic>
            <p:nvPicPr>
              <p:cNvPr id="5" name="Picture 5" descr="Sau+tran+chi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760" cy="4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733" y="4054"/>
                <a:ext cx="305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CA" altLang="en-US" sz="1800" b="1">
                    <a:latin typeface="Times New Roman" panose="02020603050405020304" pitchFamily="18" charset="0"/>
                    <a:cs typeface="Times New Roman" panose="02020603050405020304" pitchFamily="18" charset="0"/>
                  </a:rPr>
                  <a:t>Những cuộc thảm sát của chính quyền Mĩ-Diệm</a:t>
                </a:r>
                <a:endParaRPr lang="en-US" altLang="en-US" sz="1800" b="1">
                  <a:latin typeface="Times New Roman" panose="02020603050405020304" pitchFamily="18" charset="0"/>
                  <a:cs typeface="Times New Roman" panose="02020603050405020304" pitchFamily="18" charset="0"/>
                </a:endParaRPr>
              </a:p>
            </p:txBody>
          </p:sp>
        </p:grpSp>
        <p:sp>
          <p:nvSpPr>
            <p:cNvPr id="4" name="Text Box 7"/>
            <p:cNvSpPr txBox="1">
              <a:spLocks noChangeArrowheads="1"/>
            </p:cNvSpPr>
            <p:nvPr/>
          </p:nvSpPr>
          <p:spPr bwMode="auto">
            <a:xfrm>
              <a:off x="3673" y="890"/>
              <a:ext cx="2087" cy="700"/>
            </a:xfrm>
            <a:prstGeom prst="rect">
              <a:avLst/>
            </a:prstGeom>
            <a:solidFill>
              <a:srgbClr val="FFFF00"/>
            </a:solidFill>
            <a:ln>
              <a:noFill/>
            </a:ln>
            <a:extLs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CA" altLang="en-US" sz="1800">
                  <a:solidFill>
                    <a:srgbClr val="002060"/>
                  </a:solidFill>
                  <a:latin typeface="Times New Roman" panose="02020603050405020304" pitchFamily="18" charset="0"/>
                  <a:cs typeface="Times New Roman" panose="02020603050405020304" pitchFamily="18" charset="0"/>
                </a:rPr>
                <a:t>Mĩ –Diệm thực hiện chính sách “tố cộng”,”diệt cộng “với khẩu hiệu :”giết nhầm còn hơn bỏ sót”</a:t>
              </a:r>
              <a:endParaRPr lang="en-US" altLang="en-US" sz="1800">
                <a:solidFill>
                  <a:srgbClr val="002060"/>
                </a:solidFill>
                <a:latin typeface="Times New Roman" panose="02020603050405020304" pitchFamily="18" charset="0"/>
                <a:cs typeface="Times New Roman" panose="02020603050405020304" pitchFamily="18" charset="0"/>
              </a:endParaRPr>
            </a:p>
          </p:txBody>
        </p:sp>
      </p:grpSp>
      <p:sp>
        <p:nvSpPr>
          <p:cNvPr id="7" name="Rectangle 6"/>
          <p:cNvSpPr/>
          <p:nvPr/>
        </p:nvSpPr>
        <p:spPr>
          <a:xfrm>
            <a:off x="1214650" y="5817848"/>
            <a:ext cx="988098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361062" y="6013438"/>
            <a:ext cx="7588155" cy="523220"/>
          </a:xfrm>
          <a:prstGeom prst="rect">
            <a:avLst/>
          </a:prstGeom>
          <a:noFill/>
        </p:spPr>
        <p:txBody>
          <a:bodyPr wrap="square" rtlCol="0">
            <a:spAutoFit/>
          </a:bodyPr>
          <a:lstStyle/>
          <a:p>
            <a:pPr algn="ctr"/>
            <a:r>
              <a:rPr lang="en-US" sz="2800">
                <a:latin typeface="Times New Roman" panose="02020603050405020304" pitchFamily="18" charset="0"/>
                <a:cs typeface="Times New Roman" panose="02020603050405020304" pitchFamily="18" charset="0"/>
              </a:rPr>
              <a:t>Những cuộc thảm sát của chính quyền Mĩ - Diệm</a:t>
            </a:r>
          </a:p>
        </p:txBody>
      </p:sp>
    </p:spTree>
    <p:extLst>
      <p:ext uri="{BB962C8B-B14F-4D97-AF65-F5344CB8AC3E}">
        <p14:creationId xmlns:p14="http://schemas.microsoft.com/office/powerpoint/2010/main" val="499546236"/>
      </p:ext>
    </p:extLst>
  </p:cSld>
  <p:clrMapOvr>
    <a:masterClrMapping/>
  </p:clrMapOvr>
  <mc:AlternateContent xmlns:mc="http://schemas.openxmlformats.org/markup-compatibility/2006" xmlns:p14="http://schemas.microsoft.com/office/powerpoint/2010/main">
    <mc:Choice Requires="p14">
      <p:transition spd="slow">
        <p14:honeycomb/>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gular Pentagon 1"/>
          <p:cNvSpPr/>
          <p:nvPr/>
        </p:nvSpPr>
        <p:spPr>
          <a:xfrm>
            <a:off x="250623" y="227758"/>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57036"/>
            <a:ext cx="4935524" cy="166199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a:t>
            </a:r>
          </a:p>
          <a:p>
            <a:r>
              <a:rPr lang="en-US" sz="3400" b="1">
                <a:solidFill>
                  <a:schemeClr val="tx2">
                    <a:lumMod val="50000"/>
                  </a:schemeClr>
                </a:solidFill>
                <a:latin typeface="Times New Roman" pitchFamily="18" charset="0"/>
                <a:cs typeface="Times New Roman" pitchFamily="18" charset="0"/>
              </a:rPr>
              <a:t>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7438029" y="1088032"/>
            <a:ext cx="4640240" cy="2031325"/>
          </a:xfrm>
          <a:prstGeom prst="rect">
            <a:avLst/>
          </a:prstGeom>
          <a:noFill/>
        </p:spPr>
        <p:txBody>
          <a:bodyPr wrap="square" rtlCol="0">
            <a:spAutoFit/>
          </a:bodyPr>
          <a:lstStyle/>
          <a:p>
            <a:pPr>
              <a:lnSpc>
                <a:spcPct val="150000"/>
              </a:lnSpc>
            </a:pPr>
            <a:r>
              <a:rPr lang="en-US" sz="2800">
                <a:latin typeface="Times New Roman" panose="02020603050405020304" pitchFamily="18" charset="0"/>
                <a:cs typeface="Times New Roman" pitchFamily="18" charset="0"/>
              </a:rPr>
              <a:t>Chúng ta lại tiếp tục đứng lên cầm súng chống đế quốc Mĩ và tay sai.</a:t>
            </a:r>
          </a:p>
        </p:txBody>
      </p:sp>
      <p:sp>
        <p:nvSpPr>
          <p:cNvPr id="6" name="TextBox 5"/>
          <p:cNvSpPr txBox="1"/>
          <p:nvPr/>
        </p:nvSpPr>
        <p:spPr>
          <a:xfrm>
            <a:off x="691694" y="2644170"/>
            <a:ext cx="4271749" cy="1569660"/>
          </a:xfrm>
          <a:prstGeom prst="rect">
            <a:avLst/>
          </a:prstGeom>
          <a:noFill/>
        </p:spPr>
        <p:txBody>
          <a:bodyPr wrap="square" rtlCol="0">
            <a:spAutoFit/>
          </a:bodyPr>
          <a:lstStyle/>
          <a:p>
            <a:pPr algn="ctr"/>
            <a:r>
              <a:rPr lang="en-US" sz="3200" i="1" u="sng">
                <a:latin typeface="Times New Roman" panose="02020603050405020304" pitchFamily="18" charset="0"/>
                <a:cs typeface="Times New Roman" panose="02020603050405020304" pitchFamily="18" charset="0"/>
              </a:rPr>
              <a:t>Câu 3</a:t>
            </a:r>
            <a:r>
              <a:rPr lang="en-US" sz="3200" i="1">
                <a:latin typeface="Times New Roman" panose="02020603050405020304" pitchFamily="18" charset="0"/>
                <a:cs typeface="Times New Roman" panose="02020603050405020304" pitchFamily="18" charset="0"/>
              </a:rPr>
              <a:t>: </a:t>
            </a:r>
            <a:r>
              <a:rPr lang="en-US" altLang="en-US" sz="3200" i="1">
                <a:solidFill>
                  <a:srgbClr val="0D0D0D"/>
                </a:solidFill>
                <a:latin typeface="Times New Roman" panose="02020603050405020304" pitchFamily="18" charset="0"/>
                <a:cs typeface="Times New Roman" panose="02020603050405020304" pitchFamily="18" charset="0"/>
              </a:rPr>
              <a:t>Muốn xóa bỏ chia cắt, dân tộc ta </a:t>
            </a:r>
          </a:p>
          <a:p>
            <a:pPr algn="ctr"/>
            <a:r>
              <a:rPr lang="en-US" altLang="en-US" sz="3200" i="1">
                <a:solidFill>
                  <a:srgbClr val="0D0D0D"/>
                </a:solidFill>
                <a:latin typeface="Times New Roman" panose="02020603050405020304" pitchFamily="18" charset="0"/>
                <a:cs typeface="Times New Roman" panose="02020603050405020304" pitchFamily="18" charset="0"/>
              </a:rPr>
              <a:t>phải làm gì ?</a:t>
            </a:r>
          </a:p>
        </p:txBody>
      </p:sp>
      <p:sp>
        <p:nvSpPr>
          <p:cNvPr id="7" name="TextBox 6"/>
          <p:cNvSpPr txBox="1"/>
          <p:nvPr/>
        </p:nvSpPr>
        <p:spPr>
          <a:xfrm>
            <a:off x="7438029" y="3519607"/>
            <a:ext cx="4640240" cy="2677656"/>
          </a:xfrm>
          <a:prstGeom prst="rect">
            <a:avLst/>
          </a:prstGeom>
          <a:noFill/>
        </p:spPr>
        <p:txBody>
          <a:bodyPr wrap="square" rtlCol="0">
            <a:spAutoFit/>
          </a:bodyPr>
          <a:lstStyle/>
          <a:p>
            <a:pPr>
              <a:lnSpc>
                <a:spcPct val="150000"/>
              </a:lnSpc>
            </a:pPr>
            <a:r>
              <a:rPr lang="en-US" altLang="en-US" sz="2800">
                <a:solidFill>
                  <a:srgbClr val="C00000"/>
                </a:solidFill>
                <a:latin typeface="Times New Roman" panose="02020603050405020304" pitchFamily="18" charset="0"/>
                <a:cs typeface="Times New Roman" panose="02020603050405020304" pitchFamily="18" charset="0"/>
              </a:rPr>
              <a:t>Nếu không cầm súng đánh giặc thì đất nước sẽ mãi mãi bị giặc Mĩ xâm lược. Đồng bào ta sẽ suốt đời làm nô lệ. </a:t>
            </a:r>
          </a:p>
        </p:txBody>
      </p:sp>
      <p:sp>
        <p:nvSpPr>
          <p:cNvPr id="8" name="TextBox 7"/>
          <p:cNvSpPr txBox="1"/>
          <p:nvPr/>
        </p:nvSpPr>
        <p:spPr>
          <a:xfrm>
            <a:off x="6564573" y="3441132"/>
            <a:ext cx="650543" cy="1323439"/>
          </a:xfrm>
          <a:prstGeom prst="rect">
            <a:avLst/>
          </a:prstGeom>
          <a:noFill/>
        </p:spPr>
        <p:txBody>
          <a:bodyPr wrap="square" rtlCol="0">
            <a:spAutoFit/>
          </a:bodyPr>
          <a:lstStyle/>
          <a:p>
            <a:pPr algn="ctr"/>
            <a:r>
              <a:rPr lang="en-US" sz="80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13791308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1000"/>
                                        <p:tgtEl>
                                          <p:spTgt spid="8"/>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1189629" y="3835020"/>
            <a:ext cx="9812741" cy="1323439"/>
          </a:xfrm>
          <a:prstGeom prst="rect">
            <a:avLst/>
          </a:prstGeom>
          <a:noFill/>
        </p:spPr>
        <p:txBody>
          <a:bodyPr wrap="square" rtlCol="0">
            <a:spAutoFit/>
          </a:bodyPr>
          <a:lstStyle/>
          <a:p>
            <a:pPr algn="ctr">
              <a:defRPr/>
            </a:pPr>
            <a:r>
              <a:rPr lang="en-US" sz="4000" b="1">
                <a:latin typeface="Times New Roman" pitchFamily="18" charset="0"/>
                <a:cs typeface="Times New Roman" pitchFamily="18" charset="0"/>
              </a:rPr>
              <a:t>Một số hình ảnh của nhân dân ta đấu tranh </a:t>
            </a:r>
          </a:p>
          <a:p>
            <a:pPr algn="ctr">
              <a:defRPr/>
            </a:pPr>
            <a:r>
              <a:rPr lang="en-US" sz="4000" b="1">
                <a:latin typeface="Times New Roman" pitchFamily="18" charset="0"/>
                <a:cs typeface="Times New Roman" pitchFamily="18" charset="0"/>
              </a:rPr>
              <a:t>chống chính quyền Mĩ – Diệm</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334947638"/>
      </p:ext>
    </p:extLst>
  </p:cSld>
  <p:clrMapOvr>
    <a:masterClrMapping/>
  </p:clrMapOvr>
  <mc:AlternateContent xmlns:mc="http://schemas.openxmlformats.org/markup-compatibility/2006" xmlns:p15="http://schemas.microsoft.com/office/powerpoint/2012/main">
    <mc:Choice Requires="p15">
      <p:transition spd="slow">
        <p15:prstTrans prst="curtains"/>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0" descr="chong ap c 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790" y="934872"/>
            <a:ext cx="5646193"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Dau tr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9773" y="156949"/>
            <a:ext cx="5602406" cy="5602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1370853"/>
      </p:ext>
    </p:extLst>
  </p:cSld>
  <p:clrMapOvr>
    <a:masterClrMapping/>
  </p:clrMapOvr>
  <mc:AlternateContent xmlns:mc="http://schemas.openxmlformats.org/markup-compatibility/2006" xmlns:p14="http://schemas.microsoft.com/office/powerpoint/2010/main">
    <mc:Choice Requires="p14">
      <p:transition spd="slow">
        <p14:shre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 name="Group 2"/>
          <p:cNvGrpSpPr>
            <a:grpSpLocks/>
          </p:cNvGrpSpPr>
          <p:nvPr/>
        </p:nvGrpSpPr>
        <p:grpSpPr bwMode="auto">
          <a:xfrm>
            <a:off x="502693" y="464024"/>
            <a:ext cx="11186614" cy="5636526"/>
            <a:chOff x="624" y="816"/>
            <a:chExt cx="4896" cy="1584"/>
          </a:xfrm>
        </p:grpSpPr>
        <p:pic>
          <p:nvPicPr>
            <p:cNvPr id="3" name="Picture 3" descr="bieutinhchongDi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4" y="816"/>
              <a:ext cx="22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BieuTinhChongNDDie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816"/>
              <a:ext cx="2304" cy="1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8947742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9" descr="Dau tranh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945" y="614149"/>
            <a:ext cx="10452935" cy="532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934596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878333293"/>
      </p:ext>
    </p:extLst>
  </p:cSld>
  <p:clrMapOvr>
    <a:masterClrMapping/>
  </p:clrMapOvr>
  <mc:AlternateContent xmlns:mc="http://schemas.openxmlformats.org/markup-compatibility/2006" xmlns:p15="http://schemas.microsoft.com/office/powerpoint/2012/main">
    <mc:Choice Requires="p15">
      <p:transition spd="slow" advTm="3000">
        <p15:prstTrans prst="fallOver"/>
      </p:transition>
    </mc:Choice>
    <mc:Fallback xmlns="">
      <p:transition spd="slow" advTm="3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207223" y="2459504"/>
            <a:ext cx="6428096" cy="1938992"/>
          </a:xfrm>
          <a:prstGeom prst="rect">
            <a:avLst/>
          </a:prstGeom>
          <a:noFill/>
        </p:spPr>
        <p:txBody>
          <a:bodyPr wrap="square" rtlCol="0">
            <a:spAutoFit/>
          </a:bodyPr>
          <a:lstStyle/>
          <a:p>
            <a:pPr algn="ctr"/>
            <a:r>
              <a:rPr lang="en-US" sz="6000" b="1">
                <a:latin typeface="Times New Roman" panose="02020603050405020304" pitchFamily="18" charset="0"/>
                <a:cs typeface="Times New Roman" panose="02020603050405020304" pitchFamily="18" charset="0"/>
              </a:rPr>
              <a:t>Tóm tắt nội dung phần II</a:t>
            </a:r>
          </a:p>
        </p:txBody>
      </p:sp>
    </p:spTree>
    <p:extLst>
      <p:ext uri="{BB962C8B-B14F-4D97-AF65-F5344CB8AC3E}">
        <p14:creationId xmlns:p14="http://schemas.microsoft.com/office/powerpoint/2010/main" val="3785474404"/>
      </p:ext>
    </p:extLst>
  </p:cSld>
  <p:clrMapOvr>
    <a:masterClrMapping/>
  </p:clrMapOvr>
  <mc:AlternateContent xmlns:mc="http://schemas.openxmlformats.org/markup-compatibility/2006" xmlns:p15="http://schemas.microsoft.com/office/powerpoint/2012/main">
    <mc:Choice Requires="p15">
      <p:transition spd="slow">
        <p15:prstTrans prst="origami"/>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Cloud 56"/>
          <p:cNvSpPr/>
          <p:nvPr/>
        </p:nvSpPr>
        <p:spPr>
          <a:xfrm>
            <a:off x="1086417" y="100050"/>
            <a:ext cx="4149205" cy="793560"/>
          </a:xfrm>
          <a:prstGeom prst="cloud">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371457" y="161662"/>
            <a:ext cx="3579126" cy="646331"/>
          </a:xfrm>
          <a:prstGeom prst="rect">
            <a:avLst/>
          </a:prstGeom>
          <a:noFill/>
        </p:spPr>
        <p:txBody>
          <a:bodyPr wrap="square" rtlCol="0">
            <a:spAutoFit/>
          </a:bodyPr>
          <a:lstStyle/>
          <a:p>
            <a:pPr algn="ctr"/>
            <a:r>
              <a:rPr lang="en-US" sz="3600" i="1">
                <a:latin typeface="Times New Roman" panose="02020603050405020304" pitchFamily="18" charset="0"/>
                <a:cs typeface="Times New Roman" panose="02020603050405020304" pitchFamily="18" charset="0"/>
              </a:rPr>
              <a:t>Tóm tắt nội dung</a:t>
            </a:r>
          </a:p>
        </p:txBody>
      </p:sp>
      <p:sp>
        <p:nvSpPr>
          <p:cNvPr id="3" name="Rectangle 2"/>
          <p:cNvSpPr/>
          <p:nvPr/>
        </p:nvSpPr>
        <p:spPr>
          <a:xfrm>
            <a:off x="631209" y="3303327"/>
            <a:ext cx="990600" cy="9906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r>
              <a:rPr lang="en-US" sz="3600" dirty="0" err="1">
                <a:latin typeface="Times New Roman" pitchFamily="18" charset="0"/>
                <a:cs typeface="Times New Roman" pitchFamily="18" charset="0"/>
              </a:rPr>
              <a:t>Mĩ</a:t>
            </a:r>
            <a:endParaRPr lang="en-US" sz="3600" dirty="0">
              <a:latin typeface="Times New Roman" pitchFamily="18" charset="0"/>
              <a:cs typeface="Times New Roman" pitchFamily="18" charset="0"/>
            </a:endParaRPr>
          </a:p>
        </p:txBody>
      </p:sp>
      <p:sp>
        <p:nvSpPr>
          <p:cNvPr id="4" name="Rectangle 3"/>
          <p:cNvSpPr/>
          <p:nvPr/>
        </p:nvSpPr>
        <p:spPr>
          <a:xfrm>
            <a:off x="2742063" y="1360227"/>
            <a:ext cx="6019800" cy="7620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Lập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quyền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Diệm</a:t>
            </a:r>
            <a:endParaRPr lang="en-US" sz="2800" dirty="0">
              <a:latin typeface="Times New Roman" pitchFamily="18" charset="0"/>
              <a:cs typeface="Times New Roman" pitchFamily="18" charset="0"/>
            </a:endParaRPr>
          </a:p>
        </p:txBody>
      </p:sp>
      <p:sp>
        <p:nvSpPr>
          <p:cNvPr id="5" name="Rectangle 4"/>
          <p:cNvSpPr/>
          <p:nvPr/>
        </p:nvSpPr>
        <p:spPr>
          <a:xfrm>
            <a:off x="2742063" y="2350827"/>
            <a:ext cx="6019800" cy="8382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eaLnBrk="1" fontAlgn="auto" hangingPunct="1">
              <a:spcBef>
                <a:spcPts val="0"/>
              </a:spcBef>
              <a:spcAft>
                <a:spcPts val="0"/>
              </a:spcAft>
              <a:defRPr/>
            </a:pPr>
            <a:r>
              <a:rPr lang="en-US" sz="2800" dirty="0">
                <a:latin typeface="Times New Roman" pitchFamily="18" charset="0"/>
                <a:cs typeface="Times New Roman" pitchFamily="18" charset="0"/>
              </a:rPr>
              <a:t>Ra </a:t>
            </a:r>
            <a:r>
              <a:rPr lang="en-US" sz="2800" dirty="0" err="1">
                <a:latin typeface="Times New Roman" pitchFamily="18" charset="0"/>
                <a:cs typeface="Times New Roman" pitchFamily="18" charset="0"/>
              </a:rPr>
              <a:t>sức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lượng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mạng</a:t>
            </a:r>
            <a:endParaRPr lang="en-US" sz="2800" dirty="0">
              <a:latin typeface="Times New Roman" pitchFamily="18" charset="0"/>
              <a:cs typeface="Times New Roman" pitchFamily="18" charset="0"/>
            </a:endParaRPr>
          </a:p>
        </p:txBody>
      </p:sp>
      <p:sp>
        <p:nvSpPr>
          <p:cNvPr id="6" name="Rectangle 5"/>
          <p:cNvSpPr/>
          <p:nvPr/>
        </p:nvSpPr>
        <p:spPr>
          <a:xfrm>
            <a:off x="2742063" y="3417627"/>
            <a:ext cx="6019800" cy="13716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Khủng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đòi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thống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nhất</a:t>
            </a:r>
            <a:r>
              <a:rPr lang="en-US" sz="2800" dirty="0">
                <a:latin typeface="Times New Roman" pitchFamily="18" charset="0"/>
                <a:cs typeface="Times New Roman" pitchFamily="18" charset="0"/>
              </a:rPr>
              <a:t> </a:t>
            </a:r>
          </a:p>
          <a:p>
            <a:pPr eaLnBrk="1" fontAlgn="auto" hangingPunct="1">
              <a:spcBef>
                <a:spcPts val="0"/>
              </a:spcBef>
              <a:spcAft>
                <a:spcPts val="0"/>
              </a:spcAft>
              <a:defRPr/>
            </a:pP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endParaRPr lang="en-US" sz="2800" dirty="0">
              <a:latin typeface="Times New Roman" pitchFamily="18" charset="0"/>
              <a:cs typeface="Times New Roman" pitchFamily="18" charset="0"/>
            </a:endParaRPr>
          </a:p>
        </p:txBody>
      </p:sp>
      <p:sp>
        <p:nvSpPr>
          <p:cNvPr id="7" name="Rectangle 6"/>
          <p:cNvSpPr/>
          <p:nvPr/>
        </p:nvSpPr>
        <p:spPr>
          <a:xfrm>
            <a:off x="2742063" y="5017827"/>
            <a:ext cx="6019800" cy="1143000"/>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eaLnBrk="1" fontAlgn="auto" hangingPunct="1">
              <a:spcBef>
                <a:spcPts val="0"/>
              </a:spcBef>
              <a:spcAft>
                <a:spcPts val="0"/>
              </a:spcAft>
              <a:defRPr/>
            </a:pPr>
            <a:r>
              <a:rPr lang="en-US" sz="2800" dirty="0" err="1">
                <a:latin typeface="Times New Roman" pitchFamily="18" charset="0"/>
                <a:cs typeface="Times New Roman" pitchFamily="18" charset="0"/>
              </a:rPr>
              <a:t>Thực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tố</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a:latin typeface="Times New Roman" pitchFamily="18" charset="0"/>
                <a:cs typeface="Times New Roman" pitchFamily="18" charset="0"/>
              </a:rPr>
              <a:t>”, </a:t>
            </a:r>
          </a:p>
          <a:p>
            <a:pPr eaLnBrk="1" fontAlgn="auto" hangingPunct="1">
              <a:spcBef>
                <a:spcPts val="0"/>
              </a:spcBef>
              <a:spcAft>
                <a:spcPts val="0"/>
              </a:spcAft>
              <a:defRPr/>
            </a:pPr>
            <a:r>
              <a:rPr lang="en-US" sz="2800">
                <a:latin typeface="Times New Roman" pitchFamily="18" charset="0"/>
                <a:cs typeface="Times New Roman" pitchFamily="18" charset="0"/>
              </a:rPr>
              <a:t>“</a:t>
            </a:r>
            <a:r>
              <a:rPr lang="en-US" sz="2800" dirty="0" err="1">
                <a:latin typeface="Times New Roman" pitchFamily="18" charset="0"/>
                <a:cs typeface="Times New Roman" pitchFamily="18" charset="0"/>
              </a:rPr>
              <a:t>diệt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dã</a:t>
            </a:r>
            <a:r>
              <a:rPr lang="en-US" sz="2800" dirty="0">
                <a:latin typeface="Times New Roman" pitchFamily="18" charset="0"/>
                <a:cs typeface="Times New Roman" pitchFamily="18" charset="0"/>
              </a:rPr>
              <a:t> man</a:t>
            </a:r>
          </a:p>
        </p:txBody>
      </p:sp>
      <p:sp>
        <p:nvSpPr>
          <p:cNvPr id="8" name="Rectangle 7"/>
          <p:cNvSpPr/>
          <p:nvPr/>
        </p:nvSpPr>
        <p:spPr>
          <a:xfrm>
            <a:off x="9542060" y="2198427"/>
            <a:ext cx="2017594" cy="3429000"/>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Hiệp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định</a:t>
            </a:r>
            <a:r>
              <a:rPr lang="en-US" sz="2800" dirty="0">
                <a:latin typeface="Times New Roman" pitchFamily="18" charset="0"/>
                <a:cs typeface="Times New Roman" pitchFamily="18" charset="0"/>
              </a:rPr>
              <a:t> </a:t>
            </a:r>
          </a:p>
          <a:p>
            <a:pPr algn="ctr" eaLnBrk="1" fontAlgn="auto" hangingPunct="1">
              <a:spcBef>
                <a:spcPts val="0"/>
              </a:spcBef>
              <a:spcAft>
                <a:spcPts val="0"/>
              </a:spcAft>
              <a:defRPr/>
            </a:pPr>
            <a:r>
              <a:rPr lang="en-US" sz="2800" dirty="0" err="1">
                <a:latin typeface="Times New Roman" pitchFamily="18" charset="0"/>
                <a:cs typeface="Times New Roman" pitchFamily="18" charset="0"/>
              </a:rPr>
              <a:t>Giơ</a:t>
            </a:r>
            <a:r>
              <a:rPr lang="en-US" sz="2800" dirty="0">
                <a:latin typeface="Times New Roman" pitchFamily="18" charset="0"/>
                <a:cs typeface="Times New Roman" pitchFamily="18" charset="0"/>
              </a:rPr>
              <a:t>–ne-</a:t>
            </a:r>
            <a:r>
              <a:rPr lang="en-US" sz="2800" dirty="0" err="1">
                <a:latin typeface="Times New Roman" pitchFamily="18" charset="0"/>
                <a:cs typeface="Times New Roman" pitchFamily="18" charset="0"/>
              </a:rPr>
              <a:t>vơ</a:t>
            </a:r>
            <a:endParaRPr lang="en-US" sz="2800" dirty="0">
              <a:latin typeface="Times New Roman" pitchFamily="18" charset="0"/>
              <a:cs typeface="Times New Roman" pitchFamily="18" charset="0"/>
            </a:endParaRPr>
          </a:p>
          <a:p>
            <a:pPr algn="ctr" eaLnBrk="1" fontAlgn="auto" hangingPunct="1">
              <a:spcBef>
                <a:spcPts val="0"/>
              </a:spcBef>
              <a:spcAft>
                <a:spcPts val="0"/>
              </a:spcAft>
              <a:defRPr/>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chia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cắt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dài</a:t>
            </a:r>
            <a:r>
              <a:rPr lang="en-US" sz="2800" dirty="0">
                <a:latin typeface="Times New Roman" pitchFamily="18" charset="0"/>
                <a:cs typeface="Times New Roman" pitchFamily="18" charset="0"/>
              </a:rPr>
              <a:t>. </a:t>
            </a:r>
          </a:p>
        </p:txBody>
      </p:sp>
      <p:cxnSp>
        <p:nvCxnSpPr>
          <p:cNvPr id="9" name="Straight Arrow Connector 8"/>
          <p:cNvCxnSpPr>
            <a:stCxn id="3" idx="3"/>
            <a:endCxn id="4" idx="1"/>
          </p:cNvCxnSpPr>
          <p:nvPr/>
        </p:nvCxnSpPr>
        <p:spPr>
          <a:xfrm flipV="1">
            <a:off x="1621809" y="1741227"/>
            <a:ext cx="1120254" cy="20574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 name="Straight Arrow Connector 9"/>
          <p:cNvCxnSpPr>
            <a:stCxn id="3" idx="3"/>
            <a:endCxn id="5" idx="1"/>
          </p:cNvCxnSpPr>
          <p:nvPr/>
        </p:nvCxnSpPr>
        <p:spPr>
          <a:xfrm flipV="1">
            <a:off x="1621809" y="2769927"/>
            <a:ext cx="1120254"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a:stCxn id="3" idx="3"/>
            <a:endCxn id="6" idx="1"/>
          </p:cNvCxnSpPr>
          <p:nvPr/>
        </p:nvCxnSpPr>
        <p:spPr>
          <a:xfrm>
            <a:off x="1621809" y="3798627"/>
            <a:ext cx="1120254" cy="3048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2" name="Straight Arrow Connector 11"/>
          <p:cNvCxnSpPr>
            <a:stCxn id="3" idx="3"/>
            <a:endCxn id="7" idx="1"/>
          </p:cNvCxnSpPr>
          <p:nvPr/>
        </p:nvCxnSpPr>
        <p:spPr>
          <a:xfrm>
            <a:off x="1621809" y="3798627"/>
            <a:ext cx="1120254" cy="1790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a:stCxn id="4" idx="3"/>
          </p:cNvCxnSpPr>
          <p:nvPr/>
        </p:nvCxnSpPr>
        <p:spPr>
          <a:xfrm>
            <a:off x="8761863" y="1741227"/>
            <a:ext cx="780197" cy="1918648"/>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 name="Straight Arrow Connector 13"/>
          <p:cNvCxnSpPr>
            <a:stCxn id="5" idx="3"/>
          </p:cNvCxnSpPr>
          <p:nvPr/>
        </p:nvCxnSpPr>
        <p:spPr>
          <a:xfrm>
            <a:off x="8761863" y="2769927"/>
            <a:ext cx="780197" cy="10287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a:stCxn id="6" idx="3"/>
            <a:endCxn id="8" idx="1"/>
          </p:cNvCxnSpPr>
          <p:nvPr/>
        </p:nvCxnSpPr>
        <p:spPr>
          <a:xfrm flipV="1">
            <a:off x="8761863" y="3912927"/>
            <a:ext cx="780197" cy="1905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6" name="Straight Arrow Connector 15"/>
          <p:cNvCxnSpPr>
            <a:stCxn id="7" idx="3"/>
          </p:cNvCxnSpPr>
          <p:nvPr/>
        </p:nvCxnSpPr>
        <p:spPr>
          <a:xfrm flipV="1">
            <a:off x="8761863" y="4103427"/>
            <a:ext cx="780197" cy="14859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Isosceles Triangle 13">
            <a:extLst>
              <a:ext uri="{FF2B5EF4-FFF2-40B4-BE49-F238E27FC236}">
                <a16:creationId xmlns:a16="http://schemas.microsoft.com/office/drawing/2014/main" id="{A54A6140-C0D9-4440-A5D4-E05BC900724C}"/>
              </a:ext>
            </a:extLst>
          </p:cNvPr>
          <p:cNvSpPr/>
          <p:nvPr/>
        </p:nvSpPr>
        <p:spPr>
          <a:xfrm rot="7733679" flipH="1">
            <a:off x="1091019" y="89045"/>
            <a:ext cx="237733" cy="427364"/>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248365064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Horizontal)">
                                      <p:cBhvr>
                                        <p:cTn id="12" dur="1000"/>
                                        <p:tgtEl>
                                          <p:spTgt spid="9"/>
                                        </p:tgtEl>
                                      </p:cBhvr>
                                    </p:animEffect>
                                  </p:childTnLst>
                                </p:cTn>
                              </p:par>
                            </p:childTnLst>
                          </p:cTn>
                        </p:par>
                        <p:par>
                          <p:cTn id="13" fill="hold">
                            <p:stCondLst>
                              <p:cond delay="1000"/>
                            </p:stCondLst>
                            <p:childTnLst>
                              <p:par>
                                <p:cTn id="14" presetID="16" presetClass="entr" presetSubtype="2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Horizontal)">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6"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arn(inHorizontal)">
                                      <p:cBhvr>
                                        <p:cTn id="21" dur="1000"/>
                                        <p:tgtEl>
                                          <p:spTgt spid="10"/>
                                        </p:tgtEl>
                                      </p:cBhvr>
                                    </p:animEffect>
                                  </p:childTnLst>
                                </p:cTn>
                              </p:par>
                            </p:childTnLst>
                          </p:cTn>
                        </p:par>
                        <p:par>
                          <p:cTn id="22" fill="hold">
                            <p:stCondLst>
                              <p:cond delay="1000"/>
                            </p:stCondLst>
                            <p:childTnLst>
                              <p:par>
                                <p:cTn id="23" presetID="16" presetClass="entr" presetSubtype="2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Horizontal)">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6"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Horizontal)">
                                      <p:cBhvr>
                                        <p:cTn id="30" dur="1000"/>
                                        <p:tgtEl>
                                          <p:spTgt spid="11"/>
                                        </p:tgtEl>
                                      </p:cBhvr>
                                    </p:animEffect>
                                  </p:childTnLst>
                                </p:cTn>
                              </p:par>
                            </p:childTnLst>
                          </p:cTn>
                        </p:par>
                        <p:par>
                          <p:cTn id="31" fill="hold">
                            <p:stCondLst>
                              <p:cond delay="1000"/>
                            </p:stCondLst>
                            <p:childTnLst>
                              <p:par>
                                <p:cTn id="32" presetID="16" presetClass="entr" presetSubtype="26"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Horizontal)">
                                      <p:cBhvr>
                                        <p:cTn id="34" dur="10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arn(inHorizontal)">
                                      <p:cBhvr>
                                        <p:cTn id="39" dur="1000"/>
                                        <p:tgtEl>
                                          <p:spTgt spid="7"/>
                                        </p:tgtEl>
                                      </p:cBhvr>
                                    </p:animEffect>
                                  </p:childTnLst>
                                </p:cTn>
                              </p:par>
                            </p:childTnLst>
                          </p:cTn>
                        </p:par>
                        <p:par>
                          <p:cTn id="40" fill="hold">
                            <p:stCondLst>
                              <p:cond delay="1000"/>
                            </p:stCondLst>
                            <p:childTnLst>
                              <p:par>
                                <p:cTn id="41" presetID="16" presetClass="entr" presetSubtype="26"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barn(inHorizontal)">
                                      <p:cBhvr>
                                        <p:cTn id="43" dur="1000"/>
                                        <p:tgtEl>
                                          <p:spTgt spid="1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6" fill="hold" nodeType="click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barn(inHorizontal)">
                                      <p:cBhvr>
                                        <p:cTn id="48" dur="1000"/>
                                        <p:tgtEl>
                                          <p:spTgt spid="13"/>
                                        </p:tgtEl>
                                      </p:cBhvr>
                                    </p:animEffect>
                                  </p:childTnLst>
                                </p:cTn>
                              </p:par>
                              <p:par>
                                <p:cTn id="49" presetID="16" presetClass="entr" presetSubtype="26"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barn(inHorizontal)">
                                      <p:cBhvr>
                                        <p:cTn id="51" dur="1000"/>
                                        <p:tgtEl>
                                          <p:spTgt spid="14"/>
                                        </p:tgtEl>
                                      </p:cBhvr>
                                    </p:animEffect>
                                  </p:childTnLst>
                                </p:cTn>
                              </p:par>
                              <p:par>
                                <p:cTn id="52" presetID="16" presetClass="entr" presetSubtype="26" fill="hold"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Horizontal)">
                                      <p:cBhvr>
                                        <p:cTn id="54" dur="1000"/>
                                        <p:tgtEl>
                                          <p:spTgt spid="15"/>
                                        </p:tgtEl>
                                      </p:cBhvr>
                                    </p:animEffect>
                                  </p:childTnLst>
                                </p:cTn>
                              </p:par>
                              <p:par>
                                <p:cTn id="55" presetID="16" presetClass="entr" presetSubtype="26" fill="hold"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inHorizontal)">
                                      <p:cBhvr>
                                        <p:cTn id="57" dur="1000"/>
                                        <p:tgtEl>
                                          <p:spTgt spid="16"/>
                                        </p:tgtEl>
                                      </p:cBhvr>
                                    </p:animEffect>
                                  </p:childTnLst>
                                </p:cTn>
                              </p:par>
                              <p:par>
                                <p:cTn id="58" presetID="16" presetClass="entr" presetSubtype="26" fill="hold" grpId="0" nodeType="with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barn(inHorizontal)">
                                      <p:cBhvr>
                                        <p:cTn id="6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45673183"/>
      </p:ext>
    </p:extLst>
  </p:cSld>
  <p:clrMapOvr>
    <a:masterClrMapping/>
  </p:clrMapOvr>
  <p:transition spd="slow">
    <p:comb/>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341195" y="873285"/>
            <a:ext cx="7410733" cy="3643952"/>
          </a:xfrm>
          <a:prstGeom prst="horizontalScroll">
            <a:avLst/>
          </a:prstGeom>
          <a:solidFill>
            <a:schemeClr val="accent5">
              <a:lumMod val="20000"/>
              <a:lumOff val="8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7203" y="1571876"/>
            <a:ext cx="6405957" cy="2246769"/>
          </a:xfrm>
          <a:prstGeom prst="rect">
            <a:avLst/>
          </a:prstGeom>
          <a:noFill/>
        </p:spPr>
        <p:txBody>
          <a:bodyPr wrap="square" rtlCol="0">
            <a:spAutoFit/>
          </a:bodyPr>
          <a:lstStyle/>
          <a:p>
            <a:r>
              <a:rPr lang="en-US" sz="2800">
                <a:latin typeface="Times New Roman" pitchFamily="18" charset="0"/>
                <a:cs typeface="Times New Roman" pitchFamily="18" charset="0"/>
              </a:rPr>
              <a:t>Sau Hiệp định Giơ – ne – vơ, nhân dân ta chờ mong ngày gia đình đoàn tụ, đất nước thống nhất. Nhưng đế quốc Mĩ và bè lũ tay sai đã khủng bố, tàn sát đồng bào miền Nam, âm mưu chia cắt lâu dài đất nước ta.</a:t>
            </a:r>
            <a:endParaRPr lang="en-US" sz="2800"/>
          </a:p>
        </p:txBody>
      </p:sp>
      <p:sp>
        <p:nvSpPr>
          <p:cNvPr id="6" name="TextBox 5"/>
          <p:cNvSpPr txBox="1"/>
          <p:nvPr/>
        </p:nvSpPr>
        <p:spPr>
          <a:xfrm>
            <a:off x="2283422" y="303303"/>
            <a:ext cx="3753134" cy="646331"/>
          </a:xfrm>
          <a:prstGeom prst="rect">
            <a:avLst/>
          </a:prstGeom>
          <a:noFill/>
        </p:spPr>
        <p:txBody>
          <a:bodyPr wrap="square" rtlCol="0">
            <a:spAutoFit/>
          </a:bodyPr>
          <a:lstStyle/>
          <a:p>
            <a:pPr algn="ctr"/>
            <a:r>
              <a:rPr lang="en-US" sz="3600" b="1">
                <a:latin typeface="Times New Roman" panose="02020603050405020304" pitchFamily="18" charset="0"/>
                <a:cs typeface="Times New Roman" panose="02020603050405020304" pitchFamily="18" charset="0"/>
              </a:rPr>
              <a:t>Nội dung bài học</a:t>
            </a:r>
          </a:p>
        </p:txBody>
      </p:sp>
      <p:sp>
        <p:nvSpPr>
          <p:cNvPr id="13" name="Rectangle 9">
            <a:extLst>
              <a:ext uri="{FF2B5EF4-FFF2-40B4-BE49-F238E27FC236}">
                <a16:creationId xmlns:a16="http://schemas.microsoft.com/office/drawing/2014/main" id="{444E6227-4972-4DE6-BEB0-C3FC42991182}"/>
              </a:ext>
            </a:extLst>
          </p:cNvPr>
          <p:cNvSpPr/>
          <p:nvPr/>
        </p:nvSpPr>
        <p:spPr>
          <a:xfrm>
            <a:off x="1756087" y="373385"/>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3407150058"/>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903155" y="652937"/>
            <a:ext cx="6809793"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ĐÁNH GIÁ LẠI MỤC TIÊU</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2919641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CFEFC"/>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Horizontal Scroll 3"/>
          <p:cNvSpPr/>
          <p:nvPr/>
        </p:nvSpPr>
        <p:spPr>
          <a:xfrm>
            <a:off x="804247" y="1545638"/>
            <a:ext cx="6405957" cy="2479515"/>
          </a:xfrm>
          <a:prstGeom prst="roundRect">
            <a:avLst/>
          </a:prstGeom>
          <a:solidFill>
            <a:srgbClr val="FA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94310" y="1693877"/>
            <a:ext cx="6405957" cy="2123658"/>
          </a:xfrm>
          <a:prstGeom prst="rect">
            <a:avLst/>
          </a:prstGeom>
          <a:noFill/>
        </p:spPr>
        <p:txBody>
          <a:bodyPr wrap="square" rtlCol="0">
            <a:spAutoFit/>
          </a:bodyPr>
          <a:lstStyle/>
          <a:p>
            <a:r>
              <a:rPr lang="en-US" sz="4400">
                <a:latin typeface="Times New Roman" pitchFamily="18" charset="0"/>
                <a:cs typeface="Times New Roman" pitchFamily="18" charset="0"/>
              </a:rPr>
              <a:t>- Học thuộc ghi nhớ </a:t>
            </a:r>
          </a:p>
          <a:p>
            <a:r>
              <a:rPr lang="en-US" sz="4400">
                <a:latin typeface="Times New Roman" pitchFamily="18" charset="0"/>
                <a:cs typeface="Times New Roman" pitchFamily="18" charset="0"/>
              </a:rPr>
              <a:t>- Xem trước bài "Bến Tre đồng khởi"</a:t>
            </a:r>
            <a:endParaRPr lang="en-US" sz="4400"/>
          </a:p>
        </p:txBody>
      </p:sp>
      <p:sp>
        <p:nvSpPr>
          <p:cNvPr id="6" name="TextBox 5"/>
          <p:cNvSpPr txBox="1"/>
          <p:nvPr/>
        </p:nvSpPr>
        <p:spPr>
          <a:xfrm>
            <a:off x="2342866" y="567005"/>
            <a:ext cx="3753134" cy="830997"/>
          </a:xfrm>
          <a:prstGeom prst="rect">
            <a:avLst/>
          </a:prstGeom>
          <a:noFill/>
        </p:spPr>
        <p:txBody>
          <a:bodyPr wrap="square" rtlCol="0">
            <a:spAutoFit/>
          </a:bodyPr>
          <a:lstStyle/>
          <a:p>
            <a:pPr algn="ctr"/>
            <a:r>
              <a:rPr lang="en-US" sz="4800" b="1">
                <a:latin typeface="Times New Roman" panose="02020603050405020304" pitchFamily="18" charset="0"/>
                <a:cs typeface="Times New Roman" panose="02020603050405020304" pitchFamily="18" charset="0"/>
              </a:rPr>
              <a:t>DẶN DÒ</a:t>
            </a:r>
          </a:p>
        </p:txBody>
      </p:sp>
    </p:spTree>
    <p:extLst>
      <p:ext uri="{BB962C8B-B14F-4D97-AF65-F5344CB8AC3E}">
        <p14:creationId xmlns:p14="http://schemas.microsoft.com/office/powerpoint/2010/main" val="3417346552"/>
      </p:ext>
    </p:extLst>
  </p:cSld>
  <p:clrMapOvr>
    <a:masterClrMapping/>
  </p:clrMapOvr>
  <mc:AlternateContent xmlns:mc="http://schemas.openxmlformats.org/markup-compatibility/2006" xmlns:p14="http://schemas.microsoft.com/office/powerpoint/2010/main">
    <mc:Choice Requires="p14">
      <p:transition spd="slow">
        <p14:warp dir="in"/>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4263" y="2808558"/>
            <a:ext cx="4559631" cy="3915714"/>
          </a:xfrm>
          <a:prstGeom prst="rect">
            <a:avLst/>
          </a:prstGeom>
        </p:spPr>
      </p:pic>
      <p:sp>
        <p:nvSpPr>
          <p:cNvPr id="5" name="TextBox 4"/>
          <p:cNvSpPr txBox="1"/>
          <p:nvPr/>
        </p:nvSpPr>
        <p:spPr>
          <a:xfrm>
            <a:off x="232014" y="551173"/>
            <a:ext cx="8666328" cy="2123658"/>
          </a:xfrm>
          <a:prstGeom prst="rect">
            <a:avLst/>
          </a:prstGeom>
          <a:noFill/>
        </p:spPr>
        <p:txBody>
          <a:bodyPr wrap="square" rtlCol="0">
            <a:spAutoFit/>
          </a:bodyPr>
          <a:lstStyle/>
          <a:p>
            <a:pPr algn="ctr"/>
            <a:r>
              <a:rPr lang="en-US" sz="6600" b="1">
                <a:latin typeface="Times New Roman" panose="02020603050405020304" pitchFamily="18" charset="0"/>
                <a:cs typeface="Times New Roman" panose="02020603050405020304" pitchFamily="18" charset="0"/>
              </a:rPr>
              <a:t>Cám </a:t>
            </a:r>
            <a:r>
              <a:rPr lang="vi-VN" sz="6600" b="1">
                <a:latin typeface="Times New Roman" panose="02020603050405020304" pitchFamily="18" charset="0"/>
                <a:cs typeface="Times New Roman" panose="02020603050405020304" pitchFamily="18" charset="0"/>
              </a:rPr>
              <a:t>ơ</a:t>
            </a:r>
            <a:r>
              <a:rPr lang="en-US" sz="6600" b="1">
                <a:latin typeface="Times New Roman" panose="02020603050405020304" pitchFamily="18" charset="0"/>
                <a:cs typeface="Times New Roman" panose="02020603050405020304" pitchFamily="18" charset="0"/>
              </a:rPr>
              <a:t>n các con đã </a:t>
            </a:r>
          </a:p>
          <a:p>
            <a:pPr algn="ctr"/>
            <a:r>
              <a:rPr lang="en-US" sz="6600" b="1">
                <a:latin typeface="Times New Roman" panose="02020603050405020304" pitchFamily="18" charset="0"/>
                <a:cs typeface="Times New Roman" panose="02020603050405020304" pitchFamily="18" charset="0"/>
              </a:rPr>
              <a:t>chú ý lắng nghe</a:t>
            </a:r>
          </a:p>
        </p:txBody>
      </p:sp>
    </p:spTree>
    <p:extLst>
      <p:ext uri="{BB962C8B-B14F-4D97-AF65-F5344CB8AC3E}">
        <p14:creationId xmlns:p14="http://schemas.microsoft.com/office/powerpoint/2010/main" val="2410346227"/>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3106" y="276366"/>
            <a:ext cx="3603009" cy="6305267"/>
          </a:xfrm>
          <a:prstGeom prst="rect">
            <a:avLst/>
          </a:prstGeom>
        </p:spPr>
      </p:pic>
      <p:sp>
        <p:nvSpPr>
          <p:cNvPr id="5" name="TextBox 4"/>
          <p:cNvSpPr txBox="1"/>
          <p:nvPr/>
        </p:nvSpPr>
        <p:spPr>
          <a:xfrm>
            <a:off x="1383948" y="1006880"/>
            <a:ext cx="5909481" cy="707886"/>
          </a:xfrm>
          <a:prstGeom prst="rect">
            <a:avLst/>
          </a:prstGeom>
          <a:noFill/>
        </p:spPr>
        <p:txBody>
          <a:bodyPr wrap="square" rtlCol="0">
            <a:spAutoFit/>
          </a:bodyPr>
          <a:lstStyle/>
          <a:p>
            <a:pPr algn="ctr"/>
            <a:r>
              <a:rPr lang="en-US" sz="4000" b="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Mục tiêu bài học</a:t>
            </a:r>
          </a:p>
        </p:txBody>
      </p:sp>
      <p:sp>
        <p:nvSpPr>
          <p:cNvPr id="6" name="TextBox 5"/>
          <p:cNvSpPr txBox="1"/>
          <p:nvPr/>
        </p:nvSpPr>
        <p:spPr>
          <a:xfrm>
            <a:off x="1005022" y="2321913"/>
            <a:ext cx="7000508" cy="3697166"/>
          </a:xfrm>
          <a:prstGeom prst="rect">
            <a:avLst/>
          </a:prstGeom>
          <a:noFill/>
        </p:spPr>
        <p:txBody>
          <a:bodyPr wrap="square" rtlCol="0">
            <a:spAutoFit/>
          </a:bodyPr>
          <a:lstStyle/>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Đế quốc Mĩ cố tình phá hoại Hiệp định Giơ-ne-vơ, âm mưu chia cắt lâu dài đất nước ta.</a:t>
            </a:r>
            <a:endParaRPr lang="en-US" altLang="en-US" sz="2800">
              <a:latin typeface="Times New Roman" panose="02020603050405020304" pitchFamily="18" charset="0"/>
              <a:cs typeface="Times New Roman" panose="02020603050405020304" pitchFamily="18" charset="0"/>
            </a:endParaRPr>
          </a:p>
          <a:p>
            <a:pPr>
              <a:lnSpc>
                <a:spcPct val="150000"/>
              </a:lnSpc>
              <a:buFont typeface="Arial" panose="020B0604020202020204" pitchFamily="34" charset="0"/>
              <a:buNone/>
            </a:pPr>
            <a:r>
              <a:rPr lang="en-US" altLang="en-US" sz="3200">
                <a:latin typeface="Times New Roman" panose="02020603050405020304" pitchFamily="18" charset="0"/>
                <a:cs typeface="Times New Roman" panose="02020603050405020304" pitchFamily="18" charset="0"/>
              </a:rPr>
              <a:t>- Để thống nhất đất nước, chúng ta cần phải cầm súng chống Mĩ- Diệm.</a:t>
            </a:r>
          </a:p>
        </p:txBody>
      </p:sp>
    </p:spTree>
    <p:extLst>
      <p:ext uri="{BB962C8B-B14F-4D97-AF65-F5344CB8AC3E}">
        <p14:creationId xmlns:p14="http://schemas.microsoft.com/office/powerpoint/2010/main" val="158050492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200" fill="hold">
                                          <p:stCondLst>
                                            <p:cond delay="0"/>
                                          </p:stCondLst>
                                        </p:cTn>
                                        <p:tgtEl>
                                          <p:spTgt spid="4"/>
                                        </p:tgtEl>
                                        <p:attrNameLst>
                                          <p:attrName>r</p:attrName>
                                        </p:attrNameLst>
                                      </p:cBhvr>
                                    </p:animRot>
                                    <p:animRot by="-240000">
                                      <p:cBhvr>
                                        <p:cTn id="7" dur="400" fill="hold">
                                          <p:stCondLst>
                                            <p:cond delay="400"/>
                                          </p:stCondLst>
                                        </p:cTn>
                                        <p:tgtEl>
                                          <p:spTgt spid="4"/>
                                        </p:tgtEl>
                                        <p:attrNameLst>
                                          <p:attrName>r</p:attrName>
                                        </p:attrNameLst>
                                      </p:cBhvr>
                                    </p:animRot>
                                    <p:animRot by="240000">
                                      <p:cBhvr>
                                        <p:cTn id="8" dur="400" fill="hold">
                                          <p:stCondLst>
                                            <p:cond delay="800"/>
                                          </p:stCondLst>
                                        </p:cTn>
                                        <p:tgtEl>
                                          <p:spTgt spid="4"/>
                                        </p:tgtEl>
                                        <p:attrNameLst>
                                          <p:attrName>r</p:attrName>
                                        </p:attrNameLst>
                                      </p:cBhvr>
                                    </p:animRot>
                                    <p:animRot by="-240000">
                                      <p:cBhvr>
                                        <p:cTn id="9" dur="400" fill="hold">
                                          <p:stCondLst>
                                            <p:cond delay="1200"/>
                                          </p:stCondLst>
                                        </p:cTn>
                                        <p:tgtEl>
                                          <p:spTgt spid="4"/>
                                        </p:tgtEl>
                                        <p:attrNameLst>
                                          <p:attrName>r</p:attrName>
                                        </p:attrNameLst>
                                      </p:cBhvr>
                                    </p:animRot>
                                    <p:animRot by="120000">
                                      <p:cBhvr>
                                        <p:cTn id="10" dur="400" fill="hold">
                                          <p:stCondLst>
                                            <p:cond delay="160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0868" y="1"/>
            <a:ext cx="7301132" cy="3263704"/>
          </a:xfrm>
          <a:prstGeom prst="rect">
            <a:avLst/>
          </a:prstGeom>
        </p:spPr>
      </p:pic>
      <p:sp>
        <p:nvSpPr>
          <p:cNvPr id="4" name="Parallelogram 3"/>
          <p:cNvSpPr/>
          <p:nvPr/>
        </p:nvSpPr>
        <p:spPr>
          <a:xfrm>
            <a:off x="-844062" y="-35739"/>
            <a:ext cx="6940062" cy="3299444"/>
          </a:xfrm>
          <a:prstGeom prst="parallelogram">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gular Pentagon 7"/>
          <p:cNvSpPr/>
          <p:nvPr/>
        </p:nvSpPr>
        <p:spPr>
          <a:xfrm>
            <a:off x="375311" y="238489"/>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263704"/>
            <a:ext cx="12192000" cy="3594295"/>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9936" y="274227"/>
            <a:ext cx="4380932" cy="1200329"/>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9" name="TextBox 8"/>
          <p:cNvSpPr txBox="1"/>
          <p:nvPr/>
        </p:nvSpPr>
        <p:spPr>
          <a:xfrm>
            <a:off x="873456" y="2173120"/>
            <a:ext cx="4490113" cy="1323439"/>
          </a:xfrm>
          <a:prstGeom prst="rect">
            <a:avLst/>
          </a:prstGeom>
          <a:noFill/>
        </p:spPr>
        <p:txBody>
          <a:bodyPr wrap="square" rtlCol="0">
            <a:spAutoFit/>
          </a:bodyPr>
          <a:lstStyle/>
          <a:p>
            <a:pPr algn="r"/>
            <a:r>
              <a:rPr lang="en-US" sz="2000" dirty="0" err="1">
                <a:latin typeface="Times New Roman" panose="02020603050405020304" pitchFamily="18" charset="0"/>
                <a:cs typeface="Times New Roman" panose="02020603050405020304" pitchFamily="18" charset="0"/>
              </a:rPr>
              <a:t>Hình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ảnh</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cầu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Hiền</a:t>
            </a:r>
            <a:r>
              <a:rPr lang="en-US" sz="2000" dirty="0">
                <a:latin typeface="Times New Roman" panose="02020603050405020304" pitchFamily="18" charset="0"/>
                <a:cs typeface="Times New Roman" panose="02020603050405020304" pitchFamily="18" charset="0"/>
              </a:rPr>
              <a:t> L</a:t>
            </a:r>
            <a:r>
              <a:rPr lang="vi-VN" sz="2000" dirty="0">
                <a:latin typeface="Times New Roman" panose="02020603050405020304" pitchFamily="18" charset="0"/>
                <a:cs typeface="Times New Roman" panose="02020603050405020304" pitchFamily="18" charset="0"/>
              </a:rPr>
              <a:t>ươ</a:t>
            </a:r>
            <a:r>
              <a:rPr lang="en-US" sz="2000" dirty="0">
                <a:latin typeface="Times New Roman" panose="02020603050405020304" pitchFamily="18" charset="0"/>
                <a:cs typeface="Times New Roman" panose="02020603050405020304" pitchFamily="18" charset="0"/>
              </a:rPr>
              <a:t>ng </a:t>
            </a:r>
            <a:r>
              <a:rPr lang="en-US" sz="2000" dirty="0" err="1" smtClean="0">
                <a:latin typeface="Times New Roman" panose="02020603050405020304" pitchFamily="18" charset="0"/>
                <a:cs typeface="Times New Roman" panose="02020603050405020304" pitchFamily="18" charset="0"/>
              </a:rPr>
              <a:t>bắc</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qua </a:t>
            </a:r>
            <a:r>
              <a:rPr lang="en-US" sz="2000" dirty="0" err="1">
                <a:latin typeface="Times New Roman" panose="02020603050405020304" pitchFamily="18" charset="0"/>
                <a:cs typeface="Times New Roman" panose="02020603050405020304" pitchFamily="18" charset="0"/>
              </a:rPr>
              <a:t>sông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Bến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Hải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giới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tuyến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quân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sự</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tạm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thời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giữa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hai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miền</a:t>
            </a:r>
            <a:r>
              <a:rPr lang="en-US" sz="2000" dirty="0">
                <a:latin typeface="Times New Roman" panose="02020603050405020304" pitchFamily="18" charset="0"/>
                <a:cs typeface="Times New Roman" panose="02020603050405020304" pitchFamily="18" charset="0"/>
              </a:rPr>
              <a:t> Nam – </a:t>
            </a:r>
            <a:r>
              <a:rPr lang="en-US" sz="2000" dirty="0" err="1">
                <a:latin typeface="Times New Roman" panose="02020603050405020304" pitchFamily="18" charset="0"/>
                <a:cs typeface="Times New Roman" panose="02020603050405020304" pitchFamily="18" charset="0"/>
              </a:rPr>
              <a:t>Bắc</a:t>
            </a:r>
            <a:r>
              <a:rPr lang="en-US" sz="2000" dirty="0">
                <a:latin typeface="Times New Roman" panose="02020603050405020304" pitchFamily="18" charset="0"/>
                <a:cs typeface="Times New Roman" panose="02020603050405020304" pitchFamily="18" charset="0"/>
              </a:rPr>
              <a:t>.</a:t>
            </a:r>
          </a:p>
          <a:p>
            <a:pPr algn="r"/>
            <a:endParaRPr lang="en-US" sz="20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1043850" y="3591300"/>
            <a:ext cx="6722108" cy="523220"/>
          </a:xfrm>
          <a:prstGeom prst="rect">
            <a:avLst/>
          </a:prstGeom>
          <a:solidFill>
            <a:schemeClr val="accent4">
              <a:lumMod val="20000"/>
              <a:lumOff val="80000"/>
            </a:schemeClr>
          </a:solidFill>
        </p:spPr>
        <p:txBody>
          <a:bodyPr wrap="square" rtlCol="0">
            <a:spAutoFit/>
          </a:bodyPr>
          <a:lstStyle/>
          <a:p>
            <a:pPr>
              <a:spcBef>
                <a:spcPct val="50000"/>
              </a:spcBef>
              <a:buFontTx/>
              <a:buNone/>
            </a:pPr>
            <a:r>
              <a:rPr lang="en-US" altLang="en-US" sz="2800">
                <a:latin typeface="Times New Roman" panose="02020603050405020304" pitchFamily="18" charset="0"/>
                <a:cs typeface="Times New Roman" panose="02020603050405020304" pitchFamily="18" charset="0"/>
              </a:rPr>
              <a:t>Tại sao Pháp phải kí Hiệp định Giơ - ne - vơ?</a:t>
            </a: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11" y="3374229"/>
            <a:ext cx="754526" cy="743208"/>
          </a:xfrm>
          <a:prstGeom prst="rect">
            <a:avLst/>
          </a:prstGeom>
        </p:spPr>
      </p:pic>
      <p:sp>
        <p:nvSpPr>
          <p:cNvPr id="15" name="TextBox 14"/>
          <p:cNvSpPr txBox="1"/>
          <p:nvPr/>
        </p:nvSpPr>
        <p:spPr>
          <a:xfrm>
            <a:off x="1129837" y="5233268"/>
            <a:ext cx="5663821" cy="523220"/>
          </a:xfrm>
          <a:prstGeom prst="rect">
            <a:avLst/>
          </a:prstGeom>
          <a:solidFill>
            <a:schemeClr val="accent4">
              <a:lumMod val="20000"/>
              <a:lumOff val="80000"/>
            </a:schemeClr>
          </a:solid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Hiệp định được kí vào thời gian nào?</a:t>
            </a:r>
          </a:p>
        </p:txBody>
      </p:sp>
      <p:sp>
        <p:nvSpPr>
          <p:cNvPr id="16" name="TextBox 15"/>
          <p:cNvSpPr txBox="1"/>
          <p:nvPr/>
        </p:nvSpPr>
        <p:spPr>
          <a:xfrm>
            <a:off x="1373874" y="5845162"/>
            <a:ext cx="4722126" cy="523220"/>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Hiệp định kí ngày 21-7-1954</a:t>
            </a:r>
          </a:p>
        </p:txBody>
      </p:sp>
      <p:sp>
        <p:nvSpPr>
          <p:cNvPr id="17" name="TextBox 16"/>
          <p:cNvSpPr txBox="1"/>
          <p:nvPr/>
        </p:nvSpPr>
        <p:spPr>
          <a:xfrm>
            <a:off x="1402591" y="4203025"/>
            <a:ext cx="10486030" cy="954107"/>
          </a:xfrm>
          <a:prstGeom prst="rect">
            <a:avLst/>
          </a:prstGeom>
          <a:noFill/>
        </p:spPr>
        <p:txBody>
          <a:bodyPr wrap="square" rtlCol="0">
            <a:spAutoFit/>
          </a:bodyPr>
          <a:lstStyle/>
          <a:p>
            <a:r>
              <a:rPr lang="en-US" altLang="en-US" sz="2800">
                <a:latin typeface="Times New Roman" panose="02020603050405020304" pitchFamily="18" charset="0"/>
                <a:cs typeface="Times New Roman" panose="02020603050405020304" pitchFamily="18" charset="0"/>
              </a:rPr>
              <a:t>- Sau khi Pháp thất bại nặng nề ở Điện Biên Phủ, chúng buộc phải kí Hiệp định Giơ - ne - vơ với nước ta.</a:t>
            </a: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57" y="4903515"/>
            <a:ext cx="865964" cy="852974"/>
          </a:xfrm>
          <a:prstGeom prst="rect">
            <a:avLst/>
          </a:prstGeom>
        </p:spPr>
      </p:pic>
    </p:spTree>
    <p:extLst>
      <p:ext uri="{BB962C8B-B14F-4D97-AF65-F5344CB8AC3E}">
        <p14:creationId xmlns:p14="http://schemas.microsoft.com/office/powerpoint/2010/main" val="36748149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ppt_x"/>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1000" fill="hold"/>
                                        <p:tgtEl>
                                          <p:spTgt spid="17"/>
                                        </p:tgtEl>
                                        <p:attrNameLst>
                                          <p:attrName>ppt_x</p:attrName>
                                        </p:attrNameLst>
                                      </p:cBhvr>
                                      <p:tavLst>
                                        <p:tav tm="0">
                                          <p:val>
                                            <p:strVal val="#ppt_x"/>
                                          </p:val>
                                        </p:tav>
                                        <p:tav tm="100000">
                                          <p:val>
                                            <p:strVal val="#ppt_x"/>
                                          </p:val>
                                        </p:tav>
                                      </p:tavLst>
                                    </p:anim>
                                    <p:anim calcmode="lin" valueType="num">
                                      <p:cBhvr additive="base">
                                        <p:cTn id="18" dur="10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1000" fill="hold"/>
                                        <p:tgtEl>
                                          <p:spTgt spid="16"/>
                                        </p:tgtEl>
                                        <p:attrNameLst>
                                          <p:attrName>ppt_x</p:attrName>
                                        </p:attrNameLst>
                                      </p:cBhvr>
                                      <p:tavLst>
                                        <p:tav tm="0">
                                          <p:val>
                                            <p:strVal val="#ppt_x"/>
                                          </p:val>
                                        </p:tav>
                                        <p:tav tm="100000">
                                          <p:val>
                                            <p:strVal val="#ppt_x"/>
                                          </p:val>
                                        </p:tav>
                                      </p:tavLst>
                                    </p:anim>
                                    <p:anim calcmode="lin" valueType="num">
                                      <p:cBhvr additive="base">
                                        <p:cTn id="34" dur="10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Triangle 4"/>
          <p:cNvSpPr/>
          <p:nvPr/>
        </p:nvSpPr>
        <p:spPr>
          <a:xfrm flipV="1">
            <a:off x="0" y="-1"/>
            <a:ext cx="12192000" cy="6858000"/>
          </a:xfrm>
          <a:prstGeom prst="rtTriangl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3" descr="gnv.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65652" y="358305"/>
            <a:ext cx="9460696" cy="53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4375052" y="5957184"/>
            <a:ext cx="7540283" cy="584775"/>
          </a:xfrm>
          <a:prstGeom prst="rect">
            <a:avLst/>
          </a:prstGeom>
          <a:noFill/>
        </p:spPr>
        <p:txBody>
          <a:bodyPr wrap="square" rtlCol="0">
            <a:spAutoFit/>
          </a:bodyPr>
          <a:lstStyle/>
          <a:p>
            <a:pPr algn="ctr">
              <a:defRPr/>
            </a:pPr>
            <a:r>
              <a:rPr lang="en-US" sz="3200" b="1">
                <a:solidFill>
                  <a:schemeClr val="tx2">
                    <a:lumMod val="75000"/>
                  </a:schemeClr>
                </a:solidFill>
                <a:latin typeface="Times New Roman" panose="02020603050405020304" pitchFamily="18" charset="0"/>
                <a:cs typeface="Times New Roman" pitchFamily="18" charset="0"/>
              </a:rPr>
              <a:t>Toàn cảnh Hội nghị Giơ – ne – vơ 1954</a:t>
            </a:r>
            <a:endParaRPr lang="en-US" sz="3200" b="1" dirty="0">
              <a:solidFill>
                <a:schemeClr val="tx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972434378"/>
      </p:ext>
    </p:extLst>
  </p:cSld>
  <p:clrMapOvr>
    <a:masterClrMapping/>
  </p:clrMapOvr>
  <mc:AlternateContent xmlns:mc="http://schemas.openxmlformats.org/markup-compatibility/2006" xmlns:p15="http://schemas.microsoft.com/office/powerpoint/2012/main">
    <mc:Choice Requires="p15">
      <p:transition spd="slow">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243954" y="858101"/>
            <a:ext cx="2674961" cy="1384995"/>
          </a:xfrm>
          <a:prstGeom prst="rect">
            <a:avLst/>
          </a:prstGeom>
          <a:noFill/>
        </p:spPr>
        <p:txBody>
          <a:bodyPr wrap="square" rtlCol="0">
            <a:spAutoFit/>
          </a:bodyPr>
          <a:lstStyle/>
          <a:p>
            <a:pPr algn="ctr"/>
            <a:r>
              <a:rPr lang="en-US" sz="2800" b="1">
                <a:solidFill>
                  <a:schemeClr val="tx2">
                    <a:lumMod val="75000"/>
                  </a:schemeClr>
                </a:solidFill>
                <a:latin typeface="Times New Roman" pitchFamily="18" charset="0"/>
                <a:cs typeface="Times New Roman" pitchFamily="18" charset="0"/>
              </a:rPr>
              <a:t>Kí Hiệp định Giơ – ne – vơ </a:t>
            </a:r>
          </a:p>
          <a:p>
            <a:pPr algn="ctr"/>
            <a:r>
              <a:rPr lang="en-US" sz="2800" b="1">
                <a:solidFill>
                  <a:schemeClr val="tx2">
                    <a:lumMod val="75000"/>
                  </a:schemeClr>
                </a:solidFill>
                <a:latin typeface="Times New Roman" pitchFamily="18" charset="0"/>
                <a:cs typeface="Times New Roman" pitchFamily="18" charset="0"/>
              </a:rPr>
              <a:t>( 21 – 7 – 1954 )</a:t>
            </a:r>
          </a:p>
        </p:txBody>
      </p:sp>
      <p:sp>
        <p:nvSpPr>
          <p:cNvPr id="5" name="Round Same Side Corner Rectangle 6">
            <a:extLst>
              <a:ext uri="{FF2B5EF4-FFF2-40B4-BE49-F238E27FC236}">
                <a16:creationId xmlns:a16="http://schemas.microsoft.com/office/drawing/2014/main" id="{11207448-F26A-4EF1-8764-2D6798600849}"/>
              </a:ext>
            </a:extLst>
          </p:cNvPr>
          <p:cNvSpPr/>
          <p:nvPr/>
        </p:nvSpPr>
        <p:spPr>
          <a:xfrm rot="18900000">
            <a:off x="277300" y="728154"/>
            <a:ext cx="146557" cy="507260"/>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TextBox 5"/>
          <p:cNvSpPr txBox="1"/>
          <p:nvPr/>
        </p:nvSpPr>
        <p:spPr>
          <a:xfrm>
            <a:off x="146715" y="2400517"/>
            <a:ext cx="2944930" cy="3816429"/>
          </a:xfrm>
          <a:prstGeom prst="rect">
            <a:avLst/>
          </a:prstGeom>
          <a:noFill/>
        </p:spPr>
        <p:txBody>
          <a:bodyPr wrap="square" rtlCol="0">
            <a:spAutoFit/>
          </a:bodyPr>
          <a:lstStyle/>
          <a:p>
            <a:pPr lvl="0"/>
            <a:r>
              <a:rPr lang="en-US" sz="2200">
                <a:solidFill>
                  <a:schemeClr val="bg2">
                    <a:lumMod val="25000"/>
                  </a:schemeClr>
                </a:solidFill>
                <a:latin typeface="Times New Roman" panose="02020603050405020304" pitchFamily="18" charset="0"/>
                <a:cs typeface="Times New Roman" panose="02020603050405020304" pitchFamily="18" charset="0"/>
              </a:rPr>
              <a:t>Thứ trưởng Quốc phòng Tạ Quang Bửu thay mặt Bộ Tổng tư lệnh Quân đội Nhân dân Việt Nam ký Hiệp định đình chiến</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1954. </a:t>
            </a:r>
          </a:p>
          <a:p>
            <a:pPr lvl="0"/>
            <a:endParaRPr lang="en-US" sz="2200">
              <a:solidFill>
                <a:schemeClr val="bg2">
                  <a:lumMod val="25000"/>
                </a:schemeClr>
              </a:solidFill>
              <a:latin typeface="Times New Roman" panose="02020603050405020304" pitchFamily="18" charset="0"/>
              <a:cs typeface="Times New Roman" panose="02020603050405020304" pitchFamily="18" charset="0"/>
            </a:endParaRPr>
          </a:p>
          <a:p>
            <a:pPr lvl="0"/>
            <a:r>
              <a:rPr lang="en-US" sz="2200">
                <a:solidFill>
                  <a:schemeClr val="bg2">
                    <a:lumMod val="25000"/>
                  </a:schemeClr>
                </a:solidFill>
                <a:latin typeface="Times New Roman" panose="02020603050405020304" pitchFamily="18" charset="0"/>
                <a:cs typeface="Times New Roman" panose="02020603050405020304" pitchFamily="18" charset="0"/>
              </a:rPr>
              <a:t>Người mặc áo trắng là Paul Boncour, Tổng Thư ký Hội nghị </a:t>
            </a:r>
          </a:p>
          <a:p>
            <a:pPr lvl="0"/>
            <a:r>
              <a:rPr lang="en-US" sz="2200">
                <a:solidFill>
                  <a:schemeClr val="bg2">
                    <a:lumMod val="25000"/>
                  </a:schemeClr>
                </a:solidFill>
                <a:latin typeface="Times New Roman" panose="02020603050405020304" pitchFamily="18" charset="0"/>
                <a:cs typeface="Times New Roman" panose="02020603050405020304" pitchFamily="18" charset="0"/>
              </a:rPr>
              <a:t>Gi</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 ne - v</a:t>
            </a:r>
            <a:r>
              <a:rPr lang="vi-VN" sz="2200">
                <a:solidFill>
                  <a:schemeClr val="bg2">
                    <a:lumMod val="25000"/>
                  </a:schemeClr>
                </a:solidFill>
                <a:latin typeface="Times New Roman" panose="02020603050405020304" pitchFamily="18" charset="0"/>
                <a:cs typeface="Times New Roman" panose="02020603050405020304" pitchFamily="18" charset="0"/>
              </a:rPr>
              <a:t>ơ</a:t>
            </a:r>
            <a:r>
              <a:rPr lang="en-US" sz="2200">
                <a:solidFill>
                  <a:schemeClr val="bg2">
                    <a:lumMod val="25000"/>
                  </a:schemeClr>
                </a:solidFill>
                <a:latin typeface="Times New Roman" panose="02020603050405020304" pitchFamily="18" charset="0"/>
                <a:cs typeface="Times New Roman" panose="02020603050405020304" pitchFamily="18" charset="0"/>
              </a:rPr>
              <a:t>. </a:t>
            </a:r>
          </a:p>
        </p:txBody>
      </p:sp>
      <p:pic>
        <p:nvPicPr>
          <p:cNvPr id="7" name="Picture 4" descr="geneva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359" y="692624"/>
            <a:ext cx="8212114" cy="5503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842298"/>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a:off x="10782367" y="4954137"/>
            <a:ext cx="1582503" cy="2019434"/>
          </a:xfrm>
          <a:prstGeom prst="rect">
            <a:avLst/>
          </a:prstGeom>
        </p:spPr>
      </p:pic>
      <p:sp>
        <p:nvSpPr>
          <p:cNvPr id="3" name="Regular Pentagon 2"/>
          <p:cNvSpPr/>
          <p:nvPr/>
        </p:nvSpPr>
        <p:spPr>
          <a:xfrm>
            <a:off x="509935" y="202751"/>
            <a:ext cx="661918"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44559" y="238489"/>
            <a:ext cx="7787903" cy="646331"/>
          </a:xfrm>
          <a:prstGeom prst="rect">
            <a:avLst/>
          </a:prstGeom>
          <a:noFill/>
        </p:spPr>
        <p:txBody>
          <a:bodyPr wrap="square" rtlCol="0">
            <a:spAutoFit/>
          </a:bodyPr>
          <a:lstStyle/>
          <a:p>
            <a:r>
              <a:rPr lang="en-US" sz="3600" b="1">
                <a:latin typeface="Times New Roman" panose="02020603050405020304" pitchFamily="18" charset="0"/>
                <a:cs typeface="Times New Roman" panose="02020603050405020304" pitchFamily="18" charset="0"/>
              </a:rPr>
              <a:t>I/  Nội dung hiệp định Gi</a:t>
            </a:r>
            <a:r>
              <a:rPr lang="vi-VN" sz="3600" b="1">
                <a:latin typeface="Times New Roman" panose="02020603050405020304" pitchFamily="18" charset="0"/>
                <a:cs typeface="Times New Roman" panose="02020603050405020304" pitchFamily="18" charset="0"/>
              </a:rPr>
              <a:t>ơ</a:t>
            </a:r>
            <a:r>
              <a:rPr lang="en-US" sz="3600" b="1">
                <a:latin typeface="Times New Roman" panose="02020603050405020304" pitchFamily="18" charset="0"/>
                <a:cs typeface="Times New Roman" panose="02020603050405020304" pitchFamily="18" charset="0"/>
              </a:rPr>
              <a:t> – ne - v</a:t>
            </a:r>
            <a:r>
              <a:rPr lang="vi-VN" sz="3600" b="1">
                <a:latin typeface="Times New Roman" panose="02020603050405020304" pitchFamily="18" charset="0"/>
                <a:cs typeface="Times New Roman" panose="02020603050405020304" pitchFamily="18" charset="0"/>
              </a:rPr>
              <a:t>ơ</a:t>
            </a:r>
            <a:endParaRPr lang="en-US" sz="3600" b="1">
              <a:latin typeface="Times New Roman" panose="02020603050405020304" pitchFamily="18" charset="0"/>
              <a:cs typeface="Times New Roman" panose="02020603050405020304" pitchFamily="18" charset="0"/>
            </a:endParaRPr>
          </a:p>
        </p:txBody>
      </p:sp>
      <p:sp>
        <p:nvSpPr>
          <p:cNvPr id="2" name="TextBox 1"/>
          <p:cNvSpPr txBox="1"/>
          <p:nvPr/>
        </p:nvSpPr>
        <p:spPr>
          <a:xfrm>
            <a:off x="1031962" y="1042703"/>
            <a:ext cx="9437087" cy="553998"/>
          </a:xfrm>
          <a:prstGeom prst="rect">
            <a:avLst/>
          </a:prstGeom>
          <a:noFill/>
        </p:spPr>
        <p:txBody>
          <a:bodyPr wrap="square" rtlCol="0">
            <a:spAutoFit/>
          </a:bodyPr>
          <a:lstStyle/>
          <a:p>
            <a:r>
              <a:rPr lang="en-US" sz="3000" b="1" i="1">
                <a:solidFill>
                  <a:schemeClr val="accent5">
                    <a:lumMod val="75000"/>
                  </a:schemeClr>
                </a:solidFill>
                <a:latin typeface="Times New Roman" pitchFamily="18" charset="0"/>
                <a:cs typeface="Times New Roman" pitchFamily="18" charset="0"/>
                <a:sym typeface="Wingdings"/>
              </a:rPr>
              <a:t> Nội dung cơ bản của Hiệp định Giơ – ne – vơ là gì?</a:t>
            </a:r>
            <a:endParaRPr lang="en-US" sz="3000" b="1" i="1">
              <a:solidFill>
                <a:schemeClr val="accent5">
                  <a:lumMod val="75000"/>
                </a:schemeClr>
              </a:solidFill>
              <a:latin typeface="Times New Roman" pitchFamily="18" charset="0"/>
              <a:cs typeface="Times New Roman" pitchFamily="18" charset="0"/>
            </a:endParaRPr>
          </a:p>
        </p:txBody>
      </p:sp>
      <p:sp>
        <p:nvSpPr>
          <p:cNvPr id="5" name="TextBox 4"/>
          <p:cNvSpPr txBox="1"/>
          <p:nvPr/>
        </p:nvSpPr>
        <p:spPr>
          <a:xfrm>
            <a:off x="332513" y="1664941"/>
            <a:ext cx="11682065" cy="4293483"/>
          </a:xfrm>
          <a:prstGeom prst="rect">
            <a:avLst/>
          </a:prstGeom>
          <a:noFill/>
        </p:spPr>
        <p:txBody>
          <a:bodyPr wrap="square" rtlCol="0">
            <a:spAutoFit/>
          </a:bodyPr>
          <a:lstStyle/>
          <a:p>
            <a:pPr>
              <a:lnSpc>
                <a:spcPct val="150000"/>
              </a:lnSpc>
              <a:buFontTx/>
              <a:buChar char="-"/>
              <a:defRPr/>
            </a:pPr>
            <a:r>
              <a:rPr lang="en-US" sz="2600">
                <a:latin typeface="Times New Roman" pitchFamily="18" charset="0"/>
                <a:cs typeface="Times New Roman" pitchFamily="18" charset="0"/>
              </a:rPr>
              <a:t> Chấm dứt chiến tranh, lập lại hòa bình ở Việt Nam.</a:t>
            </a:r>
          </a:p>
          <a:p>
            <a:pPr>
              <a:lnSpc>
                <a:spcPct val="150000"/>
              </a:lnSpc>
              <a:buFontTx/>
              <a:buChar char="-"/>
              <a:defRPr/>
            </a:pPr>
            <a:r>
              <a:rPr lang="en-US" sz="2600">
                <a:latin typeface="Times New Roman" pitchFamily="18" charset="0"/>
                <a:cs typeface="Times New Roman" pitchFamily="18" charset="0"/>
              </a:rPr>
              <a:t> Theo Hiệp định, sông Bến Hải là giới tuyến phân chia tạm thời hai miền Nam – Bắc.</a:t>
            </a:r>
          </a:p>
          <a:p>
            <a:pPr>
              <a:lnSpc>
                <a:spcPct val="150000"/>
              </a:lnSpc>
              <a:buFontTx/>
              <a:buChar char="-"/>
              <a:defRPr/>
            </a:pPr>
            <a:r>
              <a:rPr lang="en-US" sz="2600">
                <a:latin typeface="Times New Roman" pitchFamily="18" charset="0"/>
                <a:cs typeface="Times New Roman" pitchFamily="18" charset="0"/>
              </a:rPr>
              <a:t> Quân Pháp sẽ rút khỏi miền Bắc, chuyển vào miền Nam.</a:t>
            </a:r>
          </a:p>
          <a:p>
            <a:pPr>
              <a:lnSpc>
                <a:spcPct val="150000"/>
              </a:lnSpc>
              <a:buFontTx/>
              <a:buChar char="-"/>
              <a:defRPr/>
            </a:pPr>
            <a:r>
              <a:rPr lang="en-US" sz="2600">
                <a:latin typeface="Times New Roman" pitchFamily="18" charset="0"/>
                <a:cs typeface="Times New Roman" pitchFamily="18" charset="0"/>
              </a:rPr>
              <a:t> Đến tháng 7 năm 1956, nhân dân hai miền Nam – Bắc sẽ tiến hành Tổng tuyển cử thống nhất đất nước.</a:t>
            </a:r>
          </a:p>
          <a:p>
            <a:pPr>
              <a:lnSpc>
                <a:spcPct val="150000"/>
              </a:lnSpc>
              <a:buFontTx/>
              <a:buChar char="-"/>
              <a:defRPr/>
            </a:pPr>
            <a:r>
              <a:rPr lang="en-US" altLang="en-US" sz="2600">
                <a:latin typeface="Times New Roman" panose="02020603050405020304" pitchFamily="18" charset="0"/>
                <a:cs typeface="Times New Roman" panose="02020603050405020304" pitchFamily="18" charset="0"/>
              </a:rPr>
              <a:t> Nguyện vọng của nhân dân ta là: Đến tháng 7 năm 1956, đất nước sẽ được thống nhất, gia đình sẽ được sum họp.</a:t>
            </a:r>
          </a:p>
        </p:txBody>
      </p:sp>
    </p:spTree>
    <p:extLst>
      <p:ext uri="{BB962C8B-B14F-4D97-AF65-F5344CB8AC3E}">
        <p14:creationId xmlns:p14="http://schemas.microsoft.com/office/powerpoint/2010/main" val="2834763455"/>
      </p:ext>
    </p:extLst>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853" y="509232"/>
            <a:ext cx="4230807" cy="6032314"/>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864824" y="509231"/>
            <a:ext cx="4258101" cy="603231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2569_ban_d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214" y="417962"/>
            <a:ext cx="4401403"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06705" y="1126751"/>
            <a:ext cx="1385249" cy="4524315"/>
          </a:xfrm>
          <a:prstGeom prst="rect">
            <a:avLst/>
          </a:prstGeom>
          <a:noFill/>
        </p:spPr>
        <p:txBody>
          <a:bodyPr wrap="square" rtlCol="0">
            <a:spAutoFit/>
          </a:bodyPr>
          <a:lstStyle/>
          <a:p>
            <a:pPr algn="ctr">
              <a:lnSpc>
                <a:spcPct val="150000"/>
              </a:lnSpc>
            </a:pPr>
            <a:r>
              <a:rPr lang="en-US" sz="3200" b="1">
                <a:latin typeface="Times New Roman" panose="02020603050405020304" pitchFamily="18" charset="0"/>
                <a:cs typeface="Times New Roman" panose="02020603050405020304" pitchFamily="18" charset="0"/>
              </a:rPr>
              <a:t>Bản </a:t>
            </a:r>
          </a:p>
          <a:p>
            <a:pPr algn="ctr">
              <a:lnSpc>
                <a:spcPct val="150000"/>
              </a:lnSpc>
            </a:pPr>
            <a:r>
              <a:rPr lang="en-US" sz="3200" b="1">
                <a:latin typeface="Times New Roman" panose="02020603050405020304" pitchFamily="18" charset="0"/>
                <a:cs typeface="Times New Roman" panose="02020603050405020304" pitchFamily="18" charset="0"/>
              </a:rPr>
              <a:t>đồ </a:t>
            </a:r>
          </a:p>
          <a:p>
            <a:pPr algn="ctr">
              <a:lnSpc>
                <a:spcPct val="150000"/>
              </a:lnSpc>
            </a:pPr>
            <a:r>
              <a:rPr lang="en-US" sz="3200" b="1">
                <a:latin typeface="Times New Roman" panose="02020603050405020304" pitchFamily="18" charset="0"/>
                <a:cs typeface="Times New Roman" panose="02020603050405020304" pitchFamily="18" charset="0"/>
              </a:rPr>
              <a:t>hành</a:t>
            </a:r>
          </a:p>
          <a:p>
            <a:pPr algn="ctr">
              <a:lnSpc>
                <a:spcPct val="150000"/>
              </a:lnSpc>
            </a:pPr>
            <a:r>
              <a:rPr lang="en-US" sz="3200" b="1">
                <a:latin typeface="Times New Roman" panose="02020603050405020304" pitchFamily="18" charset="0"/>
                <a:cs typeface="Times New Roman" panose="02020603050405020304" pitchFamily="18" charset="0"/>
              </a:rPr>
              <a:t>chính</a:t>
            </a:r>
          </a:p>
          <a:p>
            <a:pPr algn="ctr">
              <a:lnSpc>
                <a:spcPct val="150000"/>
              </a:lnSpc>
            </a:pPr>
            <a:r>
              <a:rPr lang="en-US" sz="3200" b="1">
                <a:latin typeface="Times New Roman" panose="02020603050405020304" pitchFamily="18" charset="0"/>
                <a:cs typeface="Times New Roman" panose="02020603050405020304" pitchFamily="18" charset="0"/>
              </a:rPr>
              <a:t>Việt</a:t>
            </a:r>
          </a:p>
          <a:p>
            <a:pPr algn="ctr">
              <a:lnSpc>
                <a:spcPct val="150000"/>
              </a:lnSpc>
            </a:pPr>
            <a:r>
              <a:rPr lang="en-US" sz="3200" b="1">
                <a:latin typeface="Times New Roman" panose="02020603050405020304" pitchFamily="18" charset="0"/>
                <a:cs typeface="Times New Roman" panose="02020603050405020304" pitchFamily="18" charset="0"/>
              </a:rPr>
              <a:t>Nam</a:t>
            </a:r>
          </a:p>
        </p:txBody>
      </p:sp>
      <p:pic>
        <p:nvPicPr>
          <p:cNvPr id="5" name="Picture 3" descr="QuangTriM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2911" y="417962"/>
            <a:ext cx="4343400" cy="5941894"/>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9810235"/>
      </p:ext>
    </p:extLst>
  </p:cSld>
  <p:clrMapOvr>
    <a:masterClrMapping/>
  </p:clrMapOvr>
  <mc:AlternateContent xmlns:mc="http://schemas.openxmlformats.org/markup-compatibility/2006" xmlns:p15="http://schemas.microsoft.com/office/powerpoint/2012/main">
    <mc:Choice Requires="p15">
      <p:transition spd="slow">
        <p15:prstTrans prst="prestig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Cloud 8"/>
          <p:cNvSpPr/>
          <p:nvPr/>
        </p:nvSpPr>
        <p:spPr>
          <a:xfrm>
            <a:off x="4281055" y="1324360"/>
            <a:ext cx="3457226" cy="786782"/>
          </a:xfrm>
          <a:prstGeom prst="cloud">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gular Pentagon 1"/>
          <p:cNvSpPr/>
          <p:nvPr/>
        </p:nvSpPr>
        <p:spPr>
          <a:xfrm>
            <a:off x="250623" y="209939"/>
            <a:ext cx="745662" cy="580377"/>
          </a:xfrm>
          <a:prstGeom prst="pentagon">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59807" y="239217"/>
            <a:ext cx="11363619" cy="615553"/>
          </a:xfrm>
          <a:prstGeom prst="rect">
            <a:avLst/>
          </a:prstGeom>
          <a:noFill/>
        </p:spPr>
        <p:txBody>
          <a:bodyPr wrap="square" rtlCol="0">
            <a:spAutoFit/>
          </a:bodyPr>
          <a:lstStyle/>
          <a:p>
            <a:r>
              <a:rPr lang="en-US" sz="3400" b="1">
                <a:latin typeface="Times New Roman" panose="02020603050405020304" pitchFamily="18" charset="0"/>
                <a:cs typeface="Times New Roman" panose="02020603050405020304" pitchFamily="18" charset="0"/>
              </a:rPr>
              <a:t>II/  </a:t>
            </a:r>
            <a:r>
              <a:rPr lang="en-US" sz="3400" b="1">
                <a:solidFill>
                  <a:schemeClr val="tx2">
                    <a:lumMod val="50000"/>
                  </a:schemeClr>
                </a:solidFill>
                <a:latin typeface="Times New Roman" pitchFamily="18" charset="0"/>
                <a:cs typeface="Times New Roman" pitchFamily="18" charset="0"/>
              </a:rPr>
              <a:t>Vì sao nước ta bị chia cắt thành hai miền Nam – Bắc?</a:t>
            </a:r>
            <a:endParaRPr lang="en-US" sz="3400" b="1">
              <a:latin typeface="Times New Roman" panose="02020603050405020304" pitchFamily="18" charset="0"/>
              <a:cs typeface="Times New Roman" panose="02020603050405020304" pitchFamily="18" charset="0"/>
            </a:endParaRPr>
          </a:p>
        </p:txBody>
      </p:sp>
      <p:sp>
        <p:nvSpPr>
          <p:cNvPr id="5" name="TextBox 4"/>
          <p:cNvSpPr txBox="1"/>
          <p:nvPr/>
        </p:nvSpPr>
        <p:spPr>
          <a:xfrm>
            <a:off x="3912565" y="1378424"/>
            <a:ext cx="4258102" cy="553998"/>
          </a:xfrm>
          <a:prstGeom prst="rect">
            <a:avLst/>
          </a:prstGeom>
          <a:noFill/>
        </p:spPr>
        <p:txBody>
          <a:bodyPr wrap="square" rtlCol="0">
            <a:spAutoFit/>
          </a:bodyPr>
          <a:lstStyle/>
          <a:p>
            <a:pPr algn="ctr"/>
            <a:r>
              <a:rPr lang="en-US" sz="3000" b="1" i="1">
                <a:latin typeface="Times New Roman" panose="02020603050405020304" pitchFamily="18" charset="0"/>
                <a:cs typeface="Times New Roman" panose="02020603050405020304" pitchFamily="18" charset="0"/>
              </a:rPr>
              <a:t>Thảo luận nhóm</a:t>
            </a:r>
          </a:p>
        </p:txBody>
      </p:sp>
      <p:sp>
        <p:nvSpPr>
          <p:cNvPr id="6" name="TextBox 5"/>
          <p:cNvSpPr txBox="1"/>
          <p:nvPr/>
        </p:nvSpPr>
        <p:spPr>
          <a:xfrm>
            <a:off x="359807" y="2714856"/>
            <a:ext cx="3406975" cy="2677656"/>
          </a:xfrm>
          <a:prstGeom prst="rect">
            <a:avLst/>
          </a:prstGeom>
          <a:noFill/>
        </p:spPr>
        <p:txBody>
          <a:bodyPr wrap="square" rtlCol="0">
            <a:spAutoFit/>
          </a:bodyPr>
          <a:lstStyle/>
          <a:p>
            <a:pPr algn="ctr"/>
            <a:r>
              <a:rPr lang="en-US" altLang="en-US" sz="2800" u="sng">
                <a:solidFill>
                  <a:srgbClr val="0D0D0D"/>
                </a:solidFill>
                <a:latin typeface="Times New Roman" panose="02020603050405020304" pitchFamily="18" charset="0"/>
                <a:cs typeface="Times New Roman" panose="02020603050405020304" pitchFamily="18" charset="0"/>
              </a:rPr>
              <a:t>Câu 1</a:t>
            </a:r>
          </a:p>
          <a:p>
            <a:pPr algn="ctr"/>
            <a:endParaRPr lang="en-US" altLang="en-US" sz="2800">
              <a:solidFill>
                <a:srgbClr val="0D0D0D"/>
              </a:solidFill>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tình hình nước ta sau chiến dịch Điện Biên Phủ 1954 ?</a:t>
            </a:r>
          </a:p>
          <a:p>
            <a:pPr algn="ctr"/>
            <a:endParaRPr lang="en-US" sz="2800"/>
          </a:p>
        </p:txBody>
      </p:sp>
      <p:sp>
        <p:nvSpPr>
          <p:cNvPr id="7" name="TextBox 6"/>
          <p:cNvSpPr txBox="1"/>
          <p:nvPr/>
        </p:nvSpPr>
        <p:spPr>
          <a:xfrm>
            <a:off x="4531057" y="2714856"/>
            <a:ext cx="3207224" cy="3539430"/>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2</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Nêu những dẫn chứng về việc đế quốc Mĩ cố tình phá hoại Hiệp định</a:t>
            </a:r>
          </a:p>
          <a:p>
            <a:pPr algn="ctr"/>
            <a:r>
              <a:rPr lang="en-US" altLang="en-US" sz="2800">
                <a:solidFill>
                  <a:srgbClr val="0D0D0D"/>
                </a:solidFill>
                <a:latin typeface="Times New Roman" panose="02020603050405020304" pitchFamily="18" charset="0"/>
                <a:cs typeface="Times New Roman" panose="02020603050405020304" pitchFamily="18" charset="0"/>
              </a:rPr>
              <a:t>Giơ - ne - vơ ?</a:t>
            </a:r>
          </a:p>
          <a:p>
            <a:pPr algn="ctr"/>
            <a:endParaRPr lang="en-US" sz="2800">
              <a:latin typeface="Times New Roman" panose="02020603050405020304" pitchFamily="18" charset="0"/>
              <a:cs typeface="Times New Roman" panose="02020603050405020304" pitchFamily="18" charset="0"/>
            </a:endParaRPr>
          </a:p>
        </p:txBody>
      </p:sp>
      <p:sp>
        <p:nvSpPr>
          <p:cNvPr id="8" name="TextBox 7"/>
          <p:cNvSpPr txBox="1"/>
          <p:nvPr/>
        </p:nvSpPr>
        <p:spPr>
          <a:xfrm>
            <a:off x="8475259" y="2714856"/>
            <a:ext cx="3343701" cy="2246769"/>
          </a:xfrm>
          <a:prstGeom prst="rect">
            <a:avLst/>
          </a:prstGeom>
          <a:noFill/>
        </p:spPr>
        <p:txBody>
          <a:bodyPr wrap="square" rtlCol="0">
            <a:spAutoFit/>
          </a:bodyPr>
          <a:lstStyle/>
          <a:p>
            <a:pPr algn="ctr"/>
            <a:r>
              <a:rPr lang="en-US" sz="2800" u="sng">
                <a:latin typeface="Times New Roman" panose="02020603050405020304" pitchFamily="18" charset="0"/>
                <a:cs typeface="Times New Roman" panose="02020603050405020304" pitchFamily="18" charset="0"/>
              </a:rPr>
              <a:t>Câu 3</a:t>
            </a:r>
          </a:p>
          <a:p>
            <a:pPr algn="ctr"/>
            <a:endParaRPr lang="en-US" sz="2800">
              <a:latin typeface="Times New Roman" panose="02020603050405020304" pitchFamily="18" charset="0"/>
              <a:cs typeface="Times New Roman" panose="02020603050405020304" pitchFamily="18" charset="0"/>
            </a:endParaRPr>
          </a:p>
          <a:p>
            <a:pPr algn="ctr"/>
            <a:r>
              <a:rPr lang="en-US" altLang="en-US" sz="2800">
                <a:solidFill>
                  <a:srgbClr val="0D0D0D"/>
                </a:solidFill>
                <a:latin typeface="Times New Roman" panose="02020603050405020304" pitchFamily="18" charset="0"/>
                <a:cs typeface="Times New Roman" panose="02020603050405020304" pitchFamily="18" charset="0"/>
              </a:rPr>
              <a:t>Muốn xóa bỏ chia cắt, dân tộc ta phải làm gì ?</a:t>
            </a:r>
          </a:p>
        </p:txBody>
      </p:sp>
    </p:spTree>
    <p:extLst>
      <p:ext uri="{BB962C8B-B14F-4D97-AF65-F5344CB8AC3E}">
        <p14:creationId xmlns:p14="http://schemas.microsoft.com/office/powerpoint/2010/main" val="79017910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Effect transition="in" filter="fade">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freeppt7.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ygsgymd">
      <a:majorFont>
        <a:latin typeface="微软雅黑"/>
        <a:ea typeface="义启小魏楷"/>
        <a:cs typeface=""/>
      </a:majorFont>
      <a:minorFont>
        <a:latin typeface="微软雅黑"/>
        <a:ea typeface="义启小魏楷"/>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DengXian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DengXian"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4927</TotalTime>
  <Words>1000</Words>
  <Application>Microsoft Office PowerPoint</Application>
  <PresentationFormat>Widescreen</PresentationFormat>
  <Paragraphs>92</Paragraphs>
  <Slides>26</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26</vt:i4>
      </vt:variant>
    </vt:vector>
  </HeadingPairs>
  <TitlesOfParts>
    <vt:vector size="36" baseType="lpstr">
      <vt:lpstr>微软雅黑</vt:lpstr>
      <vt:lpstr>宋体</vt:lpstr>
      <vt:lpstr>Arial</vt:lpstr>
      <vt:lpstr>Calibri</vt:lpstr>
      <vt:lpstr>DengXian</vt:lpstr>
      <vt:lpstr>Times New Roman</vt:lpstr>
      <vt:lpstr>Wingdings</vt:lpstr>
      <vt:lpstr>义启小魏楷</vt:lpstr>
      <vt:lpstr>www.freeppt7.com</vt:lpstr>
      <vt:lpstr>www.jpppt.com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Admin</dc:creator>
  <cp:keywords>www.freeppt7.com</cp:keywords>
  <dc:description>9Slide.vn</dc:description>
  <cp:lastModifiedBy>User</cp:lastModifiedBy>
  <cp:revision>744</cp:revision>
  <dcterms:created xsi:type="dcterms:W3CDTF">2018-06-17T04:53:58Z</dcterms:created>
  <dcterms:modified xsi:type="dcterms:W3CDTF">2022-02-09T01:44:34Z</dcterms:modified>
  <cp:category>9Slide.vn</cp:category>
</cp:coreProperties>
</file>