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4" r:id="rId2"/>
  </p:sldMasterIdLst>
  <p:notesMasterIdLst>
    <p:notesMasterId r:id="rId16"/>
  </p:notesMasterIdLst>
  <p:sldIdLst>
    <p:sldId id="257" r:id="rId3"/>
    <p:sldId id="287" r:id="rId4"/>
    <p:sldId id="288" r:id="rId5"/>
    <p:sldId id="289" r:id="rId6"/>
    <p:sldId id="291" r:id="rId7"/>
    <p:sldId id="292" r:id="rId8"/>
    <p:sldId id="294" r:id="rId9"/>
    <p:sldId id="295" r:id="rId10"/>
    <p:sldId id="297" r:id="rId11"/>
    <p:sldId id="296" r:id="rId12"/>
    <p:sldId id="298" r:id="rId13"/>
    <p:sldId id="299" r:id="rId14"/>
    <p:sldId id="30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313F"/>
    <a:srgbClr val="003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varScale="1">
        <p:scale>
          <a:sx n="65" d="100"/>
          <a:sy n="65" d="100"/>
        </p:scale>
        <p:origin x="468" y="4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384863-7771-4312-AC9D-E8C7EB7088E5}" type="datetimeFigureOut">
              <a:rPr lang="en-US" smtClean="0"/>
              <a:t>3/8/2024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EDBE9-C871-4D1D-88C0-A7FF52DF7210}" type="slidenum">
              <a:rPr lang="en-US" smtClean="0"/>
              <a:t>‹#›</a:t>
            </a:fld>
            <a:endParaRPr lang="en-US" dirty="0"/>
          </a:p>
        </p:txBody>
      </p:sp>
    </p:spTree>
    <p:extLst>
      <p:ext uri="{BB962C8B-B14F-4D97-AF65-F5344CB8AC3E}">
        <p14:creationId xmlns:p14="http://schemas.microsoft.com/office/powerpoint/2010/main" val="158880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0952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0751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557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7504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8156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4843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9334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0380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6693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7885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1150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356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4866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9EB591-979D-4FE7-9432-F139A86DBD36}" type="datetimeFigureOut">
              <a:rPr lang="en-US" smtClean="0"/>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295375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967767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96172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767435-A61D-4DBC-A035-E189985A349D}"/>
              </a:ext>
            </a:extLst>
          </p:cNvPr>
          <p:cNvSpPr>
            <a:spLocks noGrp="1"/>
          </p:cNvSpPr>
          <p:nvPr>
            <p:ph type="dt" sz="half" idx="10"/>
          </p:nvPr>
        </p:nvSpPr>
        <p:spPr/>
        <p:txBody>
          <a:bodyPr/>
          <a:lstStyle/>
          <a:p>
            <a:fld id="{0788A598-A5E3-4113-B3EA-C26EBF4AF2F1}" type="datetimeFigureOut">
              <a:rPr lang="zh-CN" altLang="en-US" smtClean="0"/>
              <a:t>2024/3/8</a:t>
            </a:fld>
            <a:endParaRPr lang="zh-CN" altLang="en-US"/>
          </a:p>
        </p:txBody>
      </p:sp>
      <p:sp>
        <p:nvSpPr>
          <p:cNvPr id="3" name="页脚占位符 2">
            <a:extLst>
              <a:ext uri="{FF2B5EF4-FFF2-40B4-BE49-F238E27FC236}">
                <a16:creationId xmlns:a16="http://schemas.microsoft.com/office/drawing/2014/main" id="{0BA4FEC3-CEFF-4B4E-801F-4AB969339CF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21EDCBA-F706-4FFA-AA80-A6626EF4DB3A}"/>
              </a:ext>
            </a:extLst>
          </p:cNvPr>
          <p:cNvSpPr>
            <a:spLocks noGrp="1"/>
          </p:cNvSpPr>
          <p:nvPr>
            <p:ph type="sldNum" sz="quarter" idx="12"/>
          </p:nvPr>
        </p:nvSpPr>
        <p:spPr/>
        <p:txBody>
          <a:bodyPr/>
          <a:lstStyle/>
          <a:p>
            <a:fld id="{E0AA7C22-AF5D-48FE-BD96-248A02B8AC7F}" type="slidenum">
              <a:rPr lang="zh-CN" altLang="en-US" smtClean="0"/>
              <a:t>‹#›</a:t>
            </a:fld>
            <a:endParaRPr lang="zh-CN" altLang="en-US"/>
          </a:p>
        </p:txBody>
      </p:sp>
    </p:spTree>
    <p:extLst>
      <p:ext uri="{BB962C8B-B14F-4D97-AF65-F5344CB8AC3E}">
        <p14:creationId xmlns:p14="http://schemas.microsoft.com/office/powerpoint/2010/main" val="221649649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963020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9EB591-979D-4FE7-9432-F139A86DBD36}" type="datetimeFigureOut">
              <a:rPr lang="en-US" smtClean="0"/>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288723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9EB591-979D-4FE7-9432-F139A86DBD36}" type="datetimeFigureOut">
              <a:rPr lang="en-US" smtClean="0"/>
              <a:t>3/8/2024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52674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9EB591-979D-4FE7-9432-F139A86DBD36}" type="datetimeFigureOut">
              <a:rPr lang="en-US" smtClean="0"/>
              <a:t>3/8/2024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370278819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9EB591-979D-4FE7-9432-F139A86DBD36}" type="datetimeFigureOut">
              <a:rPr lang="en-US" smtClean="0"/>
              <a:t>3/8/2024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211345974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EB591-979D-4FE7-9432-F139A86DBD36}" type="datetimeFigureOut">
              <a:rPr lang="en-US" smtClean="0"/>
              <a:t>3/8/2024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8673431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3/8/2024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3437305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3/8/2024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038527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EB591-979D-4FE7-9432-F139A86DBD36}" type="datetimeFigureOut">
              <a:rPr lang="en-US" smtClean="0"/>
              <a:t>3/8/2024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27021-E0B0-47C4-B41C-239A362C57B9}" type="slidenum">
              <a:rPr lang="en-US" smtClean="0"/>
              <a:t>‹#›</a:t>
            </a:fld>
            <a:endParaRPr lang="en-US" dirty="0"/>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635664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68132B8-3AB6-40D2-AC03-E47D676EBD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313E066-17A8-48C5-BAEE-B8AD0181B8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5D1AC4-82AF-4C51-96A0-87899D3D2F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88A598-A5E3-4113-B3EA-C26EBF4AF2F1}" type="datetimeFigureOut">
              <a:rPr lang="zh-CN" altLang="en-US" smtClean="0"/>
              <a:t>2024/3/8</a:t>
            </a:fld>
            <a:endParaRPr lang="zh-CN" altLang="en-US"/>
          </a:p>
        </p:txBody>
      </p:sp>
      <p:sp>
        <p:nvSpPr>
          <p:cNvPr id="5" name="页脚占位符 4">
            <a:extLst>
              <a:ext uri="{FF2B5EF4-FFF2-40B4-BE49-F238E27FC236}">
                <a16:creationId xmlns:a16="http://schemas.microsoft.com/office/drawing/2014/main" id="{7D225258-620A-47FC-9691-D3B777D006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D1AFCF6-5E6D-431A-AEA8-4CC20F4D97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A7C22-AF5D-48FE-BD96-248A02B8AC7F}" type="slidenum">
              <a:rPr lang="zh-CN" altLang="en-US" smtClean="0"/>
              <a:t>‹#›</a:t>
            </a:fld>
            <a:endParaRPr lang="zh-CN" altLang="en-US"/>
          </a:p>
        </p:txBody>
      </p:sp>
      <p:pic>
        <p:nvPicPr>
          <p:cNvPr id="7" name="图片 6">
            <a:extLst>
              <a:ext uri="{FF2B5EF4-FFF2-40B4-BE49-F238E27FC236}">
                <a16:creationId xmlns:a16="http://schemas.microsoft.com/office/drawing/2014/main" id="{B2B1FB16-053B-4646-A65B-1969A2179C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8" name="图片 7">
            <a:extLst>
              <a:ext uri="{FF2B5EF4-FFF2-40B4-BE49-F238E27FC236}">
                <a16:creationId xmlns:a16="http://schemas.microsoft.com/office/drawing/2014/main" id="{6A997666-5EE6-454A-A10B-53EB855357A2}"/>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artisticGlowDiffused/>
                    </a14:imgEffect>
                    <a14:imgEffect>
                      <a14:saturation sat="300000"/>
                    </a14:imgEffect>
                  </a14:imgLayer>
                </a14:imgProps>
              </a:ext>
              <a:ext uri="{28A0092B-C50C-407E-A947-70E740481C1C}">
                <a14:useLocalDpi xmlns:a14="http://schemas.microsoft.com/office/drawing/2010/main" val="0"/>
              </a:ext>
            </a:extLst>
          </a:blip>
          <a:srcRect l="1" t="52509" r="-78" b="24398"/>
          <a:stretch/>
        </p:blipFill>
        <p:spPr>
          <a:xfrm>
            <a:off x="0" y="6304858"/>
            <a:ext cx="12192000" cy="553142"/>
          </a:xfrm>
          <a:prstGeom prst="rect">
            <a:avLst/>
          </a:prstGeom>
        </p:spPr>
      </p:pic>
      <p:pic>
        <p:nvPicPr>
          <p:cNvPr id="13" name="Picture 12">
            <a:extLst>
              <a:ext uri="{FF2B5EF4-FFF2-40B4-BE49-F238E27FC236}">
                <a16:creationId xmlns:a16="http://schemas.microsoft.com/office/drawing/2014/main" id="{9988E25C-2635-3D1F-DCA0-29360C79DD0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4" name="Picture 13">
            <a:extLst>
              <a:ext uri="{FF2B5EF4-FFF2-40B4-BE49-F238E27FC236}">
                <a16:creationId xmlns:a16="http://schemas.microsoft.com/office/drawing/2014/main" id="{B2B846E0-9D3B-72CC-5545-42E7F10F2A5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5" name="Picture 14">
            <a:extLst>
              <a:ext uri="{FF2B5EF4-FFF2-40B4-BE49-F238E27FC236}">
                <a16:creationId xmlns:a16="http://schemas.microsoft.com/office/drawing/2014/main" id="{F053083E-1AF0-D840-8C01-92C127DB632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6" name="Picture 15">
            <a:extLst>
              <a:ext uri="{FF2B5EF4-FFF2-40B4-BE49-F238E27FC236}">
                <a16:creationId xmlns:a16="http://schemas.microsoft.com/office/drawing/2014/main" id="{B970373E-CCD2-6912-6DF6-F616B862F3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7" name="Title 1">
            <a:extLst>
              <a:ext uri="{FF2B5EF4-FFF2-40B4-BE49-F238E27FC236}">
                <a16:creationId xmlns:a16="http://schemas.microsoft.com/office/drawing/2014/main" id="{16E86776-CFDE-2841-DE6B-AA217C0F337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DB1C67FC-6FB4-0E9A-FC7A-CE648898B58D}"/>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20" name="Picture 19">
            <a:extLst>
              <a:ext uri="{FF2B5EF4-FFF2-40B4-BE49-F238E27FC236}">
                <a16:creationId xmlns:a16="http://schemas.microsoft.com/office/drawing/2014/main" id="{BE59EC6D-8AA4-CDB0-86FE-D0603A16D41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1" name="Picture 20">
            <a:extLst>
              <a:ext uri="{FF2B5EF4-FFF2-40B4-BE49-F238E27FC236}">
                <a16:creationId xmlns:a16="http://schemas.microsoft.com/office/drawing/2014/main" id="{FB1BCB4B-FB53-35C9-12AB-84A3528BEE2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2" name="Picture 21">
            <a:extLst>
              <a:ext uri="{FF2B5EF4-FFF2-40B4-BE49-F238E27FC236}">
                <a16:creationId xmlns:a16="http://schemas.microsoft.com/office/drawing/2014/main" id="{C6170CD2-8389-2F1E-BAF3-168135314AB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960803689"/>
      </p:ext>
    </p:extLst>
  </p:cSld>
  <p:clrMap bg1="lt1" tx1="dk1" bg2="lt2" tx2="dk2" accent1="accent1" accent2="accent2" accent3="accent3" accent4="accent4" accent5="accent5" accent6="accent6" hlink="hlink" folHlink="folHlink"/>
  <p:sldLayoutIdLst>
    <p:sldLayoutId id="2147483695" r:id="rId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notesSlide" Target="../notesSlides/notesSlide1.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4.png"/><Relationship Id="rId3" Type="http://schemas.openxmlformats.org/officeDocument/2006/relationships/notesSlide" Target="../notesSlides/notesSlide10.xml"/><Relationship Id="rId7" Type="http://schemas.openxmlformats.org/officeDocument/2006/relationships/image" Target="../media/image8.png"/><Relationship Id="rId12"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hemeOverride" Target="../theme/themeOverride10.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3" Type="http://schemas.openxmlformats.org/officeDocument/2006/relationships/notesSlide" Target="../notesSlides/notesSlide11.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hemeOverride" Target="../theme/themeOverride1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2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3" Type="http://schemas.openxmlformats.org/officeDocument/2006/relationships/notesSlide" Target="../notesSlides/notesSlide12.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hemeOverride" Target="../theme/themeOverride1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3" Type="http://schemas.openxmlformats.org/officeDocument/2006/relationships/notesSlide" Target="../notesSlides/notesSlide13.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hemeOverride" Target="../theme/themeOverride1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3" Type="http://schemas.openxmlformats.org/officeDocument/2006/relationships/notesSlide" Target="../notesSlides/notesSlide3.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hemeOverride" Target="../theme/themeOverride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3" Type="http://schemas.openxmlformats.org/officeDocument/2006/relationships/notesSlide" Target="../notesSlides/notesSlide4.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hemeOverride" Target="../theme/themeOverride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5.xml"/><Relationship Id="rId7" Type="http://schemas.openxmlformats.org/officeDocument/2006/relationships/image" Target="../media/image8.png"/><Relationship Id="rId12"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themeOverride" Target="../theme/themeOverride5.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hemeOverride" Target="../theme/themeOverride6.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7.xml"/><Relationship Id="rId7"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hemeOverride" Target="../theme/themeOverride7.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8.xml"/><Relationship Id="rId7"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hemeOverride" Target="../theme/themeOverride8.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1.png"/><Relationship Id="rId3" Type="http://schemas.openxmlformats.org/officeDocument/2006/relationships/notesSlide" Target="../notesSlides/notesSlide9.xml"/><Relationship Id="rId7" Type="http://schemas.openxmlformats.org/officeDocument/2006/relationships/image" Target="../media/image8.png"/><Relationship Id="rId12"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hemeOverride" Target="../theme/themeOverride9.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15" name="Picture 14"/>
          <p:cNvPicPr>
            <a:picLocks noChangeAspect="1"/>
          </p:cNvPicPr>
          <p:nvPr/>
        </p:nvPicPr>
        <p:blipFill rotWithShape="1">
          <a:blip r:embed="rId13"/>
          <a:srcRect t="-1" b="48326"/>
          <a:stretch/>
        </p:blipFill>
        <p:spPr>
          <a:xfrm>
            <a:off x="840791" y="-117126"/>
            <a:ext cx="10510415" cy="3247995"/>
          </a:xfrm>
          <a:prstGeom prst="rect">
            <a:avLst/>
          </a:prstGeom>
        </p:spPr>
      </p:pic>
      <p:pic>
        <p:nvPicPr>
          <p:cNvPr id="7" name="Picture 6">
            <a:extLst>
              <a:ext uri="{FF2B5EF4-FFF2-40B4-BE49-F238E27FC236}">
                <a16:creationId xmlns:a16="http://schemas.microsoft.com/office/drawing/2014/main" id="{B4B86FF5-8313-B546-8A40-5112BE1EA7B4}"/>
              </a:ext>
            </a:extLst>
          </p:cNvPr>
          <p:cNvPicPr>
            <a:picLocks noChangeAspect="1"/>
          </p:cNvPicPr>
          <p:nvPr/>
        </p:nvPicPr>
        <p:blipFill>
          <a:blip r:embed="rId14"/>
          <a:stretch>
            <a:fillRect/>
          </a:stretch>
        </p:blipFill>
        <p:spPr>
          <a:xfrm>
            <a:off x="1779806" y="3016842"/>
            <a:ext cx="8494322" cy="1409286"/>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5"/>
          <a:stretch>
            <a:fillRect/>
          </a:stretch>
        </p:blipFill>
        <p:spPr>
          <a:xfrm>
            <a:off x="0" y="1056640"/>
            <a:ext cx="12192000" cy="5801360"/>
          </a:xfrm>
          <a:prstGeom prst="rect">
            <a:avLst/>
          </a:prstGeom>
        </p:spPr>
      </p:pic>
      <p:sp>
        <p:nvSpPr>
          <p:cNvPr id="2" name="Title 1">
            <a:extLst>
              <a:ext uri="{FF2B5EF4-FFF2-40B4-BE49-F238E27FC236}">
                <a16:creationId xmlns:a16="http://schemas.microsoft.com/office/drawing/2014/main" id="{96A55673-5A01-2156-4F53-977286B685EA}"/>
              </a:ext>
            </a:extLst>
          </p:cNvPr>
          <p:cNvSpPr txBox="1">
            <a:spLocks/>
          </p:cNvSpPr>
          <p:nvPr/>
        </p:nvSpPr>
        <p:spPr>
          <a:xfrm>
            <a:off x="4003905" y="4456498"/>
            <a:ext cx="3608443" cy="787400"/>
          </a:xfrm>
          <a:prstGeom prst="rect">
            <a:avLst/>
          </a:prstGeom>
        </p:spPr>
        <p:txBody>
          <a:bodyPr vert="horz" lIns="72564" tIns="36282" rIns="72564" bIns="3628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lang="vi-VN" b="1" dirty="0">
                <a:solidFill>
                  <a:srgbClr val="50AE47"/>
                </a:solidFill>
                <a:latin typeface="#9Slide07 HoneyCream" pitchFamily="2" charset="0"/>
              </a:rPr>
              <a:t>Trang 66</a:t>
            </a:r>
            <a:endParaRPr kumimoji="0" lang="en-US" b="1"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8847890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8282014" y="11292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4" name="Rectangle 3"/>
          <p:cNvSpPr/>
          <p:nvPr/>
        </p:nvSpPr>
        <p:spPr>
          <a:xfrm>
            <a:off x="513172" y="453289"/>
            <a:ext cx="11323109"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 name="矩形 10"/>
          <p:cNvSpPr/>
          <p:nvPr/>
        </p:nvSpPr>
        <p:spPr>
          <a:xfrm>
            <a:off x="273831" y="379556"/>
            <a:ext cx="11281410" cy="6445229"/>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5" name="组合 18"/>
          <p:cNvGrpSpPr/>
          <p:nvPr/>
        </p:nvGrpSpPr>
        <p:grpSpPr>
          <a:xfrm>
            <a:off x="500404" y="394600"/>
            <a:ext cx="11130280" cy="1134110"/>
            <a:chOff x="584" y="924"/>
            <a:chExt cx="17528" cy="1786"/>
          </a:xfrm>
        </p:grpSpPr>
        <p:sp>
          <p:nvSpPr>
            <p:cNvPr id="7" name="矩形 9"/>
            <p:cNvSpPr/>
            <p:nvPr/>
          </p:nvSpPr>
          <p:spPr>
            <a:xfrm>
              <a:off x="2085" y="1087"/>
              <a:ext cx="16027" cy="1357"/>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5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2. </a:t>
              </a:r>
              <a:r>
                <a:rPr kumimoji="0" lang="en-US" altLang="zh-CN" sz="5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Đọc</a:t>
              </a:r>
              <a:r>
                <a:rPr kumimoji="0" lang="en-US" altLang="zh-CN" sz="50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50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soát</a:t>
              </a:r>
              <a:r>
                <a:rPr kumimoji="0" lang="en-US" altLang="zh-CN" sz="50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50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và</a:t>
              </a:r>
              <a:r>
                <a:rPr kumimoji="0" lang="en-US" altLang="zh-CN" sz="50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50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chỉnh</a:t>
              </a:r>
              <a:r>
                <a:rPr kumimoji="0" lang="en-US" altLang="zh-CN" sz="50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50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sửa</a:t>
              </a:r>
              <a:endParaRPr kumimoji="0" lang="zh-CN" altLang="en-US" sz="50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cs typeface="+mn-ea"/>
                <a:sym typeface="+mn-ea"/>
              </a:endParaRPr>
            </a:p>
          </p:txBody>
        </p:sp>
        <p:pic>
          <p:nvPicPr>
            <p:cNvPr id="9" name="图片 17" descr="千库网_六一儿童节手绘星星月亮气球组_元素编号12238724"/>
            <p:cNvPicPr>
              <a:picLocks noChangeAspect="1"/>
            </p:cNvPicPr>
            <p:nvPr/>
          </p:nvPicPr>
          <p:blipFill>
            <a:blip r:embed="rId12"/>
            <a:stretch>
              <a:fillRect/>
            </a:stretch>
          </p:blipFill>
          <p:spPr>
            <a:xfrm>
              <a:off x="584" y="924"/>
              <a:ext cx="1786" cy="1786"/>
            </a:xfrm>
            <a:prstGeom prst="rect">
              <a:avLst/>
            </a:prstGeom>
            <a:effectLst>
              <a:outerShdw blurRad="177800" dist="139700" dir="5400000" algn="t" rotWithShape="0">
                <a:prstClr val="black">
                  <a:alpha val="40000"/>
                </a:prstClr>
              </a:outerShdw>
            </a:effectLst>
          </p:spPr>
        </p:pic>
      </p:grpSp>
      <p:sp>
        <p:nvSpPr>
          <p:cNvPr id="13" name="矩形 9"/>
          <p:cNvSpPr/>
          <p:nvPr/>
        </p:nvSpPr>
        <p:spPr>
          <a:xfrm>
            <a:off x="934720" y="1363087"/>
            <a:ext cx="10566399" cy="630942"/>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3500" b="1" i="1" dirty="0">
                <a:solidFill>
                  <a:srgbClr val="002060"/>
                </a:solidFill>
                <a:latin typeface="Cambria" panose="02040503050406030204" pitchFamily="18" charset="0"/>
                <a:ea typeface="Cambria" panose="02040503050406030204" pitchFamily="18" charset="0"/>
                <a:cs typeface="+mn-ea"/>
                <a:sym typeface="+mn-ea"/>
              </a:rPr>
              <a:t>a.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Đọc</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lại</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bài</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làm</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của</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em</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để</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phát</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hiện</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lỗi</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a:t>
            </a:r>
            <a:endParaRPr lang="en-US" altLang="zh-CN" sz="3500" dirty="0">
              <a:solidFill>
                <a:srgbClr val="002060"/>
              </a:solidFill>
              <a:latin typeface="Cambria" panose="02040503050406030204" pitchFamily="18" charset="0"/>
              <a:ea typeface="Cambria" panose="02040503050406030204" pitchFamily="18" charset="0"/>
              <a:cs typeface="+mn-ea"/>
              <a:sym typeface="+mn-ea"/>
            </a:endParaRPr>
          </a:p>
        </p:txBody>
      </p:sp>
      <p:sp>
        <p:nvSpPr>
          <p:cNvPr id="14" name="Pentagon 3"/>
          <p:cNvSpPr/>
          <p:nvPr/>
        </p:nvSpPr>
        <p:spPr>
          <a:xfrm>
            <a:off x="561316" y="2118205"/>
            <a:ext cx="3784508" cy="1187788"/>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Cambria" panose="02040503050406030204" pitchFamily="18" charset="0"/>
                <a:ea typeface="Cambria" panose="02040503050406030204" pitchFamily="18" charset="0"/>
              </a:rPr>
              <a:t>Bố cục đủ </a:t>
            </a:r>
          </a:p>
          <a:p>
            <a:pPr algn="ctr"/>
            <a:r>
              <a:rPr lang="vi-VN" sz="2800" b="1" dirty="0">
                <a:latin typeface="Cambria" panose="02040503050406030204" pitchFamily="18" charset="0"/>
                <a:ea typeface="Cambria" panose="02040503050406030204" pitchFamily="18" charset="0"/>
              </a:rPr>
              <a:t>3 phần không?</a:t>
            </a:r>
            <a:endParaRPr lang="en-US" sz="2800" b="1" dirty="0">
              <a:latin typeface="Cambria" panose="02040503050406030204" pitchFamily="18" charset="0"/>
              <a:ea typeface="Cambria" panose="02040503050406030204" pitchFamily="18" charset="0"/>
            </a:endParaRPr>
          </a:p>
        </p:txBody>
      </p:sp>
      <p:sp>
        <p:nvSpPr>
          <p:cNvPr id="15" name="Pentagon 12"/>
          <p:cNvSpPr/>
          <p:nvPr/>
        </p:nvSpPr>
        <p:spPr>
          <a:xfrm>
            <a:off x="514542" y="3964870"/>
            <a:ext cx="7374396" cy="2325997"/>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000" b="1" dirty="0">
                <a:latin typeface="Cambria" panose="02040503050406030204" pitchFamily="18" charset="0"/>
                <a:ea typeface="Cambria" panose="02040503050406030204" pitchFamily="18" charset="0"/>
              </a:rPr>
              <a:t>- Sự việc được kể có thể hiện truyền thống Uống nước nhớ nguồn không?</a:t>
            </a:r>
          </a:p>
          <a:p>
            <a:r>
              <a:rPr lang="vi-VN" sz="3000" b="1" dirty="0">
                <a:latin typeface="Cambria" panose="02040503050406030204" pitchFamily="18" charset="0"/>
                <a:ea typeface="Cambria" panose="02040503050406030204" pitchFamily="18" charset="0"/>
              </a:rPr>
              <a:t>- Các hoạt động, việc làm...có được sắp xếp đúng trình tự không?</a:t>
            </a:r>
          </a:p>
        </p:txBody>
      </p:sp>
      <p:sp>
        <p:nvSpPr>
          <p:cNvPr id="16" name="Pentagon 13"/>
          <p:cNvSpPr/>
          <p:nvPr/>
        </p:nvSpPr>
        <p:spPr>
          <a:xfrm>
            <a:off x="5388108" y="2191273"/>
            <a:ext cx="5923279" cy="1211888"/>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Cambria" panose="02040503050406030204" pitchFamily="18" charset="0"/>
                <a:ea typeface="Cambria" panose="02040503050406030204" pitchFamily="18" charset="0"/>
              </a:rPr>
              <a:t>Từ ngữ dùng có phù hợp không?</a:t>
            </a:r>
          </a:p>
          <a:p>
            <a:pPr algn="ctr"/>
            <a:r>
              <a:rPr lang="vi-VN" sz="2800" b="1" dirty="0">
                <a:latin typeface="Cambria" panose="02040503050406030204" pitchFamily="18" charset="0"/>
                <a:ea typeface="Cambria" panose="02040503050406030204" pitchFamily="18" charset="0"/>
              </a:rPr>
              <a:t>Viết câu có đúng không</a:t>
            </a:r>
          </a:p>
        </p:txBody>
      </p:sp>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82692" y="4155016"/>
            <a:ext cx="2618427" cy="2669769"/>
          </a:xfrm>
          <a:prstGeom prst="rect">
            <a:avLst/>
          </a:prstGeom>
        </p:spPr>
      </p:pic>
    </p:spTree>
    <p:extLst>
      <p:ext uri="{BB962C8B-B14F-4D97-AF65-F5344CB8AC3E}">
        <p14:creationId xmlns:p14="http://schemas.microsoft.com/office/powerpoint/2010/main" val="3040220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11810" y="1479718"/>
            <a:ext cx="5220184" cy="3537259"/>
          </a:xfrm>
          <a:prstGeom prst="rect">
            <a:avLst/>
          </a:prstGeom>
        </p:spPr>
      </p:pic>
    </p:spTree>
    <p:extLst>
      <p:ext uri="{BB962C8B-B14F-4D97-AF65-F5344CB8AC3E}">
        <p14:creationId xmlns:p14="http://schemas.microsoft.com/office/powerpoint/2010/main" val="589693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2" name="图片 17" descr="C:\Users\Am'be'r\Desktop\千库网_儿童寒假边框_元素编号12951272.png千库网_儿童寒假边框_元素编号12951272"/>
          <p:cNvPicPr>
            <a:picLocks noChangeAspect="1"/>
          </p:cNvPicPr>
          <p:nvPr/>
        </p:nvPicPr>
        <p:blipFill>
          <a:blip r:embed="rId14">
            <a:alphaModFix amt="74000"/>
          </a:blip>
          <a:srcRect t="11053" b="20526"/>
          <a:stretch>
            <a:fillRect/>
          </a:stretch>
        </p:blipFill>
        <p:spPr>
          <a:xfrm>
            <a:off x="680104" y="-688599"/>
            <a:ext cx="10950580" cy="6803937"/>
          </a:xfrm>
          <a:prstGeom prst="rect">
            <a:avLst/>
          </a:prstGeom>
        </p:spPr>
      </p:pic>
      <p:sp>
        <p:nvSpPr>
          <p:cNvPr id="7" name="文本框 3"/>
          <p:cNvSpPr txBox="1"/>
          <p:nvPr/>
        </p:nvSpPr>
        <p:spPr>
          <a:xfrm>
            <a:off x="2615238" y="2740083"/>
            <a:ext cx="7684224" cy="1938992"/>
          </a:xfrm>
          <a:prstGeom prst="rect">
            <a:avLst/>
          </a:prstGeom>
          <a:noFill/>
        </p:spPr>
        <p:txBody>
          <a:bodyPr wrap="square" rtlCol="0">
            <a:spAutoFit/>
          </a:bodyPr>
          <a:lstStyle>
            <a:defPPr>
              <a:defRPr lang="zh-CN"/>
            </a:defPPr>
            <a:lvl1pPr algn="ctr">
              <a:lnSpc>
                <a:spcPts val="1700"/>
              </a:lnSpc>
              <a:buClr>
                <a:srgbClr val="00B050"/>
              </a:buClr>
              <a:defRPr sz="2800" b="1" spc="300">
                <a:solidFill>
                  <a:schemeClr val="tx1">
                    <a:lumMod val="85000"/>
                    <a:lumOff val="15000"/>
                  </a:schemeClr>
                </a:solidFill>
                <a:latin typeface="方正隶书简体" panose="02010601030101010101" pitchFamily="2" charset="-122"/>
                <a:ea typeface="方正隶书简体" panose="02010601030101010101" pitchFamily="2" charset="-122"/>
                <a:cs typeface="+mn-ea"/>
              </a:defRPr>
            </a:lvl1pPr>
          </a:lstStyle>
          <a:p>
            <a:pPr marL="0" marR="0" lvl="0" indent="0" defTabSz="914400" rtl="0" eaLnBrk="1" fontAlgn="auto" latinLnBrk="0" hangingPunct="1">
              <a:lnSpc>
                <a:spcPct val="100000"/>
              </a:lnSpc>
              <a:spcBef>
                <a:spcPts val="0"/>
              </a:spcBef>
              <a:spcAft>
                <a:spcPts val="0"/>
              </a:spcAft>
              <a:buClr>
                <a:srgbClr val="00B050"/>
              </a:buClr>
              <a:buSzTx/>
              <a:buFontTx/>
              <a:buNone/>
              <a:tabLst/>
              <a:defRPr/>
            </a:pPr>
            <a:r>
              <a:rPr kumimoji="0" lang="vi-VN" altLang="zh-CN" sz="6000"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sym typeface="+mn-lt"/>
              </a:rPr>
              <a:t>Đọc bài làm của mình cho người thân nghe.</a:t>
            </a:r>
            <a:endParaRPr kumimoji="0" lang="zh-CN" altLang="en-US" sz="6000"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sym typeface="+mn-lt"/>
            </a:endParaRPr>
          </a:p>
        </p:txBody>
      </p:sp>
    </p:spTree>
    <p:extLst>
      <p:ext uri="{BB962C8B-B14F-4D97-AF65-F5344CB8AC3E}">
        <p14:creationId xmlns:p14="http://schemas.microsoft.com/office/powerpoint/2010/main" val="12566820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4" name="Picture 3"/>
          <p:cNvPicPr>
            <a:picLocks noChangeAspect="1"/>
          </p:cNvPicPr>
          <p:nvPr/>
        </p:nvPicPr>
        <p:blipFill>
          <a:blip r:embed="rId14"/>
          <a:stretch>
            <a:fillRect/>
          </a:stretch>
        </p:blipFill>
        <p:spPr>
          <a:xfrm>
            <a:off x="1569731" y="1425989"/>
            <a:ext cx="9454678" cy="4680992"/>
          </a:xfrm>
          <a:prstGeom prst="rect">
            <a:avLst/>
          </a:prstGeom>
        </p:spPr>
      </p:pic>
    </p:spTree>
    <p:extLst>
      <p:ext uri="{BB962C8B-B14F-4D97-AF65-F5344CB8AC3E}">
        <p14:creationId xmlns:p14="http://schemas.microsoft.com/office/powerpoint/2010/main" val="1146629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20700" y="1056640"/>
            <a:ext cx="6285426" cy="4339937"/>
          </a:xfrm>
          <a:prstGeom prst="rect">
            <a:avLst/>
          </a:prstGeom>
        </p:spPr>
      </p:pic>
    </p:spTree>
    <p:extLst>
      <p:ext uri="{BB962C8B-B14F-4D97-AF65-F5344CB8AC3E}">
        <p14:creationId xmlns:p14="http://schemas.microsoft.com/office/powerpoint/2010/main" val="116469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2" name="Picture 1">
            <a:extLst>
              <a:ext uri="{FF2B5EF4-FFF2-40B4-BE49-F238E27FC236}">
                <a16:creationId xmlns:a16="http://schemas.microsoft.com/office/drawing/2014/main" id="{6C20B66D-1E1E-4D7E-8267-3FF635E7B6D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1973" y="830776"/>
            <a:ext cx="7008054" cy="4776322"/>
          </a:xfrm>
          <a:prstGeom prst="rect">
            <a:avLst/>
          </a:prstGeom>
        </p:spPr>
      </p:pic>
    </p:spTree>
    <p:extLst>
      <p:ext uri="{BB962C8B-B14F-4D97-AF65-F5344CB8AC3E}">
        <p14:creationId xmlns:p14="http://schemas.microsoft.com/office/powerpoint/2010/main" val="2637959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225590" y="20816"/>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49469"/>
            <a:ext cx="12192000" cy="5801360"/>
          </a:xfrm>
          <a:prstGeom prst="rect">
            <a:avLst/>
          </a:prstGeom>
        </p:spPr>
      </p:pic>
      <p:sp>
        <p:nvSpPr>
          <p:cNvPr id="7" name="圆角矩形 28">
            <a:extLst>
              <a:ext uri="{FF2B5EF4-FFF2-40B4-BE49-F238E27FC236}">
                <a16:creationId xmlns:a16="http://schemas.microsoft.com/office/drawing/2014/main" id="{D1B32610-9F59-1044-0847-62AED9EC16DF}"/>
              </a:ext>
            </a:extLst>
          </p:cNvPr>
          <p:cNvSpPr/>
          <p:nvPr/>
        </p:nvSpPr>
        <p:spPr>
          <a:xfrm>
            <a:off x="242781" y="655758"/>
            <a:ext cx="11025367" cy="4106741"/>
          </a:xfrm>
          <a:prstGeom prst="roundRect">
            <a:avLst>
              <a:gd name="adj" fmla="val 50000"/>
            </a:avLst>
          </a:prstGeom>
          <a:solidFill>
            <a:srgbClr val="CA5775"/>
          </a:solidFill>
          <a:ln w="1905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57486431-EBF5-FF47-ED15-62478C9DD6B1}"/>
              </a:ext>
            </a:extLst>
          </p:cNvPr>
          <p:cNvSpPr txBox="1"/>
          <p:nvPr/>
        </p:nvSpPr>
        <p:spPr>
          <a:xfrm>
            <a:off x="724423" y="1152931"/>
            <a:ext cx="10062082" cy="3046988"/>
          </a:xfrm>
          <a:prstGeom prst="rect">
            <a:avLst/>
          </a:prstGeom>
          <a:noFill/>
        </p:spPr>
        <p:txBody>
          <a:bodyPr wrap="square" rtlCol="0">
            <a:spAutoFit/>
          </a:bodyPr>
          <a:lstStyle/>
          <a:p>
            <a:pPr algn="just"/>
            <a:r>
              <a:rPr lang="vi-VN" sz="4800" b="1" i="1" u="sng" dirty="0">
                <a:solidFill>
                  <a:srgbClr val="FFFF00"/>
                </a:solidFill>
                <a:latin typeface="Cambria" panose="02040503050406030204" pitchFamily="18" charset="0"/>
                <a:ea typeface="Cambria" panose="02040503050406030204" pitchFamily="18" charset="0"/>
              </a:rPr>
              <a:t>Đề bài:</a:t>
            </a:r>
            <a:r>
              <a:rPr lang="vi-VN" sz="4800" dirty="0"/>
              <a:t> </a:t>
            </a:r>
            <a:r>
              <a:rPr lang="vi-VN" sz="4800" b="1" dirty="0">
                <a:solidFill>
                  <a:schemeClr val="bg1"/>
                </a:solidFill>
                <a:latin typeface="Cambria" panose="02040503050406030204" pitchFamily="18" charset="0"/>
                <a:ea typeface="Cambria" panose="02040503050406030204" pitchFamily="18" charset="0"/>
              </a:rPr>
              <a:t>Viết bài văn thuật lại một sự việc thể hiện truyền thống Uống nước nhớ nguồn và chia sẻ suy nghĩ, cảm xúc của em về sự việc đó.</a:t>
            </a:r>
            <a:endParaRPr lang="en-US" sz="48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16660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pic>
        <p:nvPicPr>
          <p:cNvPr id="2" name="图片 17" descr="C:\Users\Am'be'r\Desktop\千库网_儿童寒假边框_元素编号12951272.png千库网_儿童寒假边框_元素编号12951272"/>
          <p:cNvPicPr>
            <a:picLocks noChangeAspect="1"/>
          </p:cNvPicPr>
          <p:nvPr/>
        </p:nvPicPr>
        <p:blipFill>
          <a:blip r:embed="rId12">
            <a:alphaModFix amt="74000"/>
          </a:blip>
          <a:srcRect t="11053" b="20526"/>
          <a:stretch>
            <a:fillRect/>
          </a:stretch>
        </p:blipFill>
        <p:spPr>
          <a:xfrm>
            <a:off x="255855" y="-939509"/>
            <a:ext cx="11268028" cy="7001177"/>
          </a:xfrm>
          <a:prstGeom prst="rect">
            <a:avLst/>
          </a:prstGeom>
        </p:spPr>
      </p:pic>
      <p:sp>
        <p:nvSpPr>
          <p:cNvPr id="5" name="TextBox 4">
            <a:extLst>
              <a:ext uri="{FF2B5EF4-FFF2-40B4-BE49-F238E27FC236}">
                <a16:creationId xmlns:a16="http://schemas.microsoft.com/office/drawing/2014/main" id="{ADD119D9-9701-CBE3-E23C-D99293C988C2}"/>
              </a:ext>
            </a:extLst>
          </p:cNvPr>
          <p:cNvSpPr txBox="1"/>
          <p:nvPr/>
        </p:nvSpPr>
        <p:spPr>
          <a:xfrm>
            <a:off x="2223468" y="2341549"/>
            <a:ext cx="7745065" cy="3170099"/>
          </a:xfrm>
          <a:prstGeom prst="rect">
            <a:avLst/>
          </a:prstGeom>
          <a:noFill/>
        </p:spPr>
        <p:txBody>
          <a:bodyPr wrap="square" rtlCol="0">
            <a:spAutoFit/>
          </a:bodyPr>
          <a:lstStyle/>
          <a:p>
            <a:pPr algn="just"/>
            <a:r>
              <a:rPr lang="en-SG" sz="5000" b="1" i="0" dirty="0">
                <a:solidFill>
                  <a:srgbClr val="000000"/>
                </a:solidFill>
                <a:effectLst/>
                <a:latin typeface="Cambria" panose="02040503050406030204" pitchFamily="18" charset="0"/>
                <a:ea typeface="Cambria" panose="02040503050406030204" pitchFamily="18" charset="0"/>
              </a:rPr>
              <a:t>1. </a:t>
            </a:r>
            <a:r>
              <a:rPr lang="en-SG" sz="5000" b="1" i="0" dirty="0" err="1">
                <a:solidFill>
                  <a:srgbClr val="000000"/>
                </a:solidFill>
                <a:effectLst/>
                <a:latin typeface="Cambria" panose="02040503050406030204" pitchFamily="18" charset="0"/>
                <a:ea typeface="Cambria" panose="02040503050406030204" pitchFamily="18" charset="0"/>
              </a:rPr>
              <a:t>Dựa</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vào</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dàn</a:t>
            </a:r>
            <a:r>
              <a:rPr lang="en-SG" sz="5000" b="1" i="0" dirty="0">
                <a:solidFill>
                  <a:srgbClr val="000000"/>
                </a:solidFill>
                <a:effectLst/>
                <a:latin typeface="Cambria" panose="02040503050406030204" pitchFamily="18" charset="0"/>
                <a:ea typeface="Cambria" panose="02040503050406030204" pitchFamily="18" charset="0"/>
              </a:rPr>
              <a:t> ý </a:t>
            </a:r>
            <a:r>
              <a:rPr lang="en-SG" sz="5000" b="1" i="0" dirty="0" err="1">
                <a:solidFill>
                  <a:srgbClr val="000000"/>
                </a:solidFill>
                <a:effectLst/>
                <a:latin typeface="Cambria" panose="02040503050406030204" pitchFamily="18" charset="0"/>
                <a:ea typeface="Cambria" panose="02040503050406030204" pitchFamily="18" charset="0"/>
              </a:rPr>
              <a:t>đã</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lập</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trong</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hoạt</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động</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Viết</a:t>
            </a:r>
            <a:r>
              <a:rPr lang="en-SG" sz="5000" b="1" i="0" dirty="0">
                <a:solidFill>
                  <a:srgbClr val="000000"/>
                </a:solidFill>
                <a:effectLst/>
                <a:latin typeface="Cambria" panose="02040503050406030204" pitchFamily="18" charset="0"/>
                <a:ea typeface="Cambria" panose="02040503050406030204" pitchFamily="18" charset="0"/>
              </a:rPr>
              <a:t> ở </a:t>
            </a:r>
            <a:r>
              <a:rPr lang="en-SG" sz="5000" b="1" i="0" dirty="0" err="1">
                <a:solidFill>
                  <a:srgbClr val="000000"/>
                </a:solidFill>
                <a:effectLst/>
                <a:latin typeface="Cambria" panose="02040503050406030204" pitchFamily="18" charset="0"/>
                <a:ea typeface="Cambria" panose="02040503050406030204" pitchFamily="18" charset="0"/>
              </a:rPr>
              <a:t>Bài</a:t>
            </a:r>
            <a:r>
              <a:rPr lang="en-SG" sz="5000" b="1" i="0" dirty="0">
                <a:solidFill>
                  <a:srgbClr val="000000"/>
                </a:solidFill>
                <a:effectLst/>
                <a:latin typeface="Cambria" panose="02040503050406030204" pitchFamily="18" charset="0"/>
                <a:ea typeface="Cambria" panose="02040503050406030204" pitchFamily="18" charset="0"/>
              </a:rPr>
              <a:t> 14, </a:t>
            </a:r>
            <a:r>
              <a:rPr lang="en-SG" sz="5000" b="1" i="0" dirty="0" err="1">
                <a:solidFill>
                  <a:srgbClr val="000000"/>
                </a:solidFill>
                <a:effectLst/>
                <a:latin typeface="Cambria" panose="02040503050406030204" pitchFamily="18" charset="0"/>
                <a:ea typeface="Cambria" panose="02040503050406030204" pitchFamily="18" charset="0"/>
              </a:rPr>
              <a:t>viết</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bài</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văn</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theo</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yêu</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cầu</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của</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đề</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bài</a:t>
            </a:r>
            <a:r>
              <a:rPr lang="en-SG" sz="5000" b="1" i="0" dirty="0">
                <a:solidFill>
                  <a:srgbClr val="000000"/>
                </a:solidFill>
                <a:effectLst/>
                <a:latin typeface="Cambria" panose="02040503050406030204" pitchFamily="18" charset="0"/>
                <a:ea typeface="Cambria" panose="02040503050406030204" pitchFamily="18" charset="0"/>
              </a:rPr>
              <a:t>. </a:t>
            </a:r>
            <a:endParaRPr lang="en-SG"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757310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11" name="矩形 10"/>
          <p:cNvSpPr/>
          <p:nvPr/>
        </p:nvSpPr>
        <p:spPr>
          <a:xfrm>
            <a:off x="440054" y="453289"/>
            <a:ext cx="11497945" cy="6194207"/>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4" name="Rectangle 3"/>
          <p:cNvSpPr/>
          <p:nvPr/>
        </p:nvSpPr>
        <p:spPr>
          <a:xfrm>
            <a:off x="513172" y="453289"/>
            <a:ext cx="11323109" cy="6309420"/>
          </a:xfrm>
          <a:prstGeom prst="rect">
            <a:avLst/>
          </a:prstGeom>
        </p:spPr>
        <p:txBody>
          <a:bodyPr wrap="square">
            <a:spAutoFit/>
          </a:bodyPr>
          <a:lstStyle/>
          <a:p>
            <a:pPr algn="just"/>
            <a:r>
              <a:rPr lang="vi-VN" sz="3200" b="1" i="0" dirty="0">
                <a:solidFill>
                  <a:srgbClr val="002060"/>
                </a:solidFill>
                <a:effectLst/>
                <a:latin typeface="Cambria" panose="02040503050406030204" pitchFamily="18" charset="0"/>
                <a:ea typeface="Cambria" panose="02040503050406030204" pitchFamily="18" charset="0"/>
              </a:rPr>
              <a:t>      Vào ngày lễ Quốc khánh mùng 2 tháng 9 vừa rồi, em được bố mẹ đưa đi viếng lăng Bác. Đó là một chuyến đi vô cùng thú vị đối với em.</a:t>
            </a:r>
          </a:p>
          <a:p>
            <a:pPr algn="just"/>
            <a:r>
              <a:rPr lang="vi-VN" sz="3200" b="1" i="0" dirty="0">
                <a:solidFill>
                  <a:srgbClr val="002060"/>
                </a:solidFill>
                <a:effectLst/>
                <a:latin typeface="Cambria" panose="02040503050406030204" pitchFamily="18" charset="0"/>
                <a:ea typeface="Cambria" panose="02040503050406030204" pitchFamily="18" charset="0"/>
              </a:rPr>
              <a:t>     Chuyến bay xuất phát từ lúc 5h sáng đến khoảng 7h cả gia đình em đến nơi. Sau khi đến nơi</a:t>
            </a:r>
            <a:r>
              <a:rPr lang="vi-VN" sz="3200" b="1" dirty="0">
                <a:solidFill>
                  <a:srgbClr val="002060"/>
                </a:solidFill>
                <a:latin typeface="Cambria" panose="02040503050406030204" pitchFamily="18" charset="0"/>
                <a:ea typeface="Cambria" panose="02040503050406030204" pitchFamily="18" charset="0"/>
              </a:rPr>
              <a:t> gia đình em xếp hàng ngay ngắn</a:t>
            </a:r>
            <a:r>
              <a:rPr lang="vi-VN" sz="3200" b="1" i="0" dirty="0">
                <a:solidFill>
                  <a:srgbClr val="002060"/>
                </a:solidFill>
                <a:effectLst/>
                <a:latin typeface="Cambria" panose="02040503050406030204" pitchFamily="18" charset="0"/>
                <a:ea typeface="Cambria" panose="02040503050406030204" pitchFamily="18" charset="0"/>
              </a:rPr>
              <a:t>, di chuyển vào khu vực lăng Bác. Ngay từ phía xa, </a:t>
            </a:r>
            <a:r>
              <a:rPr lang="vi-VN" sz="3200" b="1" dirty="0">
                <a:solidFill>
                  <a:srgbClr val="002060"/>
                </a:solidFill>
                <a:latin typeface="Cambria" panose="02040503050406030204" pitchFamily="18" charset="0"/>
                <a:ea typeface="Cambria" panose="02040503050406030204" pitchFamily="18" charset="0"/>
              </a:rPr>
              <a:t>em</a:t>
            </a:r>
            <a:r>
              <a:rPr lang="vi-VN" sz="3200" b="1" i="0" dirty="0">
                <a:solidFill>
                  <a:srgbClr val="002060"/>
                </a:solidFill>
                <a:effectLst/>
                <a:latin typeface="Cambria" panose="02040503050406030204" pitchFamily="18" charset="0"/>
                <a:ea typeface="Cambria" panose="02040503050406030204" pitchFamily="18" charset="0"/>
              </a:rPr>
              <a:t> đã nhìn thấy lăng Bác Hồ to lớn nằm đấy. Hai bên đường vào trong lăng là hàng tre xanh tốt. Dòng người trật tự đi theo hàng tiến vào lăng. Các chú bộ đội canh gác lăng đều đứng rất nghiêm trang. Tiến vào trong lăng, </a:t>
            </a:r>
            <a:r>
              <a:rPr lang="vi-VN" sz="3200" b="1" dirty="0">
                <a:solidFill>
                  <a:srgbClr val="002060"/>
                </a:solidFill>
                <a:latin typeface="Cambria" panose="02040503050406030204" pitchFamily="18" charset="0"/>
                <a:ea typeface="Cambria" panose="02040503050406030204" pitchFamily="18" charset="0"/>
              </a:rPr>
              <a:t>em </a:t>
            </a:r>
            <a:r>
              <a:rPr lang="vi-VN" sz="3200" b="1" i="0" dirty="0">
                <a:solidFill>
                  <a:srgbClr val="002060"/>
                </a:solidFill>
                <a:effectLst/>
                <a:latin typeface="Cambria" panose="02040503050406030204" pitchFamily="18" charset="0"/>
                <a:ea typeface="Cambria" panose="02040503050406030204" pitchFamily="18" charset="0"/>
              </a:rPr>
              <a:t>cảm thấy khá lạnh. Theo lời của ba thì trong lăng luôn phải duy trì nhiệt độ thấp để có thể bảo quản thi hài của Bác Hồ tốt nhất.</a:t>
            </a:r>
          </a:p>
          <a:p>
            <a:pPr algn="just" rtl="0"/>
            <a:endParaRPr lang="vi-VN" sz="2000" dirty="0">
              <a:latin typeface="Cambria" panose="02040503050406030204" pitchFamily="18" charset="0"/>
              <a:ea typeface="Cambria" panose="02040503050406030204" pitchFamily="18" charset="0"/>
            </a:endParaRPr>
          </a:p>
        </p:txBody>
      </p:sp>
      <p:sp>
        <p:nvSpPr>
          <p:cNvPr id="7" name="Rounded Rectangle 7"/>
          <p:cNvSpPr/>
          <p:nvPr/>
        </p:nvSpPr>
        <p:spPr>
          <a:xfrm>
            <a:off x="0" y="0"/>
            <a:ext cx="1737360" cy="401658"/>
          </a:xfrm>
          <a:prstGeom prst="roundRect">
            <a:avLst/>
          </a:prstGeom>
          <a:solidFill>
            <a:schemeClr val="accent4">
              <a:lumMod val="60000"/>
              <a:lumOff val="40000"/>
            </a:schemeClr>
          </a:solidFill>
          <a:ln w="38100">
            <a:solidFill>
              <a:schemeClr val="tx1">
                <a:lumMod val="50000"/>
                <a:lumOff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Cambria" panose="02040503050406030204" pitchFamily="18" charset="0"/>
                <a:ea typeface="Cambria" panose="02040503050406030204" pitchFamily="18" charset="0"/>
              </a:rPr>
              <a:t>Tham</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khảo</a:t>
            </a:r>
            <a:endParaRPr lang="en-US" sz="24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6656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11" name="矩形 10"/>
          <p:cNvSpPr/>
          <p:nvPr/>
        </p:nvSpPr>
        <p:spPr>
          <a:xfrm>
            <a:off x="139865" y="485297"/>
            <a:ext cx="11740820" cy="6404710"/>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500" b="1" dirty="0">
                <a:solidFill>
                  <a:srgbClr val="002060"/>
                </a:solidFill>
                <a:latin typeface="Cambria" panose="02040503050406030204" pitchFamily="18" charset="0"/>
                <a:ea typeface="Cambria" panose="02040503050406030204" pitchFamily="18" charset="0"/>
              </a:rPr>
              <a:t>     Không khí trong lăng thật yên lặng, nghiêm trang. Bác Hồ nằm đó giống như đang ngủ vậy. Khuôn mặt Bác hiền từ. </a:t>
            </a:r>
            <a:r>
              <a:rPr lang="en-US" altLang="en-US" sz="3500" b="1" dirty="0" err="1">
                <a:solidFill>
                  <a:srgbClr val="002060"/>
                </a:solidFill>
                <a:latin typeface="Cambria" panose="02040503050406030204" pitchFamily="18" charset="0"/>
                <a:ea typeface="Cambria" panose="02040503050406030204" pitchFamily="18" charset="0"/>
              </a:rPr>
              <a:t>Chòm</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râu</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dài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mái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tóc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bạc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phơ</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Vầng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trán</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cao</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và</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rộng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Đôi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môi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thì</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như</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đang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mỉm</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cười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Hình</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ảnh</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Bác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lúc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này</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không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khác</a:t>
            </a:r>
            <a:r>
              <a:rPr lang="en-US" altLang="en-US" sz="3500" b="1" dirty="0">
                <a:solidFill>
                  <a:srgbClr val="002060"/>
                </a:solidFill>
                <a:latin typeface="Cambria" panose="02040503050406030204" pitchFamily="18" charset="0"/>
                <a:ea typeface="Cambria" panose="02040503050406030204" pitchFamily="18" charset="0"/>
              </a:rPr>
              <a:t> so </a:t>
            </a:r>
            <a:r>
              <a:rPr lang="en-US" altLang="en-US" sz="3500" b="1" dirty="0" err="1">
                <a:solidFill>
                  <a:srgbClr val="002060"/>
                </a:solidFill>
                <a:latin typeface="Cambria" panose="02040503050406030204" pitchFamily="18" charset="0"/>
                <a:ea typeface="Cambria" panose="02040503050406030204" pitchFamily="18" charset="0"/>
              </a:rPr>
              <a:t>với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những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lời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thơ</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câu</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hát</a:t>
            </a:r>
            <a:r>
              <a:rPr lang="en-US" altLang="en-US" sz="3500" b="1" dirty="0">
                <a:solidFill>
                  <a:srgbClr val="002060"/>
                </a:solidFill>
                <a:latin typeface="Cambria" panose="02040503050406030204" pitchFamily="18" charset="0"/>
                <a:ea typeface="Cambria" panose="02040503050406030204" pitchFamily="18" charset="0"/>
              </a:rPr>
              <a:t> hay </a:t>
            </a:r>
            <a:r>
              <a:rPr lang="en-US" altLang="en-US" sz="3500" b="1" dirty="0" err="1">
                <a:solidFill>
                  <a:srgbClr val="002060"/>
                </a:solidFill>
                <a:latin typeface="Cambria" panose="02040503050406030204" pitchFamily="18" charset="0"/>
                <a:ea typeface="Cambria" panose="02040503050406030204" pitchFamily="18" charset="0"/>
              </a:rPr>
              <a:t>bức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tranh</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mà</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em</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từng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đọc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từng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nghe</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và</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từng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thấy</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Bác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Hồ</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nằm</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đó</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yên</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giấc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ngủ</a:t>
            </a:r>
            <a:r>
              <a:rPr lang="en-US" altLang="en-US" sz="3500" b="1" dirty="0">
                <a:solidFill>
                  <a:srgbClr val="002060"/>
                </a:solidFill>
                <a:latin typeface="Cambria" panose="02040503050406030204" pitchFamily="18" charset="0"/>
                <a:ea typeface="Cambria" panose="02040503050406030204" pitchFamily="18" charset="0"/>
              </a:rPr>
              <a:t>.</a:t>
            </a:r>
            <a:r>
              <a:rPr lang="vi-VN" altLang="en-US" sz="3500" b="1" dirty="0">
                <a:solidFill>
                  <a:srgbClr val="002060"/>
                </a:solidFill>
                <a:latin typeface="Cambria" panose="02040503050406030204" pitchFamily="18" charset="0"/>
                <a:ea typeface="Cambria" panose="02040503050406030204" pitchFamily="18" charset="0"/>
              </a:rPr>
              <a:t> </a:t>
            </a:r>
            <a:r>
              <a:rPr lang="vi-VN" sz="3500" b="1" dirty="0">
                <a:solidFill>
                  <a:srgbClr val="002060"/>
                </a:solidFill>
                <a:latin typeface="Cambria" panose="02040503050406030204" pitchFamily="18" charset="0"/>
                <a:ea typeface="Cambria" panose="02040503050406030204" pitchFamily="18" charset="0"/>
              </a:rPr>
              <a:t>Khi được nhìn thấy Bác, em cảm thấy vô cùng hạnh phúc. Thật tiếc, rất nhanh sau đó, em đã phải di chuyển ra ngoài. Sau khi tham quan lăng Bác, em còn được đến tham quan nhà sàn, ao cá của Bác, bảo tàng Hồ Chí Minh. Các cô hướng dẫn viên đã kể cho gia đình em nghe rất nhiều câu chuyện hay về Bác Hồ.</a:t>
            </a:r>
          </a:p>
        </p:txBody>
      </p:sp>
      <p:sp>
        <p:nvSpPr>
          <p:cNvPr id="4" name="Rectangle 3"/>
          <p:cNvSpPr/>
          <p:nvPr/>
        </p:nvSpPr>
        <p:spPr>
          <a:xfrm>
            <a:off x="513172" y="453289"/>
            <a:ext cx="11323109"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8652165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8282014" y="11292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11" name="矩形 10"/>
          <p:cNvSpPr/>
          <p:nvPr/>
        </p:nvSpPr>
        <p:spPr>
          <a:xfrm>
            <a:off x="189447" y="1269328"/>
            <a:ext cx="11740820" cy="5431831"/>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algn="just"/>
            <a:r>
              <a:rPr lang="vi-VN" sz="4500" b="1" dirty="0">
                <a:solidFill>
                  <a:srgbClr val="002060"/>
                </a:solidFill>
                <a:latin typeface="Cambria" panose="02040503050406030204" pitchFamily="18" charset="0"/>
                <a:ea typeface="Cambria" panose="02040503050406030204" pitchFamily="18" charset="0"/>
              </a:rPr>
              <a:t>     </a:t>
            </a: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a:t>
            </a:r>
            <a:r>
              <a:rPr lang="vi-VN" sz="4500" b="1" dirty="0">
                <a:solidFill>
                  <a:srgbClr val="002060"/>
                </a:solidFill>
                <a:latin typeface="Cambria" panose="02040503050406030204" pitchFamily="18" charset="0"/>
                <a:ea typeface="Cambria" panose="02040503050406030204" pitchFamily="18" charset="0"/>
              </a:rPr>
              <a:t>huyến tham quan này quả thật là một chuyến đi đầy thú vị. Cũng qua chuyến đi này, em càng biết ơn và tự hào vì đất nước mình có một vị lãnh tụ vĩ đại như Bác. Bác đã dành cả cuộc đời để dành lại độc lập cho dân tộc em sẽ cố gắng học tập thật tốt để mai sau xây dựng đất nước mình phát triển hơn.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513172" y="453289"/>
            <a:ext cx="11323109"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018887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8282014" y="11292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4" name="Rectangle 3"/>
          <p:cNvSpPr/>
          <p:nvPr/>
        </p:nvSpPr>
        <p:spPr>
          <a:xfrm>
            <a:off x="513172" y="453289"/>
            <a:ext cx="11323109"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5" name="图片 9" descr="13">
            <a:extLst>
              <a:ext uri="{FF2B5EF4-FFF2-40B4-BE49-F238E27FC236}">
                <a16:creationId xmlns:a16="http://schemas.microsoft.com/office/drawing/2014/main" id="{0F74627C-81C5-FD43-AE0D-3342F1790E6A}"/>
              </a:ext>
            </a:extLst>
          </p:cNvPr>
          <p:cNvPicPr>
            <a:picLocks noChangeAspect="1"/>
          </p:cNvPicPr>
          <p:nvPr/>
        </p:nvPicPr>
        <p:blipFill>
          <a:blip r:embed="rId11"/>
          <a:stretch>
            <a:fillRect/>
          </a:stretch>
        </p:blipFill>
        <p:spPr>
          <a:xfrm>
            <a:off x="0" y="2414905"/>
            <a:ext cx="12192000" cy="4443095"/>
          </a:xfrm>
          <a:prstGeom prst="rect">
            <a:avLst/>
          </a:prstGeom>
        </p:spPr>
      </p:pic>
      <p:pic>
        <p:nvPicPr>
          <p:cNvPr id="16" name="图片 1" descr="12">
            <a:extLst>
              <a:ext uri="{FF2B5EF4-FFF2-40B4-BE49-F238E27FC236}">
                <a16:creationId xmlns:a16="http://schemas.microsoft.com/office/drawing/2014/main" id="{5FDB78AA-3BFF-BE03-DB9C-D77E5404D1CC}"/>
              </a:ext>
            </a:extLst>
          </p:cNvPr>
          <p:cNvPicPr>
            <a:picLocks noChangeAspect="1"/>
          </p:cNvPicPr>
          <p:nvPr/>
        </p:nvPicPr>
        <p:blipFill>
          <a:blip r:embed="rId12"/>
          <a:stretch>
            <a:fillRect/>
          </a:stretch>
        </p:blipFill>
        <p:spPr>
          <a:xfrm>
            <a:off x="31750" y="40641"/>
            <a:ext cx="12074525" cy="5746115"/>
          </a:xfrm>
          <a:prstGeom prst="rect">
            <a:avLst/>
          </a:prstGeom>
        </p:spPr>
      </p:pic>
      <p:pic>
        <p:nvPicPr>
          <p:cNvPr id="17" name="Picture 16">
            <a:extLst>
              <a:ext uri="{FF2B5EF4-FFF2-40B4-BE49-F238E27FC236}">
                <a16:creationId xmlns:a16="http://schemas.microsoft.com/office/drawing/2014/main" id="{D8489974-9DBC-4130-337F-E7788BBB891D}"/>
              </a:ext>
            </a:extLst>
          </p:cNvPr>
          <p:cNvPicPr>
            <a:picLocks noChangeAspect="1"/>
          </p:cNvPicPr>
          <p:nvPr/>
        </p:nvPicPr>
        <p:blipFill>
          <a:blip r:embed="rId13"/>
          <a:stretch>
            <a:fillRect/>
          </a:stretch>
        </p:blipFill>
        <p:spPr>
          <a:xfrm>
            <a:off x="85725" y="-63064"/>
            <a:ext cx="10522608" cy="1396105"/>
          </a:xfrm>
          <a:prstGeom prst="rect">
            <a:avLst/>
          </a:prstGeom>
        </p:spPr>
      </p:pic>
      <p:pic>
        <p:nvPicPr>
          <p:cNvPr id="21" name="Picture 20">
            <a:extLst>
              <a:ext uri="{FF2B5EF4-FFF2-40B4-BE49-F238E27FC236}">
                <a16:creationId xmlns:a16="http://schemas.microsoft.com/office/drawing/2014/main" id="{657BAC0F-625F-2E9A-5474-F8A2E60D9D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16959" y="1717041"/>
            <a:ext cx="5175041" cy="5212080"/>
          </a:xfrm>
          <a:prstGeom prst="rect">
            <a:avLst/>
          </a:prstGeom>
        </p:spPr>
      </p:pic>
      <p:sp>
        <p:nvSpPr>
          <p:cNvPr id="22" name="TextBox 17">
            <a:extLst>
              <a:ext uri="{FF2B5EF4-FFF2-40B4-BE49-F238E27FC236}">
                <a16:creationId xmlns:a16="http://schemas.microsoft.com/office/drawing/2014/main" id="{7C5F055C-1BD1-B21B-0E9D-4D44D1C1F5BD}"/>
              </a:ext>
            </a:extLst>
          </p:cNvPr>
          <p:cNvSpPr txBox="1"/>
          <p:nvPr/>
        </p:nvSpPr>
        <p:spPr>
          <a:xfrm>
            <a:off x="326746" y="1354773"/>
            <a:ext cx="6805574" cy="4431983"/>
          </a:xfrm>
          <a:prstGeom prst="rect">
            <a:avLst/>
          </a:prstGeom>
          <a:solidFill>
            <a:schemeClr val="bg1"/>
          </a:solidFill>
          <a:ln w="38100">
            <a:solidFill>
              <a:schemeClr val="tx1"/>
            </a:solidFill>
            <a:prstDash val="lgDash"/>
          </a:ln>
        </p:spPr>
        <p:txBody>
          <a:bodyPr wrap="square" lIns="0" tIns="0" rIns="0" bIns="0" rtlCol="0" anchor="t">
            <a:spAutoFit/>
          </a:bodyPr>
          <a:lstStyle/>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F80F44BF-A0D5-9878-3B66-65F6221413C3}"/>
              </a:ext>
            </a:extLst>
          </p:cNvPr>
          <p:cNvSpPr/>
          <p:nvPr/>
        </p:nvSpPr>
        <p:spPr>
          <a:xfrm>
            <a:off x="460602" y="1554829"/>
            <a:ext cx="6537862" cy="4247317"/>
          </a:xfrm>
          <a:prstGeom prst="rect">
            <a:avLst/>
          </a:prstGeom>
        </p:spPr>
        <p:txBody>
          <a:bodyPr wrap="square">
            <a:spAutoFit/>
          </a:bodyPr>
          <a:lstStyle/>
          <a:p>
            <a:pPr algn="ctr">
              <a:spcBef>
                <a:spcPct val="0"/>
              </a:spcBef>
            </a:pPr>
            <a:r>
              <a:rPr lang="en-US" sz="4500" b="1" i="1" dirty="0" err="1">
                <a:solidFill>
                  <a:srgbClr val="C00000"/>
                </a:solidFill>
                <a:latin typeface="Cambria" panose="02040503050406030204" pitchFamily="18" charset="0"/>
                <a:ea typeface="Cambria" panose="02040503050406030204" pitchFamily="18" charset="0"/>
              </a:rPr>
              <a:t>Yêu</a:t>
            </a:r>
            <a:r>
              <a:rPr lang="en-US" sz="4500" b="1" i="1" dirty="0">
                <a:solidFill>
                  <a:srgbClr val="C00000"/>
                </a:solidFill>
                <a:latin typeface="Cambria" panose="02040503050406030204" pitchFamily="18" charset="0"/>
                <a:ea typeface="Cambria" panose="02040503050406030204" pitchFamily="18" charset="0"/>
              </a:rPr>
              <a:t> </a:t>
            </a:r>
            <a:r>
              <a:rPr lang="en-US" sz="4500" b="1" i="1" dirty="0" err="1">
                <a:solidFill>
                  <a:srgbClr val="C00000"/>
                </a:solidFill>
                <a:latin typeface="Cambria" panose="02040503050406030204" pitchFamily="18" charset="0"/>
                <a:ea typeface="Cambria" panose="02040503050406030204" pitchFamily="18" charset="0"/>
              </a:rPr>
              <a:t>cầu</a:t>
            </a:r>
            <a:r>
              <a:rPr lang="en-US" sz="4500" b="1" i="1" dirty="0">
                <a:solidFill>
                  <a:srgbClr val="C00000"/>
                </a:solidFill>
                <a:latin typeface="Cambria" panose="02040503050406030204" pitchFamily="18" charset="0"/>
                <a:ea typeface="Cambria" panose="02040503050406030204" pitchFamily="18" charset="0"/>
              </a:rPr>
              <a:t>: </a:t>
            </a:r>
          </a:p>
          <a:p>
            <a:pPr algn="just">
              <a:spcBef>
                <a:spcPct val="0"/>
              </a:spcBef>
            </a:pP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Đảm</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bảo</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bài</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văn</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có</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đủ</a:t>
            </a:r>
            <a:r>
              <a:rPr lang="en-US" sz="4500" b="1" dirty="0">
                <a:solidFill>
                  <a:srgbClr val="002060"/>
                </a:solidFill>
                <a:latin typeface="Cambria" panose="02040503050406030204" pitchFamily="18" charset="0"/>
                <a:ea typeface="Cambria" panose="02040503050406030204" pitchFamily="18" charset="0"/>
              </a:rPr>
              <a:t> 3 </a:t>
            </a:r>
            <a:r>
              <a:rPr lang="en-US" sz="4500" b="1" dirty="0" err="1">
                <a:solidFill>
                  <a:srgbClr val="002060"/>
                </a:solidFill>
                <a:latin typeface="Cambria" panose="02040503050406030204" pitchFamily="18" charset="0"/>
                <a:ea typeface="Cambria" panose="02040503050406030204" pitchFamily="18" charset="0"/>
              </a:rPr>
              <a:t>phần</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Mở</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bài</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thân</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bài</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kết</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bài</a:t>
            </a:r>
            <a:r>
              <a:rPr lang="en-US" sz="4500" b="1" dirty="0">
                <a:solidFill>
                  <a:srgbClr val="002060"/>
                </a:solidFill>
                <a:latin typeface="Cambria" panose="02040503050406030204" pitchFamily="18" charset="0"/>
                <a:ea typeface="Cambria" panose="02040503050406030204" pitchFamily="18" charset="0"/>
              </a:rPr>
              <a:t>.</a:t>
            </a:r>
          </a:p>
          <a:p>
            <a:pPr algn="just">
              <a:spcBef>
                <a:spcPct val="0"/>
              </a:spcBef>
            </a:pP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Sự</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việc</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cần</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thuật</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lại</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theo</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trình</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tự</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hợp</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lí</a:t>
            </a:r>
            <a:r>
              <a:rPr lang="en-US" sz="45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902346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par>
                                <p:cTn id="26" presetID="14"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fontScheme name="e3421yhj">
      <a:majorFont>
        <a:latin typeface="字魂127号-月岩体"/>
        <a:ea typeface="字魂127号-月岩体"/>
        <a:cs typeface=""/>
      </a:majorFont>
      <a:minorFont>
        <a:latin typeface="字魂127号-月岩体"/>
        <a:ea typeface="字魂127号-月岩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10.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11.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12.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13.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8.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9.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otalTime>219</TotalTime>
  <Words>608</Words>
  <Application>Microsoft Office PowerPoint</Application>
  <PresentationFormat>Widescreen</PresentationFormat>
  <Paragraphs>45</Paragraphs>
  <Slides>13</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等线</vt:lpstr>
      <vt:lpstr>#9Slide07 HoneyCream</vt:lpstr>
      <vt:lpstr>Arial</vt:lpstr>
      <vt:lpstr>Calibri</vt:lpstr>
      <vt:lpstr>Calibri Light</vt:lpstr>
      <vt:lpstr>Cambria</vt:lpstr>
      <vt:lpstr>字魂127号-月岩体</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Trang 65</dc:title>
  <dc:creator>MĂNG NON TEAM</dc:creator>
  <cp:lastModifiedBy>Administrator</cp:lastModifiedBy>
  <cp:revision>17</cp:revision>
  <dcterms:created xsi:type="dcterms:W3CDTF">2023-08-23T06:32:56Z</dcterms:created>
  <dcterms:modified xsi:type="dcterms:W3CDTF">2024-03-08T05:47:23Z</dcterms:modified>
</cp:coreProperties>
</file>