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8" r:id="rId9"/>
    <p:sldId id="262" r:id="rId10"/>
    <p:sldId id="263" r:id="rId11"/>
    <p:sldId id="266" r:id="rId12"/>
    <p:sldId id="267" r:id="rId13"/>
    <p:sldId id="275" r:id="rId14"/>
    <p:sldId id="276" r:id="rId15"/>
  </p:sldIdLst>
  <p:sldSz cx="18288000" cy="10287000"/>
  <p:notesSz cx="6858000" cy="9144000"/>
  <p:embeddedFontLst>
    <p:embeddedFont>
      <p:font typeface="#9Slide05 Dancing Script" panose="020B0604020202020204" charset="0"/>
      <p:bold r:id="rId17"/>
    </p:embeddedFont>
    <p:embeddedFont>
      <p:font typeface="#9Slide07 HoneyCream" panose="020B0604020202020204" charset="0"/>
      <p:regular r:id="rId18"/>
    </p:embeddedFont>
    <p:embeddedFont>
      <p:font typeface="Be Vietnam" panose="020B0604020202020204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1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57E52-D11A-4765-A081-DE6CE243C167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D79F9-895D-42D4-BD1A-F80177C28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64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D79F9-895D-42D4-BD1A-F80177C287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1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2274593" y="10143946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4.sv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48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49.sv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51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svg"/><Relationship Id="rId7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svg"/><Relationship Id="rId7" Type="http://schemas.openxmlformats.org/officeDocument/2006/relationships/image" Target="../media/image23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38400" y="-419100"/>
            <a:ext cx="21106181" cy="111200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442068" y="6384925"/>
            <a:ext cx="2884136" cy="3004308"/>
          </a:xfrm>
          <a:custGeom>
            <a:avLst/>
            <a:gdLst/>
            <a:ahLst/>
            <a:cxnLst/>
            <a:rect l="l" t="t" r="r" b="b"/>
            <a:pathLst>
              <a:path w="2884136" h="3004308">
                <a:moveTo>
                  <a:pt x="0" y="0"/>
                </a:moveTo>
                <a:lnTo>
                  <a:pt x="2884136" y="0"/>
                </a:lnTo>
                <a:lnTo>
                  <a:pt x="2884136" y="3004308"/>
                </a:lnTo>
                <a:lnTo>
                  <a:pt x="0" y="30043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40826" y="-339213"/>
            <a:ext cx="2648275" cy="2758620"/>
          </a:xfrm>
          <a:custGeom>
            <a:avLst/>
            <a:gdLst/>
            <a:ahLst/>
            <a:cxnLst/>
            <a:rect l="l" t="t" r="r" b="b"/>
            <a:pathLst>
              <a:path w="2648275" h="2758620">
                <a:moveTo>
                  <a:pt x="0" y="0"/>
                </a:moveTo>
                <a:lnTo>
                  <a:pt x="2648275" y="0"/>
                </a:lnTo>
                <a:lnTo>
                  <a:pt x="2648275" y="2758619"/>
                </a:lnTo>
                <a:lnTo>
                  <a:pt x="0" y="27586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420210" y="5338801"/>
            <a:ext cx="4867790" cy="4948199"/>
          </a:xfrm>
          <a:custGeom>
            <a:avLst/>
            <a:gdLst/>
            <a:ahLst/>
            <a:cxnLst/>
            <a:rect l="l" t="t" r="r" b="b"/>
            <a:pathLst>
              <a:path w="4867790" h="4948199">
                <a:moveTo>
                  <a:pt x="0" y="0"/>
                </a:moveTo>
                <a:lnTo>
                  <a:pt x="4867790" y="0"/>
                </a:lnTo>
                <a:lnTo>
                  <a:pt x="4867790" y="4948199"/>
                </a:lnTo>
                <a:lnTo>
                  <a:pt x="0" y="4948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2366" y="5987261"/>
            <a:ext cx="3851849" cy="4299739"/>
          </a:xfrm>
          <a:custGeom>
            <a:avLst/>
            <a:gdLst/>
            <a:ahLst/>
            <a:cxnLst/>
            <a:rect l="l" t="t" r="r" b="b"/>
            <a:pathLst>
              <a:path w="3851849" h="4299739">
                <a:moveTo>
                  <a:pt x="0" y="0"/>
                </a:moveTo>
                <a:lnTo>
                  <a:pt x="3851850" y="0"/>
                </a:lnTo>
                <a:lnTo>
                  <a:pt x="3851850" y="4299739"/>
                </a:lnTo>
                <a:lnTo>
                  <a:pt x="0" y="42997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003044" y="2779395"/>
            <a:ext cx="12952805" cy="466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0"/>
              </a:lnSpc>
              <a:spcBef>
                <a:spcPct val="0"/>
              </a:spcBef>
            </a:pP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Hành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vi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ứng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xử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có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văn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hóa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nơi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công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cộng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được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thể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hiện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thông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qua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trang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phục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,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lời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nói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và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hành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động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của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mỗi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người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.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Hãy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trở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thành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người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Việt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văn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 minh </a:t>
            </a:r>
            <a:r>
              <a:rPr lang="en-US" sz="5700" dirty="0" err="1">
                <a:solidFill>
                  <a:srgbClr val="5E3023"/>
                </a:solidFill>
                <a:latin typeface="Open Sans"/>
              </a:rPr>
              <a:t>nhé</a:t>
            </a:r>
            <a:r>
              <a:rPr lang="en-US" sz="5700" dirty="0">
                <a:solidFill>
                  <a:srgbClr val="5E3023"/>
                </a:solidFill>
                <a:latin typeface="Open Sans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495" y="1056426"/>
            <a:ext cx="5998984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80" y="0"/>
                </a:lnTo>
                <a:lnTo>
                  <a:pt x="9149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149080" y="0"/>
            <a:ext cx="9138920" cy="10287000"/>
          </a:xfrm>
          <a:custGeom>
            <a:avLst/>
            <a:gdLst/>
            <a:ahLst/>
            <a:cxnLst/>
            <a:rect l="l" t="t" r="r" b="b"/>
            <a:pathLst>
              <a:path w="9138920" h="10287000">
                <a:moveTo>
                  <a:pt x="9138920" y="0"/>
                </a:moveTo>
                <a:lnTo>
                  <a:pt x="0" y="0"/>
                </a:lnTo>
                <a:lnTo>
                  <a:pt x="0" y="10287000"/>
                </a:lnTo>
                <a:lnTo>
                  <a:pt x="9138920" y="10287000"/>
                </a:lnTo>
                <a:lnTo>
                  <a:pt x="913892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25" b="-932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01583" y="1360640"/>
            <a:ext cx="12284833" cy="7565720"/>
            <a:chOff x="0" y="0"/>
            <a:chExt cx="2678768" cy="1649742"/>
          </a:xfrm>
        </p:grpSpPr>
        <p:sp>
          <p:nvSpPr>
            <p:cNvPr id="5" name="Freeform 5"/>
            <p:cNvSpPr/>
            <p:nvPr/>
          </p:nvSpPr>
          <p:spPr>
            <a:xfrm>
              <a:off x="92710" y="106680"/>
              <a:ext cx="2574628" cy="1530362"/>
            </a:xfrm>
            <a:custGeom>
              <a:avLst/>
              <a:gdLst/>
              <a:ahLst/>
              <a:cxnLst/>
              <a:rect l="l" t="t" r="r" b="b"/>
              <a:pathLst>
                <a:path w="2574628" h="1530362">
                  <a:moveTo>
                    <a:pt x="2547958" y="1341132"/>
                  </a:moveTo>
                  <a:cubicBezTo>
                    <a:pt x="2547958" y="1428762"/>
                    <a:pt x="2471758" y="1499882"/>
                    <a:pt x="2390478" y="1499882"/>
                  </a:cubicBezTo>
                  <a:lnTo>
                    <a:pt x="66040" y="1499882"/>
                  </a:lnTo>
                  <a:cubicBezTo>
                    <a:pt x="43180" y="1499882"/>
                    <a:pt x="20320" y="1494802"/>
                    <a:pt x="0" y="1485912"/>
                  </a:cubicBezTo>
                  <a:cubicBezTo>
                    <a:pt x="26670" y="1513852"/>
                    <a:pt x="63500" y="1530362"/>
                    <a:pt x="110537" y="1530362"/>
                  </a:cubicBezTo>
                  <a:lnTo>
                    <a:pt x="2428578" y="1530362"/>
                  </a:lnTo>
                  <a:cubicBezTo>
                    <a:pt x="2508588" y="1530362"/>
                    <a:pt x="2574628" y="1464322"/>
                    <a:pt x="2574628" y="1384312"/>
                  </a:cubicBezTo>
                  <a:lnTo>
                    <a:pt x="2574628" y="95250"/>
                  </a:lnTo>
                  <a:cubicBezTo>
                    <a:pt x="2574628" y="58420"/>
                    <a:pt x="2560658" y="25400"/>
                    <a:pt x="2539068" y="0"/>
                  </a:cubicBezTo>
                  <a:cubicBezTo>
                    <a:pt x="2545418" y="16510"/>
                    <a:pt x="2547958" y="34290"/>
                    <a:pt x="2547958" y="52070"/>
                  </a:cubicBezTo>
                  <a:lnTo>
                    <a:pt x="2547958" y="1341132"/>
                  </a:lnTo>
                  <a:close/>
                </a:path>
              </a:pathLst>
            </a:custGeom>
            <a:solidFill>
              <a:srgbClr val="E7DFD9">
                <a:alpha val="71765"/>
              </a:srgbClr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2700" y="12700"/>
              <a:ext cx="2613998" cy="1581162"/>
            </a:xfrm>
            <a:custGeom>
              <a:avLst/>
              <a:gdLst/>
              <a:ahLst/>
              <a:cxnLst/>
              <a:rect l="l" t="t" r="r" b="b"/>
              <a:pathLst>
                <a:path w="2613998" h="1581162">
                  <a:moveTo>
                    <a:pt x="146050" y="1581162"/>
                  </a:moveTo>
                  <a:lnTo>
                    <a:pt x="2467948" y="1581162"/>
                  </a:lnTo>
                  <a:cubicBezTo>
                    <a:pt x="2547958" y="1581162"/>
                    <a:pt x="2613998" y="1515122"/>
                    <a:pt x="2613998" y="1435112"/>
                  </a:cubicBezTo>
                  <a:lnTo>
                    <a:pt x="2613998" y="146050"/>
                  </a:lnTo>
                  <a:cubicBezTo>
                    <a:pt x="2613998" y="66040"/>
                    <a:pt x="2547958" y="0"/>
                    <a:pt x="2467948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435112"/>
                  </a:lnTo>
                  <a:cubicBezTo>
                    <a:pt x="0" y="1516392"/>
                    <a:pt x="66040" y="1581162"/>
                    <a:pt x="146050" y="1581162"/>
                  </a:cubicBezTo>
                  <a:close/>
                </a:path>
              </a:pathLst>
            </a:custGeom>
            <a:solidFill>
              <a:srgbClr val="F8F6F4">
                <a:alpha val="71765"/>
              </a:srgbClr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2678768" cy="1649742"/>
            </a:xfrm>
            <a:custGeom>
              <a:avLst/>
              <a:gdLst/>
              <a:ahLst/>
              <a:cxnLst/>
              <a:rect l="l" t="t" r="r" b="b"/>
              <a:pathLst>
                <a:path w="2678768" h="1649742">
                  <a:moveTo>
                    <a:pt x="2615268" y="74930"/>
                  </a:moveTo>
                  <a:cubicBezTo>
                    <a:pt x="2587328" y="30480"/>
                    <a:pt x="2537798" y="0"/>
                    <a:pt x="2480648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447812"/>
                  </a:lnTo>
                  <a:cubicBezTo>
                    <a:pt x="0" y="1499882"/>
                    <a:pt x="25400" y="1545602"/>
                    <a:pt x="63500" y="1574812"/>
                  </a:cubicBezTo>
                  <a:cubicBezTo>
                    <a:pt x="91440" y="1619262"/>
                    <a:pt x="140970" y="1649742"/>
                    <a:pt x="205515" y="1649742"/>
                  </a:cubicBezTo>
                  <a:lnTo>
                    <a:pt x="2520018" y="1649742"/>
                  </a:lnTo>
                  <a:cubicBezTo>
                    <a:pt x="2607648" y="1649742"/>
                    <a:pt x="2678768" y="1578622"/>
                    <a:pt x="2678768" y="1490992"/>
                  </a:cubicBezTo>
                  <a:lnTo>
                    <a:pt x="2678768" y="201930"/>
                  </a:lnTo>
                  <a:cubicBezTo>
                    <a:pt x="2678768" y="149860"/>
                    <a:pt x="2653368" y="104140"/>
                    <a:pt x="2615268" y="74930"/>
                  </a:cubicBezTo>
                  <a:close/>
                  <a:moveTo>
                    <a:pt x="12700" y="1447812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480648" y="12700"/>
                  </a:lnTo>
                  <a:cubicBezTo>
                    <a:pt x="2560658" y="12700"/>
                    <a:pt x="2626698" y="78740"/>
                    <a:pt x="2626698" y="158750"/>
                  </a:cubicBezTo>
                  <a:lnTo>
                    <a:pt x="2626698" y="1447812"/>
                  </a:lnTo>
                  <a:cubicBezTo>
                    <a:pt x="2626698" y="1527822"/>
                    <a:pt x="2560658" y="1593862"/>
                    <a:pt x="2480648" y="1593862"/>
                  </a:cubicBezTo>
                  <a:lnTo>
                    <a:pt x="158750" y="1593862"/>
                  </a:lnTo>
                  <a:cubicBezTo>
                    <a:pt x="78740" y="1593862"/>
                    <a:pt x="12700" y="1529092"/>
                    <a:pt x="12700" y="1447812"/>
                  </a:cubicBezTo>
                  <a:close/>
                  <a:moveTo>
                    <a:pt x="2667338" y="1490992"/>
                  </a:moveTo>
                  <a:cubicBezTo>
                    <a:pt x="2667338" y="1571002"/>
                    <a:pt x="2600028" y="1637042"/>
                    <a:pt x="2520018" y="1637042"/>
                  </a:cubicBezTo>
                  <a:lnTo>
                    <a:pt x="205515" y="1637042"/>
                  </a:lnTo>
                  <a:cubicBezTo>
                    <a:pt x="157480" y="1637042"/>
                    <a:pt x="120650" y="1620532"/>
                    <a:pt x="93980" y="1592592"/>
                  </a:cubicBezTo>
                  <a:cubicBezTo>
                    <a:pt x="114300" y="1601482"/>
                    <a:pt x="135890" y="1606562"/>
                    <a:pt x="160020" y="1606562"/>
                  </a:cubicBezTo>
                  <a:lnTo>
                    <a:pt x="2481918" y="1606562"/>
                  </a:lnTo>
                  <a:cubicBezTo>
                    <a:pt x="2569548" y="1606562"/>
                    <a:pt x="2640668" y="1535442"/>
                    <a:pt x="2640668" y="1447812"/>
                  </a:cubicBezTo>
                  <a:lnTo>
                    <a:pt x="2640668" y="158750"/>
                  </a:lnTo>
                  <a:cubicBezTo>
                    <a:pt x="2640668" y="140970"/>
                    <a:pt x="2636858" y="123190"/>
                    <a:pt x="2631778" y="106680"/>
                  </a:cubicBezTo>
                  <a:cubicBezTo>
                    <a:pt x="2653368" y="132080"/>
                    <a:pt x="2667338" y="165100"/>
                    <a:pt x="2667338" y="201930"/>
                  </a:cubicBezTo>
                  <a:lnTo>
                    <a:pt x="2667338" y="1490992"/>
                  </a:lnTo>
                  <a:close/>
                </a:path>
              </a:pathLst>
            </a:custGeom>
            <a:solidFill>
              <a:srgbClr val="5E3023">
                <a:alpha val="71765"/>
              </a:srgbClr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13914622" y="794269"/>
            <a:ext cx="2743589" cy="3323731"/>
          </a:xfrm>
          <a:custGeom>
            <a:avLst/>
            <a:gdLst/>
            <a:ahLst/>
            <a:cxnLst/>
            <a:rect l="l" t="t" r="r" b="b"/>
            <a:pathLst>
              <a:path w="2743589" h="3323731">
                <a:moveTo>
                  <a:pt x="0" y="0"/>
                </a:moveTo>
                <a:lnTo>
                  <a:pt x="2743589" y="0"/>
                </a:lnTo>
                <a:lnTo>
                  <a:pt x="2743589" y="3323731"/>
                </a:lnTo>
                <a:lnTo>
                  <a:pt x="0" y="3323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174572">
            <a:off x="1727337" y="1073402"/>
            <a:ext cx="1640850" cy="2128462"/>
          </a:xfrm>
          <a:custGeom>
            <a:avLst/>
            <a:gdLst/>
            <a:ahLst/>
            <a:cxnLst/>
            <a:rect l="l" t="t" r="r" b="b"/>
            <a:pathLst>
              <a:path w="1640850" h="2128462">
                <a:moveTo>
                  <a:pt x="0" y="0"/>
                </a:moveTo>
                <a:lnTo>
                  <a:pt x="1640851" y="0"/>
                </a:lnTo>
                <a:lnTo>
                  <a:pt x="1640851" y="2128462"/>
                </a:lnTo>
                <a:lnTo>
                  <a:pt x="0" y="21284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202007">
            <a:off x="15991025" y="7518055"/>
            <a:ext cx="1334372" cy="1730907"/>
          </a:xfrm>
          <a:custGeom>
            <a:avLst/>
            <a:gdLst/>
            <a:ahLst/>
            <a:cxnLst/>
            <a:rect l="l" t="t" r="r" b="b"/>
            <a:pathLst>
              <a:path w="1334372" h="1730907">
                <a:moveTo>
                  <a:pt x="0" y="0"/>
                </a:moveTo>
                <a:lnTo>
                  <a:pt x="1334372" y="0"/>
                </a:lnTo>
                <a:lnTo>
                  <a:pt x="1334372" y="1730907"/>
                </a:lnTo>
                <a:lnTo>
                  <a:pt x="0" y="17309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80086" y="1185922"/>
            <a:ext cx="9699577" cy="83461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80" y="0"/>
                </a:lnTo>
                <a:lnTo>
                  <a:pt x="9149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149080" y="0"/>
            <a:ext cx="9138920" cy="10287000"/>
          </a:xfrm>
          <a:custGeom>
            <a:avLst/>
            <a:gdLst/>
            <a:ahLst/>
            <a:cxnLst/>
            <a:rect l="l" t="t" r="r" b="b"/>
            <a:pathLst>
              <a:path w="9138920" h="10287000">
                <a:moveTo>
                  <a:pt x="9138920" y="0"/>
                </a:moveTo>
                <a:lnTo>
                  <a:pt x="0" y="0"/>
                </a:lnTo>
                <a:lnTo>
                  <a:pt x="0" y="10287000"/>
                </a:lnTo>
                <a:lnTo>
                  <a:pt x="9138920" y="10287000"/>
                </a:lnTo>
                <a:lnTo>
                  <a:pt x="913892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25" b="-932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583762" y="1942788"/>
            <a:ext cx="11120476" cy="6039614"/>
            <a:chOff x="0" y="0"/>
            <a:chExt cx="10262791" cy="5573799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0277122" cy="5605852"/>
            </a:xfrm>
            <a:custGeom>
              <a:avLst/>
              <a:gdLst/>
              <a:ahLst/>
              <a:cxnLst/>
              <a:rect l="l" t="t" r="r" b="b"/>
              <a:pathLst>
                <a:path w="10277122" h="5605852">
                  <a:moveTo>
                    <a:pt x="63030" y="5012299"/>
                  </a:moveTo>
                  <a:cubicBezTo>
                    <a:pt x="63030" y="5012299"/>
                    <a:pt x="0" y="476573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384049" y="6965"/>
                  </a:cubicBezTo>
                  <a:cubicBezTo>
                    <a:pt x="9600797" y="16819"/>
                    <a:pt x="9805112" y="36481"/>
                    <a:pt x="9939300" y="101690"/>
                  </a:cubicBezTo>
                  <a:cubicBezTo>
                    <a:pt x="10195346" y="226120"/>
                    <a:pt x="10277122" y="459160"/>
                    <a:pt x="10271634" y="704684"/>
                  </a:cubicBezTo>
                  <a:cubicBezTo>
                    <a:pt x="10271634" y="704684"/>
                    <a:pt x="10228346" y="1013073"/>
                    <a:pt x="10235779" y="1248607"/>
                  </a:cubicBezTo>
                  <a:cubicBezTo>
                    <a:pt x="10242903" y="4754101"/>
                    <a:pt x="10250059" y="4949703"/>
                    <a:pt x="10250059" y="4949703"/>
                  </a:cubicBezTo>
                  <a:cubicBezTo>
                    <a:pt x="10233378" y="5165436"/>
                    <a:pt x="10118734" y="5376047"/>
                    <a:pt x="9921864" y="5487671"/>
                  </a:cubicBezTo>
                  <a:cubicBezTo>
                    <a:pt x="9771513" y="5572920"/>
                    <a:pt x="9573482" y="5588018"/>
                    <a:pt x="7612270" y="5577276"/>
                  </a:cubicBezTo>
                  <a:cubicBezTo>
                    <a:pt x="645952" y="5572000"/>
                    <a:pt x="384604" y="5605852"/>
                    <a:pt x="254278" y="5496695"/>
                  </a:cubicBezTo>
                  <a:cubicBezTo>
                    <a:pt x="145767" y="5405810"/>
                    <a:pt x="81795" y="5212498"/>
                    <a:pt x="63030" y="5012299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574540" y="2445310"/>
            <a:ext cx="936665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48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Freeform 7"/>
          <p:cNvSpPr/>
          <p:nvPr/>
        </p:nvSpPr>
        <p:spPr>
          <a:xfrm>
            <a:off x="5244597" y="5170876"/>
            <a:ext cx="7798805" cy="4087424"/>
          </a:xfrm>
          <a:custGeom>
            <a:avLst/>
            <a:gdLst/>
            <a:ahLst/>
            <a:cxnLst/>
            <a:rect l="l" t="t" r="r" b="b"/>
            <a:pathLst>
              <a:path w="7798805" h="4087424">
                <a:moveTo>
                  <a:pt x="0" y="0"/>
                </a:moveTo>
                <a:lnTo>
                  <a:pt x="7798806" y="0"/>
                </a:lnTo>
                <a:lnTo>
                  <a:pt x="7798806" y="4087424"/>
                </a:lnTo>
                <a:lnTo>
                  <a:pt x="0" y="40874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434432">
            <a:off x="1087471" y="1119233"/>
            <a:ext cx="1483455" cy="1924294"/>
          </a:xfrm>
          <a:custGeom>
            <a:avLst/>
            <a:gdLst/>
            <a:ahLst/>
            <a:cxnLst/>
            <a:rect l="l" t="t" r="r" b="b"/>
            <a:pathLst>
              <a:path w="1483455" h="1924294">
                <a:moveTo>
                  <a:pt x="0" y="0"/>
                </a:moveTo>
                <a:lnTo>
                  <a:pt x="1483455" y="0"/>
                </a:lnTo>
                <a:lnTo>
                  <a:pt x="1483455" y="1924294"/>
                </a:lnTo>
                <a:lnTo>
                  <a:pt x="0" y="19242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11195">
            <a:off x="15654924" y="7393633"/>
            <a:ext cx="1528941" cy="1983296"/>
          </a:xfrm>
          <a:custGeom>
            <a:avLst/>
            <a:gdLst/>
            <a:ahLst/>
            <a:cxnLst/>
            <a:rect l="l" t="t" r="r" b="b"/>
            <a:pathLst>
              <a:path w="1528941" h="1983296">
                <a:moveTo>
                  <a:pt x="0" y="0"/>
                </a:moveTo>
                <a:lnTo>
                  <a:pt x="1528940" y="0"/>
                </a:lnTo>
                <a:lnTo>
                  <a:pt x="1528940" y="1983296"/>
                </a:lnTo>
                <a:lnTo>
                  <a:pt x="0" y="19832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80" y="0"/>
                </a:lnTo>
                <a:lnTo>
                  <a:pt x="9149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9149080" y="0"/>
            <a:ext cx="9138920" cy="10287000"/>
          </a:xfrm>
          <a:custGeom>
            <a:avLst/>
            <a:gdLst/>
            <a:ahLst/>
            <a:cxnLst/>
            <a:rect l="l" t="t" r="r" b="b"/>
            <a:pathLst>
              <a:path w="9138920" h="10287000">
                <a:moveTo>
                  <a:pt x="9138920" y="0"/>
                </a:moveTo>
                <a:lnTo>
                  <a:pt x="0" y="0"/>
                </a:lnTo>
                <a:lnTo>
                  <a:pt x="0" y="10287000"/>
                </a:lnTo>
                <a:lnTo>
                  <a:pt x="9138920" y="10287000"/>
                </a:lnTo>
                <a:lnTo>
                  <a:pt x="913892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25" b="-9325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583762" y="1942788"/>
            <a:ext cx="11120476" cy="6039614"/>
            <a:chOff x="0" y="0"/>
            <a:chExt cx="10262791" cy="5573799"/>
          </a:xfrm>
        </p:grpSpPr>
        <p:sp>
          <p:nvSpPr>
            <p:cNvPr id="5" name="Freeform 5"/>
            <p:cNvSpPr/>
            <p:nvPr/>
          </p:nvSpPr>
          <p:spPr>
            <a:xfrm>
              <a:off x="-9098" y="-6509"/>
              <a:ext cx="10277122" cy="5605852"/>
            </a:xfrm>
            <a:custGeom>
              <a:avLst/>
              <a:gdLst/>
              <a:ahLst/>
              <a:cxnLst/>
              <a:rect l="l" t="t" r="r" b="b"/>
              <a:pathLst>
                <a:path w="10277122" h="5605852">
                  <a:moveTo>
                    <a:pt x="63030" y="5012299"/>
                  </a:moveTo>
                  <a:cubicBezTo>
                    <a:pt x="63030" y="5012299"/>
                    <a:pt x="0" y="476573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384049" y="6965"/>
                  </a:cubicBezTo>
                  <a:cubicBezTo>
                    <a:pt x="9600797" y="16819"/>
                    <a:pt x="9805112" y="36481"/>
                    <a:pt x="9939300" y="101690"/>
                  </a:cubicBezTo>
                  <a:cubicBezTo>
                    <a:pt x="10195346" y="226120"/>
                    <a:pt x="10277122" y="459160"/>
                    <a:pt x="10271634" y="704684"/>
                  </a:cubicBezTo>
                  <a:cubicBezTo>
                    <a:pt x="10271634" y="704684"/>
                    <a:pt x="10228346" y="1013073"/>
                    <a:pt x="10235779" y="1248607"/>
                  </a:cubicBezTo>
                  <a:cubicBezTo>
                    <a:pt x="10242903" y="4754101"/>
                    <a:pt x="10250059" y="4949703"/>
                    <a:pt x="10250059" y="4949703"/>
                  </a:cubicBezTo>
                  <a:cubicBezTo>
                    <a:pt x="10233378" y="5165436"/>
                    <a:pt x="10118734" y="5376047"/>
                    <a:pt x="9921864" y="5487671"/>
                  </a:cubicBezTo>
                  <a:cubicBezTo>
                    <a:pt x="9771513" y="5572920"/>
                    <a:pt x="9573482" y="5588018"/>
                    <a:pt x="7612270" y="5577276"/>
                  </a:cubicBezTo>
                  <a:cubicBezTo>
                    <a:pt x="645952" y="5572000"/>
                    <a:pt x="384604" y="5605852"/>
                    <a:pt x="254278" y="5496695"/>
                  </a:cubicBezTo>
                  <a:cubicBezTo>
                    <a:pt x="145767" y="5405810"/>
                    <a:pt x="81795" y="5212498"/>
                    <a:pt x="63030" y="5012299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4574540" y="2445310"/>
            <a:ext cx="936665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Hiếu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6000" dirty="0">
                <a:solidFill>
                  <a:srgbClr val="5E302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Freeform 8"/>
          <p:cNvSpPr/>
          <p:nvPr/>
        </p:nvSpPr>
        <p:spPr>
          <a:xfrm rot="1434432">
            <a:off x="1087471" y="1119233"/>
            <a:ext cx="1483455" cy="1924294"/>
          </a:xfrm>
          <a:custGeom>
            <a:avLst/>
            <a:gdLst/>
            <a:ahLst/>
            <a:cxnLst/>
            <a:rect l="l" t="t" r="r" b="b"/>
            <a:pathLst>
              <a:path w="1483455" h="1924294">
                <a:moveTo>
                  <a:pt x="0" y="0"/>
                </a:moveTo>
                <a:lnTo>
                  <a:pt x="1483455" y="0"/>
                </a:lnTo>
                <a:lnTo>
                  <a:pt x="1483455" y="1924294"/>
                </a:lnTo>
                <a:lnTo>
                  <a:pt x="0" y="19242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11195">
            <a:off x="15654924" y="7393633"/>
            <a:ext cx="1528941" cy="1983296"/>
          </a:xfrm>
          <a:custGeom>
            <a:avLst/>
            <a:gdLst/>
            <a:ahLst/>
            <a:cxnLst/>
            <a:rect l="l" t="t" r="r" b="b"/>
            <a:pathLst>
              <a:path w="1528941" h="1983296">
                <a:moveTo>
                  <a:pt x="0" y="0"/>
                </a:moveTo>
                <a:lnTo>
                  <a:pt x="1528940" y="0"/>
                </a:lnTo>
                <a:lnTo>
                  <a:pt x="1528940" y="1983296"/>
                </a:lnTo>
                <a:lnTo>
                  <a:pt x="0" y="1983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35" y="5502114"/>
            <a:ext cx="6782608" cy="501593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249" y="4400610"/>
            <a:ext cx="5634339" cy="556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16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8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2300" y="563390"/>
            <a:ext cx="3557000" cy="2823369"/>
          </a:xfrm>
          <a:custGeom>
            <a:avLst/>
            <a:gdLst/>
            <a:ahLst/>
            <a:cxnLst/>
            <a:rect l="l" t="t" r="r" b="b"/>
            <a:pathLst>
              <a:path w="3557000" h="2823369">
                <a:moveTo>
                  <a:pt x="0" y="0"/>
                </a:moveTo>
                <a:lnTo>
                  <a:pt x="3557000" y="0"/>
                </a:lnTo>
                <a:lnTo>
                  <a:pt x="3557000" y="2823369"/>
                </a:lnTo>
                <a:lnTo>
                  <a:pt x="0" y="2823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0589">
            <a:off x="1502053" y="867243"/>
            <a:ext cx="1700496" cy="3063957"/>
          </a:xfrm>
          <a:custGeom>
            <a:avLst/>
            <a:gdLst/>
            <a:ahLst/>
            <a:cxnLst/>
            <a:rect l="l" t="t" r="r" b="b"/>
            <a:pathLst>
              <a:path w="1700496" h="3063957">
                <a:moveTo>
                  <a:pt x="0" y="0"/>
                </a:moveTo>
                <a:lnTo>
                  <a:pt x="1700496" y="0"/>
                </a:lnTo>
                <a:lnTo>
                  <a:pt x="1700496" y="3063957"/>
                </a:lnTo>
                <a:lnTo>
                  <a:pt x="0" y="306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68664" y="6515359"/>
            <a:ext cx="8733786" cy="4086684"/>
          </a:xfrm>
          <a:custGeom>
            <a:avLst/>
            <a:gdLst/>
            <a:ahLst/>
            <a:cxnLst/>
            <a:rect l="l" t="t" r="r" b="b"/>
            <a:pathLst>
              <a:path w="8733786" h="4086684">
                <a:moveTo>
                  <a:pt x="0" y="0"/>
                </a:moveTo>
                <a:lnTo>
                  <a:pt x="8733786" y="0"/>
                </a:lnTo>
                <a:lnTo>
                  <a:pt x="8733786" y="4086683"/>
                </a:lnTo>
                <a:lnTo>
                  <a:pt x="0" y="40866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57771" y="6078663"/>
            <a:ext cx="4830229" cy="4208337"/>
          </a:xfrm>
          <a:custGeom>
            <a:avLst/>
            <a:gdLst/>
            <a:ahLst/>
            <a:cxnLst/>
            <a:rect l="l" t="t" r="r" b="b"/>
            <a:pathLst>
              <a:path w="4830229" h="4208337">
                <a:moveTo>
                  <a:pt x="0" y="0"/>
                </a:moveTo>
                <a:lnTo>
                  <a:pt x="4830229" y="0"/>
                </a:lnTo>
                <a:lnTo>
                  <a:pt x="4830229" y="4208337"/>
                </a:lnTo>
                <a:lnTo>
                  <a:pt x="0" y="42083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TextBox 6"/>
          <p:cNvSpPr txBox="1"/>
          <p:nvPr/>
        </p:nvSpPr>
        <p:spPr>
          <a:xfrm>
            <a:off x="3301687" y="3610427"/>
            <a:ext cx="1257119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atin typeface="Cambria" panose="02040503050406030204" pitchFamily="18" charset="0"/>
                <a:ea typeface="Cambria" panose="02040503050406030204" pitchFamily="18" charset="0"/>
              </a:rPr>
              <a:t>TẠM BIỆT NHÉ!</a:t>
            </a:r>
          </a:p>
        </p:txBody>
      </p:sp>
    </p:spTree>
    <p:extLst>
      <p:ext uri="{BB962C8B-B14F-4D97-AF65-F5344CB8AC3E}">
        <p14:creationId xmlns:p14="http://schemas.microsoft.com/office/powerpoint/2010/main" val="192633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DF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9149080" y="0"/>
            <a:ext cx="9138920" cy="10287000"/>
          </a:xfrm>
          <a:custGeom>
            <a:avLst/>
            <a:gdLst/>
            <a:ahLst/>
            <a:cxnLst/>
            <a:rect l="l" t="t" r="r" b="b"/>
            <a:pathLst>
              <a:path w="9138920" h="10287000">
                <a:moveTo>
                  <a:pt x="9138920" y="0"/>
                </a:moveTo>
                <a:lnTo>
                  <a:pt x="0" y="0"/>
                </a:lnTo>
                <a:lnTo>
                  <a:pt x="0" y="10287000"/>
                </a:lnTo>
                <a:lnTo>
                  <a:pt x="9138920" y="10287000"/>
                </a:lnTo>
                <a:lnTo>
                  <a:pt x="913892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25" b="-9325"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H="1">
            <a:off x="8599773" y="3286285"/>
            <a:ext cx="8142263" cy="10438799"/>
          </a:xfrm>
          <a:custGeom>
            <a:avLst/>
            <a:gdLst/>
            <a:ahLst/>
            <a:cxnLst/>
            <a:rect l="l" t="t" r="r" b="b"/>
            <a:pathLst>
              <a:path w="8142263" h="10438799">
                <a:moveTo>
                  <a:pt x="8142263" y="0"/>
                </a:moveTo>
                <a:lnTo>
                  <a:pt x="0" y="0"/>
                </a:lnTo>
                <a:lnTo>
                  <a:pt x="0" y="10438799"/>
                </a:lnTo>
                <a:lnTo>
                  <a:pt x="8142263" y="10438799"/>
                </a:lnTo>
                <a:lnTo>
                  <a:pt x="8142263" y="0"/>
                </a:lnTo>
                <a:close/>
              </a:path>
            </a:pathLst>
          </a:custGeom>
          <a:blipFill>
            <a:blip r:embed="rId3">
              <a:alphaModFix amt="3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80" y="0"/>
                </a:lnTo>
                <a:lnTo>
                  <a:pt x="9149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28700" y="685425"/>
            <a:ext cx="10098405" cy="7820259"/>
            <a:chOff x="0" y="0"/>
            <a:chExt cx="2202006" cy="1705246"/>
          </a:xfrm>
        </p:grpSpPr>
        <p:sp>
          <p:nvSpPr>
            <p:cNvPr id="6" name="Freeform 6"/>
            <p:cNvSpPr/>
            <p:nvPr/>
          </p:nvSpPr>
          <p:spPr>
            <a:xfrm>
              <a:off x="92710" y="106680"/>
              <a:ext cx="2097867" cy="1585866"/>
            </a:xfrm>
            <a:custGeom>
              <a:avLst/>
              <a:gdLst/>
              <a:ahLst/>
              <a:cxnLst/>
              <a:rect l="l" t="t" r="r" b="b"/>
              <a:pathLst>
                <a:path w="2097867" h="1585866">
                  <a:moveTo>
                    <a:pt x="2071196" y="1396636"/>
                  </a:moveTo>
                  <a:cubicBezTo>
                    <a:pt x="2071196" y="1484266"/>
                    <a:pt x="1994996" y="1555386"/>
                    <a:pt x="1913716" y="1555386"/>
                  </a:cubicBezTo>
                  <a:lnTo>
                    <a:pt x="66040" y="1555386"/>
                  </a:lnTo>
                  <a:cubicBezTo>
                    <a:pt x="43180" y="1555386"/>
                    <a:pt x="20320" y="1550306"/>
                    <a:pt x="0" y="1541416"/>
                  </a:cubicBezTo>
                  <a:cubicBezTo>
                    <a:pt x="26670" y="1569356"/>
                    <a:pt x="63500" y="1585866"/>
                    <a:pt x="107498" y="1585866"/>
                  </a:cubicBezTo>
                  <a:lnTo>
                    <a:pt x="1951816" y="1585866"/>
                  </a:lnTo>
                  <a:cubicBezTo>
                    <a:pt x="2031826" y="1585866"/>
                    <a:pt x="2097867" y="1519826"/>
                    <a:pt x="2097867" y="1439816"/>
                  </a:cubicBezTo>
                  <a:lnTo>
                    <a:pt x="2097867" y="95250"/>
                  </a:lnTo>
                  <a:cubicBezTo>
                    <a:pt x="2097867" y="58420"/>
                    <a:pt x="2083896" y="25400"/>
                    <a:pt x="2062307" y="0"/>
                  </a:cubicBezTo>
                  <a:cubicBezTo>
                    <a:pt x="2068657" y="16510"/>
                    <a:pt x="2071196" y="34290"/>
                    <a:pt x="2071196" y="52070"/>
                  </a:cubicBezTo>
                  <a:lnTo>
                    <a:pt x="2071196" y="1396636"/>
                  </a:lnTo>
                  <a:close/>
                </a:path>
              </a:pathLst>
            </a:custGeom>
            <a:solidFill>
              <a:srgbClr val="E7DFD9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2700" y="12700"/>
              <a:ext cx="2137237" cy="1636666"/>
            </a:xfrm>
            <a:custGeom>
              <a:avLst/>
              <a:gdLst/>
              <a:ahLst/>
              <a:cxnLst/>
              <a:rect l="l" t="t" r="r" b="b"/>
              <a:pathLst>
                <a:path w="2137237" h="1636666">
                  <a:moveTo>
                    <a:pt x="146050" y="1636666"/>
                  </a:moveTo>
                  <a:lnTo>
                    <a:pt x="1991187" y="1636666"/>
                  </a:lnTo>
                  <a:cubicBezTo>
                    <a:pt x="2071197" y="1636666"/>
                    <a:pt x="2137237" y="1570626"/>
                    <a:pt x="2137237" y="1490616"/>
                  </a:cubicBezTo>
                  <a:lnTo>
                    <a:pt x="2137237" y="146050"/>
                  </a:lnTo>
                  <a:cubicBezTo>
                    <a:pt x="2137237" y="66040"/>
                    <a:pt x="2071197" y="0"/>
                    <a:pt x="1991187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490616"/>
                  </a:lnTo>
                  <a:cubicBezTo>
                    <a:pt x="0" y="1571896"/>
                    <a:pt x="66040" y="1636666"/>
                    <a:pt x="146050" y="1636666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202007" cy="1705246"/>
            </a:xfrm>
            <a:custGeom>
              <a:avLst/>
              <a:gdLst/>
              <a:ahLst/>
              <a:cxnLst/>
              <a:rect l="l" t="t" r="r" b="b"/>
              <a:pathLst>
                <a:path w="2202007" h="1705246">
                  <a:moveTo>
                    <a:pt x="2138506" y="74930"/>
                  </a:moveTo>
                  <a:cubicBezTo>
                    <a:pt x="2110567" y="30480"/>
                    <a:pt x="2061037" y="0"/>
                    <a:pt x="2003887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503316"/>
                  </a:lnTo>
                  <a:cubicBezTo>
                    <a:pt x="0" y="1555386"/>
                    <a:pt x="25400" y="1601106"/>
                    <a:pt x="63500" y="1630316"/>
                  </a:cubicBezTo>
                  <a:cubicBezTo>
                    <a:pt x="91440" y="1674766"/>
                    <a:pt x="140970" y="1705246"/>
                    <a:pt x="202002" y="1705246"/>
                  </a:cubicBezTo>
                  <a:lnTo>
                    <a:pt x="2043256" y="1705246"/>
                  </a:lnTo>
                  <a:cubicBezTo>
                    <a:pt x="2130887" y="1705246"/>
                    <a:pt x="2202007" y="1634126"/>
                    <a:pt x="2202007" y="1546496"/>
                  </a:cubicBezTo>
                  <a:lnTo>
                    <a:pt x="2202007" y="201930"/>
                  </a:lnTo>
                  <a:cubicBezTo>
                    <a:pt x="2202006" y="149860"/>
                    <a:pt x="2176606" y="104140"/>
                    <a:pt x="2138506" y="74930"/>
                  </a:cubicBezTo>
                  <a:close/>
                  <a:moveTo>
                    <a:pt x="12700" y="1503316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2003887" y="12700"/>
                  </a:lnTo>
                  <a:cubicBezTo>
                    <a:pt x="2083897" y="12700"/>
                    <a:pt x="2149937" y="78740"/>
                    <a:pt x="2149937" y="158750"/>
                  </a:cubicBezTo>
                  <a:lnTo>
                    <a:pt x="2149937" y="1503316"/>
                  </a:lnTo>
                  <a:cubicBezTo>
                    <a:pt x="2149937" y="1583326"/>
                    <a:pt x="2083897" y="1649366"/>
                    <a:pt x="2003887" y="1649366"/>
                  </a:cubicBezTo>
                  <a:lnTo>
                    <a:pt x="158750" y="1649366"/>
                  </a:lnTo>
                  <a:cubicBezTo>
                    <a:pt x="78740" y="1649366"/>
                    <a:pt x="12700" y="1584596"/>
                    <a:pt x="12700" y="1503316"/>
                  </a:cubicBezTo>
                  <a:close/>
                  <a:moveTo>
                    <a:pt x="2190577" y="1546496"/>
                  </a:moveTo>
                  <a:cubicBezTo>
                    <a:pt x="2190577" y="1626506"/>
                    <a:pt x="2123267" y="1692546"/>
                    <a:pt x="2043256" y="1692546"/>
                  </a:cubicBezTo>
                  <a:lnTo>
                    <a:pt x="202002" y="1692546"/>
                  </a:lnTo>
                  <a:cubicBezTo>
                    <a:pt x="157480" y="1692546"/>
                    <a:pt x="120650" y="1676036"/>
                    <a:pt x="93980" y="1648096"/>
                  </a:cubicBezTo>
                  <a:cubicBezTo>
                    <a:pt x="114300" y="1656986"/>
                    <a:pt x="135890" y="1662066"/>
                    <a:pt x="160020" y="1662066"/>
                  </a:cubicBezTo>
                  <a:lnTo>
                    <a:pt x="2005156" y="1662066"/>
                  </a:lnTo>
                  <a:cubicBezTo>
                    <a:pt x="2092787" y="1662066"/>
                    <a:pt x="2163907" y="1590946"/>
                    <a:pt x="2163907" y="1503316"/>
                  </a:cubicBezTo>
                  <a:lnTo>
                    <a:pt x="2163907" y="158750"/>
                  </a:lnTo>
                  <a:cubicBezTo>
                    <a:pt x="2163907" y="140970"/>
                    <a:pt x="2160097" y="123190"/>
                    <a:pt x="2155017" y="106680"/>
                  </a:cubicBezTo>
                  <a:cubicBezTo>
                    <a:pt x="2176607" y="132080"/>
                    <a:pt x="2190577" y="165100"/>
                    <a:pt x="2190577" y="201930"/>
                  </a:cubicBezTo>
                  <a:lnTo>
                    <a:pt x="2190577" y="1546496"/>
                  </a:lnTo>
                  <a:close/>
                </a:path>
              </a:pathLst>
            </a:custGeom>
            <a:solidFill>
              <a:srgbClr val="5E3023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972299" y="2920365"/>
            <a:ext cx="8554586" cy="4411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320"/>
              </a:lnSpc>
            </a:pP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*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Năng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lực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đặc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thù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:</a:t>
            </a:r>
          </a:p>
          <a:p>
            <a:pPr algn="just">
              <a:lnSpc>
                <a:spcPts val="4320"/>
              </a:lnSpc>
            </a:pP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- HS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nhận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ra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những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hành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động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ứng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xử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có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văn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hóa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và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chưa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có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văn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hóa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ở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nơi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công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cộng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. </a:t>
            </a:r>
          </a:p>
          <a:p>
            <a:pPr algn="just">
              <a:lnSpc>
                <a:spcPts val="4320"/>
              </a:lnSpc>
            </a:pP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*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Năng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lực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chung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: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Giao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tiếp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và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hợp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tác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,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tự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giải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quyết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vấn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đề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và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sáng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tạo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,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tự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chủ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và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tự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học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.</a:t>
            </a:r>
          </a:p>
          <a:p>
            <a:pPr algn="just">
              <a:lnSpc>
                <a:spcPts val="4320"/>
              </a:lnSpc>
            </a:pP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*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Phẩm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b="1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chất</a:t>
            </a:r>
            <a:r>
              <a:rPr lang="en-US" sz="2800" b="1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: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Chăm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chỉ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,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trách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nhiệm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,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ứng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xử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có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văn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 </a:t>
            </a:r>
            <a:r>
              <a:rPr lang="en-US" sz="2800" dirty="0" err="1">
                <a:solidFill>
                  <a:srgbClr val="5E3023">
                    <a:alpha val="81961"/>
                  </a:srgbClr>
                </a:solidFill>
                <a:latin typeface="Be Vietnam"/>
              </a:rPr>
              <a:t>hóa</a:t>
            </a:r>
            <a:r>
              <a:rPr lang="en-US" sz="2800" dirty="0">
                <a:solidFill>
                  <a:srgbClr val="5E3023">
                    <a:alpha val="81961"/>
                  </a:srgbClr>
                </a:solidFill>
                <a:latin typeface="Be Vietnam"/>
              </a:rPr>
              <a:t>.</a:t>
            </a:r>
          </a:p>
          <a:p>
            <a:pPr marL="0" lvl="0" indent="0" algn="just">
              <a:lnSpc>
                <a:spcPts val="4320"/>
              </a:lnSpc>
            </a:pPr>
            <a:endParaRPr lang="en-US" sz="2800" dirty="0">
              <a:solidFill>
                <a:srgbClr val="5E3023">
                  <a:alpha val="81961"/>
                </a:srgbClr>
              </a:solidFill>
              <a:latin typeface="Be Vietnam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072848" y="4595555"/>
            <a:ext cx="6215152" cy="5598045"/>
          </a:xfrm>
          <a:custGeom>
            <a:avLst/>
            <a:gdLst/>
            <a:ahLst/>
            <a:cxnLst/>
            <a:rect l="l" t="t" r="r" b="b"/>
            <a:pathLst>
              <a:path w="6215152" h="5598045">
                <a:moveTo>
                  <a:pt x="0" y="0"/>
                </a:moveTo>
                <a:lnTo>
                  <a:pt x="6215152" y="0"/>
                </a:lnTo>
                <a:lnTo>
                  <a:pt x="6215152" y="5598044"/>
                </a:lnTo>
                <a:lnTo>
                  <a:pt x="0" y="55980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61952">
            <a:off x="15254920" y="1286069"/>
            <a:ext cx="1267232" cy="1643815"/>
          </a:xfrm>
          <a:custGeom>
            <a:avLst/>
            <a:gdLst/>
            <a:ahLst/>
            <a:cxnLst/>
            <a:rect l="l" t="t" r="r" b="b"/>
            <a:pathLst>
              <a:path w="1267232" h="1643815">
                <a:moveTo>
                  <a:pt x="0" y="0"/>
                </a:moveTo>
                <a:lnTo>
                  <a:pt x="1267232" y="0"/>
                </a:lnTo>
                <a:lnTo>
                  <a:pt x="1267232" y="1643814"/>
                </a:lnTo>
                <a:lnTo>
                  <a:pt x="0" y="16438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19222">
            <a:off x="1047251" y="7484192"/>
            <a:ext cx="1376956" cy="1786146"/>
          </a:xfrm>
          <a:custGeom>
            <a:avLst/>
            <a:gdLst/>
            <a:ahLst/>
            <a:cxnLst/>
            <a:rect l="l" t="t" r="r" b="b"/>
            <a:pathLst>
              <a:path w="1376956" h="1786146">
                <a:moveTo>
                  <a:pt x="0" y="0"/>
                </a:moveTo>
                <a:lnTo>
                  <a:pt x="1376956" y="0"/>
                </a:lnTo>
                <a:lnTo>
                  <a:pt x="1376956" y="1786146"/>
                </a:lnTo>
                <a:lnTo>
                  <a:pt x="0" y="17861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8582" y="1025652"/>
            <a:ext cx="7998645" cy="19204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B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09754" y="6225056"/>
            <a:ext cx="4163098" cy="5122380"/>
          </a:xfrm>
          <a:custGeom>
            <a:avLst/>
            <a:gdLst/>
            <a:ahLst/>
            <a:cxnLst/>
            <a:rect l="l" t="t" r="r" b="b"/>
            <a:pathLst>
              <a:path w="4163098" h="5122380">
                <a:moveTo>
                  <a:pt x="0" y="0"/>
                </a:moveTo>
                <a:lnTo>
                  <a:pt x="4163097" y="0"/>
                </a:lnTo>
                <a:lnTo>
                  <a:pt x="4163097" y="5122379"/>
                </a:lnTo>
                <a:lnTo>
                  <a:pt x="0" y="5122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15149" y="6225056"/>
            <a:ext cx="3888013" cy="4618590"/>
          </a:xfrm>
          <a:custGeom>
            <a:avLst/>
            <a:gdLst/>
            <a:ahLst/>
            <a:cxnLst/>
            <a:rect l="l" t="t" r="r" b="b"/>
            <a:pathLst>
              <a:path w="3888013" h="4618590">
                <a:moveTo>
                  <a:pt x="0" y="0"/>
                </a:moveTo>
                <a:lnTo>
                  <a:pt x="3888013" y="0"/>
                </a:lnTo>
                <a:lnTo>
                  <a:pt x="3888013" y="4618589"/>
                </a:lnTo>
                <a:lnTo>
                  <a:pt x="0" y="46185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02300" y="563390"/>
            <a:ext cx="3557000" cy="2823369"/>
          </a:xfrm>
          <a:custGeom>
            <a:avLst/>
            <a:gdLst/>
            <a:ahLst/>
            <a:cxnLst/>
            <a:rect l="l" t="t" r="r" b="b"/>
            <a:pathLst>
              <a:path w="3557000" h="2823369">
                <a:moveTo>
                  <a:pt x="0" y="0"/>
                </a:moveTo>
                <a:lnTo>
                  <a:pt x="3557000" y="0"/>
                </a:lnTo>
                <a:lnTo>
                  <a:pt x="3557000" y="2823369"/>
                </a:lnTo>
                <a:lnTo>
                  <a:pt x="0" y="28233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0589">
            <a:off x="1502053" y="867243"/>
            <a:ext cx="1700496" cy="3063957"/>
          </a:xfrm>
          <a:custGeom>
            <a:avLst/>
            <a:gdLst/>
            <a:ahLst/>
            <a:cxnLst/>
            <a:rect l="l" t="t" r="r" b="b"/>
            <a:pathLst>
              <a:path w="1700496" h="3063957">
                <a:moveTo>
                  <a:pt x="0" y="0"/>
                </a:moveTo>
                <a:lnTo>
                  <a:pt x="1700496" y="0"/>
                </a:lnTo>
                <a:lnTo>
                  <a:pt x="1700496" y="3063957"/>
                </a:lnTo>
                <a:lnTo>
                  <a:pt x="0" y="30639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53737" y="2366531"/>
            <a:ext cx="14180525" cy="5553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8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301527">
            <a:off x="4832072" y="-2164853"/>
            <a:ext cx="8623856" cy="14616706"/>
          </a:xfrm>
          <a:custGeom>
            <a:avLst/>
            <a:gdLst/>
            <a:ahLst/>
            <a:cxnLst/>
            <a:rect l="l" t="t" r="r" b="b"/>
            <a:pathLst>
              <a:path w="8623856" h="14616706">
                <a:moveTo>
                  <a:pt x="0" y="0"/>
                </a:moveTo>
                <a:lnTo>
                  <a:pt x="8623856" y="0"/>
                </a:lnTo>
                <a:lnTo>
                  <a:pt x="8623856" y="14616706"/>
                </a:lnTo>
                <a:lnTo>
                  <a:pt x="0" y="146167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702300" y="563390"/>
            <a:ext cx="3557000" cy="2823369"/>
          </a:xfrm>
          <a:custGeom>
            <a:avLst/>
            <a:gdLst/>
            <a:ahLst/>
            <a:cxnLst/>
            <a:rect l="l" t="t" r="r" b="b"/>
            <a:pathLst>
              <a:path w="3557000" h="2823369">
                <a:moveTo>
                  <a:pt x="0" y="0"/>
                </a:moveTo>
                <a:lnTo>
                  <a:pt x="3557000" y="0"/>
                </a:lnTo>
                <a:lnTo>
                  <a:pt x="3557000" y="2823369"/>
                </a:lnTo>
                <a:lnTo>
                  <a:pt x="0" y="28233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70589">
            <a:off x="1502053" y="867243"/>
            <a:ext cx="1700496" cy="3063957"/>
          </a:xfrm>
          <a:custGeom>
            <a:avLst/>
            <a:gdLst/>
            <a:ahLst/>
            <a:cxnLst/>
            <a:rect l="l" t="t" r="r" b="b"/>
            <a:pathLst>
              <a:path w="1700496" h="3063957">
                <a:moveTo>
                  <a:pt x="0" y="0"/>
                </a:moveTo>
                <a:lnTo>
                  <a:pt x="1700496" y="0"/>
                </a:lnTo>
                <a:lnTo>
                  <a:pt x="1700496" y="3063957"/>
                </a:lnTo>
                <a:lnTo>
                  <a:pt x="0" y="30639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568664" y="6515359"/>
            <a:ext cx="8733786" cy="4086684"/>
          </a:xfrm>
          <a:custGeom>
            <a:avLst/>
            <a:gdLst/>
            <a:ahLst/>
            <a:cxnLst/>
            <a:rect l="l" t="t" r="r" b="b"/>
            <a:pathLst>
              <a:path w="8733786" h="4086684">
                <a:moveTo>
                  <a:pt x="0" y="0"/>
                </a:moveTo>
                <a:lnTo>
                  <a:pt x="8733786" y="0"/>
                </a:lnTo>
                <a:lnTo>
                  <a:pt x="8733786" y="4086683"/>
                </a:lnTo>
                <a:lnTo>
                  <a:pt x="0" y="40866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457771" y="6078663"/>
            <a:ext cx="4830229" cy="4208337"/>
          </a:xfrm>
          <a:custGeom>
            <a:avLst/>
            <a:gdLst/>
            <a:ahLst/>
            <a:cxnLst/>
            <a:rect l="l" t="t" r="r" b="b"/>
            <a:pathLst>
              <a:path w="4830229" h="4208337">
                <a:moveTo>
                  <a:pt x="0" y="0"/>
                </a:moveTo>
                <a:lnTo>
                  <a:pt x="4830229" y="0"/>
                </a:lnTo>
                <a:lnTo>
                  <a:pt x="4830229" y="4208337"/>
                </a:lnTo>
                <a:lnTo>
                  <a:pt x="0" y="42083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26901" y="2366531"/>
            <a:ext cx="14180525" cy="55539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9080" cy="10287000"/>
          </a:xfrm>
          <a:custGeom>
            <a:avLst/>
            <a:gdLst/>
            <a:ahLst/>
            <a:cxnLst/>
            <a:rect l="l" t="t" r="r" b="b"/>
            <a:pathLst>
              <a:path w="9149080" h="10287000">
                <a:moveTo>
                  <a:pt x="0" y="0"/>
                </a:moveTo>
                <a:lnTo>
                  <a:pt x="9149080" y="0"/>
                </a:lnTo>
                <a:lnTo>
                  <a:pt x="91490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5000"/>
            </a:blip>
            <a:stretch>
              <a:fillRect t="-9391" b="-939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971769" y="2617303"/>
            <a:ext cx="7716536" cy="3636941"/>
          </a:xfrm>
          <a:custGeom>
            <a:avLst/>
            <a:gdLst/>
            <a:ahLst/>
            <a:cxnLst/>
            <a:rect l="l" t="t" r="r" b="b"/>
            <a:pathLst>
              <a:path w="7716536" h="3636941">
                <a:moveTo>
                  <a:pt x="0" y="0"/>
                </a:moveTo>
                <a:lnTo>
                  <a:pt x="7716537" y="0"/>
                </a:lnTo>
                <a:lnTo>
                  <a:pt x="7716537" y="3636941"/>
                </a:lnTo>
                <a:lnTo>
                  <a:pt x="0" y="36369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622380" y="6254244"/>
            <a:ext cx="8065926" cy="3470646"/>
          </a:xfrm>
          <a:custGeom>
            <a:avLst/>
            <a:gdLst/>
            <a:ahLst/>
            <a:cxnLst/>
            <a:rect l="l" t="t" r="r" b="b"/>
            <a:pathLst>
              <a:path w="8065926" h="3470646">
                <a:moveTo>
                  <a:pt x="0" y="0"/>
                </a:moveTo>
                <a:lnTo>
                  <a:pt x="8065926" y="0"/>
                </a:lnTo>
                <a:lnTo>
                  <a:pt x="8065926" y="3470646"/>
                </a:lnTo>
                <a:lnTo>
                  <a:pt x="0" y="34706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66745" y="2220452"/>
            <a:ext cx="8593680" cy="2732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43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Kể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lại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những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hành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động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ứng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xử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có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văn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hóa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và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những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hành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động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ứng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xử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chưa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phù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hợp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ở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nơi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công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cộng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mà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em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từng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gặp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hoặc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chứng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kiến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73" y="264812"/>
            <a:ext cx="17583973" cy="1875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1657" y="5610963"/>
            <a:ext cx="10028789" cy="46760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3129" y="5419238"/>
            <a:ext cx="95896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i="1" dirty="0" err="1">
                <a:solidFill>
                  <a:srgbClr val="C00000"/>
                </a:solidFill>
              </a:rPr>
              <a:t>Như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thế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nào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được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gọi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là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nơi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công</a:t>
            </a:r>
            <a:r>
              <a:rPr lang="en-US" sz="4400" b="1" i="1" dirty="0">
                <a:solidFill>
                  <a:srgbClr val="C00000"/>
                </a:solidFill>
              </a:rPr>
              <a:t> </a:t>
            </a:r>
            <a:r>
              <a:rPr lang="en-US" sz="4400" b="1" i="1" dirty="0" err="1">
                <a:solidFill>
                  <a:srgbClr val="C00000"/>
                </a:solidFill>
              </a:rPr>
              <a:t>cộng</a:t>
            </a:r>
            <a:r>
              <a:rPr lang="en-US" sz="4400" b="1" i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773" y="6352932"/>
            <a:ext cx="94263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ơi công cộng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, gồm tại đường phố, quảng trường, vườn hoa, công viên, tượng đài, các cơ sở tín ngưỡng tôn giáo; tại nhà văn hóa, bảo tàng, thư viện, câu lực bộ, nơi biểu diễn nghệ thuật, rạp chiếu phim; tại trung tâm thương mại, siêu thị, cợ, nhà hàng, quán ăn, nhà ga bến tàu, bến xe, trên các phương tiện giao thông; tại khu vực vui chơi, giải trí, điểm tham quan du lịch và tại các nơi công cộng khác.</a:t>
            </a:r>
            <a:endParaRPr lang="en-US" sz="60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5" grpId="1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B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33574" y="1028700"/>
            <a:ext cx="16230600" cy="8334474"/>
            <a:chOff x="0" y="0"/>
            <a:chExt cx="3539162" cy="1817373"/>
          </a:xfrm>
        </p:grpSpPr>
        <p:sp>
          <p:nvSpPr>
            <p:cNvPr id="3" name="Freeform 3"/>
            <p:cNvSpPr/>
            <p:nvPr/>
          </p:nvSpPr>
          <p:spPr>
            <a:xfrm>
              <a:off x="92710" y="106680"/>
              <a:ext cx="3435022" cy="1697993"/>
            </a:xfrm>
            <a:custGeom>
              <a:avLst/>
              <a:gdLst/>
              <a:ahLst/>
              <a:cxnLst/>
              <a:rect l="l" t="t" r="r" b="b"/>
              <a:pathLst>
                <a:path w="3435022" h="1697993">
                  <a:moveTo>
                    <a:pt x="3408351" y="1508763"/>
                  </a:moveTo>
                  <a:cubicBezTo>
                    <a:pt x="3408351" y="1596393"/>
                    <a:pt x="3332151" y="1667513"/>
                    <a:pt x="3250872" y="1667513"/>
                  </a:cubicBezTo>
                  <a:lnTo>
                    <a:pt x="66040" y="1667513"/>
                  </a:lnTo>
                  <a:cubicBezTo>
                    <a:pt x="43180" y="1667513"/>
                    <a:pt x="20320" y="1662433"/>
                    <a:pt x="0" y="1653543"/>
                  </a:cubicBezTo>
                  <a:cubicBezTo>
                    <a:pt x="26670" y="1681483"/>
                    <a:pt x="63500" y="1697993"/>
                    <a:pt x="116021" y="1697993"/>
                  </a:cubicBezTo>
                  <a:lnTo>
                    <a:pt x="3288972" y="1697993"/>
                  </a:lnTo>
                  <a:cubicBezTo>
                    <a:pt x="3368982" y="1697993"/>
                    <a:pt x="3435022" y="1631953"/>
                    <a:pt x="3435022" y="1551943"/>
                  </a:cubicBezTo>
                  <a:lnTo>
                    <a:pt x="3435022" y="95250"/>
                  </a:lnTo>
                  <a:cubicBezTo>
                    <a:pt x="3435022" y="58420"/>
                    <a:pt x="3421051" y="25400"/>
                    <a:pt x="3399462" y="0"/>
                  </a:cubicBezTo>
                  <a:cubicBezTo>
                    <a:pt x="3405812" y="16510"/>
                    <a:pt x="3408351" y="34290"/>
                    <a:pt x="3408351" y="52070"/>
                  </a:cubicBezTo>
                  <a:lnTo>
                    <a:pt x="3408351" y="1508763"/>
                  </a:lnTo>
                  <a:close/>
                </a:path>
              </a:pathLst>
            </a:custGeom>
            <a:solidFill>
              <a:srgbClr val="E7DFD9">
                <a:alpha val="71765"/>
              </a:srgbClr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2700" y="12700"/>
              <a:ext cx="3474392" cy="1748793"/>
            </a:xfrm>
            <a:custGeom>
              <a:avLst/>
              <a:gdLst/>
              <a:ahLst/>
              <a:cxnLst/>
              <a:rect l="l" t="t" r="r" b="b"/>
              <a:pathLst>
                <a:path w="3474392" h="1748793">
                  <a:moveTo>
                    <a:pt x="146050" y="1748793"/>
                  </a:moveTo>
                  <a:lnTo>
                    <a:pt x="3328342" y="1748793"/>
                  </a:lnTo>
                  <a:cubicBezTo>
                    <a:pt x="3408352" y="1748793"/>
                    <a:pt x="3474392" y="1682753"/>
                    <a:pt x="3474392" y="1602743"/>
                  </a:cubicBezTo>
                  <a:lnTo>
                    <a:pt x="3474392" y="146050"/>
                  </a:lnTo>
                  <a:cubicBezTo>
                    <a:pt x="3474392" y="66040"/>
                    <a:pt x="3408352" y="0"/>
                    <a:pt x="3328342" y="0"/>
                  </a:cubicBezTo>
                  <a:lnTo>
                    <a:pt x="146050" y="0"/>
                  </a:lnTo>
                  <a:cubicBezTo>
                    <a:pt x="66040" y="0"/>
                    <a:pt x="0" y="66040"/>
                    <a:pt x="0" y="146050"/>
                  </a:cubicBezTo>
                  <a:lnTo>
                    <a:pt x="0" y="1602743"/>
                  </a:lnTo>
                  <a:cubicBezTo>
                    <a:pt x="0" y="1684023"/>
                    <a:pt x="66040" y="1748793"/>
                    <a:pt x="146050" y="1748793"/>
                  </a:cubicBezTo>
                  <a:close/>
                </a:path>
              </a:pathLst>
            </a:custGeom>
            <a:solidFill>
              <a:srgbClr val="F8F6F4">
                <a:alpha val="71765"/>
              </a:srgb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539162" cy="1817373"/>
            </a:xfrm>
            <a:custGeom>
              <a:avLst/>
              <a:gdLst/>
              <a:ahLst/>
              <a:cxnLst/>
              <a:rect l="l" t="t" r="r" b="b"/>
              <a:pathLst>
                <a:path w="3539162" h="1817373">
                  <a:moveTo>
                    <a:pt x="3475662" y="74930"/>
                  </a:moveTo>
                  <a:cubicBezTo>
                    <a:pt x="3447722" y="30480"/>
                    <a:pt x="3398192" y="0"/>
                    <a:pt x="3341042" y="0"/>
                  </a:cubicBezTo>
                  <a:lnTo>
                    <a:pt x="158750" y="0"/>
                  </a:lnTo>
                  <a:cubicBezTo>
                    <a:pt x="71120" y="0"/>
                    <a:pt x="0" y="71120"/>
                    <a:pt x="0" y="158750"/>
                  </a:cubicBezTo>
                  <a:lnTo>
                    <a:pt x="0" y="1615443"/>
                  </a:lnTo>
                  <a:cubicBezTo>
                    <a:pt x="0" y="1667513"/>
                    <a:pt x="25400" y="1713233"/>
                    <a:pt x="63500" y="1742443"/>
                  </a:cubicBezTo>
                  <a:cubicBezTo>
                    <a:pt x="91440" y="1786893"/>
                    <a:pt x="140970" y="1817373"/>
                    <a:pt x="211855" y="1817373"/>
                  </a:cubicBezTo>
                  <a:lnTo>
                    <a:pt x="3380412" y="1817373"/>
                  </a:lnTo>
                  <a:cubicBezTo>
                    <a:pt x="3468042" y="1817373"/>
                    <a:pt x="3539162" y="1746253"/>
                    <a:pt x="3539162" y="1658623"/>
                  </a:cubicBezTo>
                  <a:lnTo>
                    <a:pt x="3539162" y="201930"/>
                  </a:lnTo>
                  <a:cubicBezTo>
                    <a:pt x="3539161" y="149860"/>
                    <a:pt x="3513761" y="104140"/>
                    <a:pt x="3475662" y="74930"/>
                  </a:cubicBezTo>
                  <a:close/>
                  <a:moveTo>
                    <a:pt x="12700" y="1615443"/>
                  </a:moveTo>
                  <a:lnTo>
                    <a:pt x="12700" y="158750"/>
                  </a:lnTo>
                  <a:cubicBezTo>
                    <a:pt x="12700" y="78740"/>
                    <a:pt x="78740" y="12700"/>
                    <a:pt x="158750" y="12700"/>
                  </a:cubicBezTo>
                  <a:lnTo>
                    <a:pt x="3341042" y="12700"/>
                  </a:lnTo>
                  <a:cubicBezTo>
                    <a:pt x="3421052" y="12700"/>
                    <a:pt x="3487092" y="78740"/>
                    <a:pt x="3487092" y="158750"/>
                  </a:cubicBezTo>
                  <a:lnTo>
                    <a:pt x="3487092" y="1615443"/>
                  </a:lnTo>
                  <a:cubicBezTo>
                    <a:pt x="3487092" y="1695453"/>
                    <a:pt x="3421052" y="1761493"/>
                    <a:pt x="3341042" y="1761493"/>
                  </a:cubicBezTo>
                  <a:lnTo>
                    <a:pt x="158750" y="1761493"/>
                  </a:lnTo>
                  <a:cubicBezTo>
                    <a:pt x="78740" y="1761493"/>
                    <a:pt x="12700" y="1696723"/>
                    <a:pt x="12700" y="1615443"/>
                  </a:cubicBezTo>
                  <a:close/>
                  <a:moveTo>
                    <a:pt x="3527732" y="1658623"/>
                  </a:moveTo>
                  <a:cubicBezTo>
                    <a:pt x="3527732" y="1738633"/>
                    <a:pt x="3460422" y="1804673"/>
                    <a:pt x="3380412" y="1804673"/>
                  </a:cubicBezTo>
                  <a:lnTo>
                    <a:pt x="211855" y="1804673"/>
                  </a:lnTo>
                  <a:cubicBezTo>
                    <a:pt x="157480" y="1804673"/>
                    <a:pt x="120650" y="1788163"/>
                    <a:pt x="93980" y="1760223"/>
                  </a:cubicBezTo>
                  <a:cubicBezTo>
                    <a:pt x="114300" y="1769113"/>
                    <a:pt x="135890" y="1774193"/>
                    <a:pt x="160020" y="1774193"/>
                  </a:cubicBezTo>
                  <a:lnTo>
                    <a:pt x="3342312" y="1774193"/>
                  </a:lnTo>
                  <a:cubicBezTo>
                    <a:pt x="3429942" y="1774193"/>
                    <a:pt x="3501062" y="1703073"/>
                    <a:pt x="3501062" y="1615443"/>
                  </a:cubicBezTo>
                  <a:lnTo>
                    <a:pt x="3501062" y="158750"/>
                  </a:lnTo>
                  <a:cubicBezTo>
                    <a:pt x="3501062" y="140970"/>
                    <a:pt x="3497252" y="123190"/>
                    <a:pt x="3492172" y="106680"/>
                  </a:cubicBezTo>
                  <a:cubicBezTo>
                    <a:pt x="3513762" y="132080"/>
                    <a:pt x="3527732" y="165100"/>
                    <a:pt x="3527732" y="201930"/>
                  </a:cubicBezTo>
                  <a:lnTo>
                    <a:pt x="3527732" y="1658623"/>
                  </a:lnTo>
                  <a:close/>
                </a:path>
              </a:pathLst>
            </a:custGeom>
            <a:solidFill>
              <a:srgbClr val="5E3023">
                <a:alpha val="71765"/>
              </a:srgbClr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13944600" y="6147955"/>
            <a:ext cx="4129818" cy="4114800"/>
          </a:xfrm>
          <a:custGeom>
            <a:avLst/>
            <a:gdLst/>
            <a:ahLst/>
            <a:cxnLst/>
            <a:rect l="l" t="t" r="r" b="b"/>
            <a:pathLst>
              <a:path w="4129818" h="4114800">
                <a:moveTo>
                  <a:pt x="0" y="0"/>
                </a:moveTo>
                <a:lnTo>
                  <a:pt x="4129817" y="0"/>
                </a:lnTo>
                <a:lnTo>
                  <a:pt x="4129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181100"/>
            <a:ext cx="11729721" cy="185334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8722469" y="3034445"/>
            <a:ext cx="0" cy="5690455"/>
          </a:xfrm>
          <a:prstGeom prst="line">
            <a:avLst/>
          </a:prstGeom>
          <a:ln w="762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601388" y="2877349"/>
            <a:ext cx="647581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vi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xử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hóa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9104428" y="2877349"/>
            <a:ext cx="773577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3600" dirty="0" err="1"/>
              <a:t>Những</a:t>
            </a:r>
            <a:r>
              <a:rPr lang="en-US" sz="3600" dirty="0"/>
              <a:t> </a:t>
            </a:r>
            <a:r>
              <a:rPr lang="en-US" sz="3600" dirty="0" err="1"/>
              <a:t>hành</a:t>
            </a:r>
            <a:r>
              <a:rPr lang="en-US" sz="3600" dirty="0"/>
              <a:t> vi </a:t>
            </a:r>
            <a:r>
              <a:rPr lang="en-US" sz="3600" dirty="0" err="1"/>
              <a:t>ứng</a:t>
            </a:r>
            <a:r>
              <a:rPr lang="en-US" sz="3600" dirty="0"/>
              <a:t> </a:t>
            </a:r>
            <a:r>
              <a:rPr lang="en-US" sz="3600" dirty="0" err="1"/>
              <a:t>xử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hóa</a:t>
            </a:r>
            <a:endParaRPr lang="en-US" sz="3600" dirty="0"/>
          </a:p>
        </p:txBody>
      </p:sp>
      <p:sp>
        <p:nvSpPr>
          <p:cNvPr id="13" name="Rectangle 12"/>
          <p:cNvSpPr/>
          <p:nvPr/>
        </p:nvSpPr>
        <p:spPr>
          <a:xfrm>
            <a:off x="1506325" y="3770007"/>
            <a:ext cx="7003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Quan tâm, nhường nhịn, giúp đỡ người khuyết tật, phụ nữ có thai, người già, trẻ em.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8946425" y="3697563"/>
            <a:ext cx="76651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hen lấn, xô đẩy; phải xếp hàng khi sử dụng các dịch vụ nơi công cộng.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32533" y="5653344"/>
            <a:ext cx="69773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vi-VN" sz="3200" dirty="0">
                <a:solidFill>
                  <a:srgbClr val="333333"/>
                </a:solidFill>
                <a:latin typeface="arial" panose="020B0604020202020204" pitchFamily="34" charset="0"/>
              </a:rPr>
              <a:t>Giữ gìn vệ sinh, bảo vệ cảnh quan môi trường; bỏ rác đúng nơi quy định, đổ rác đúng giờ; không phá cây xanh, hoa, cỏ, xâm hại cảnh quan, không xả rác, đi vệ sinh, hút thuốc lá, khạc nhổ tùy tiện.</a:t>
            </a:r>
            <a:endParaRPr lang="en-US" sz="3200" dirty="0"/>
          </a:p>
        </p:txBody>
      </p:sp>
      <p:sp>
        <p:nvSpPr>
          <p:cNvPr id="16" name="Rectangle 15"/>
          <p:cNvSpPr/>
          <p:nvPr/>
        </p:nvSpPr>
        <p:spPr>
          <a:xfrm>
            <a:off x="8946425" y="5053706"/>
            <a:ext cx="78937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ây ồn ào, mất trật tự; nói tục, chửi bậy; xúc phạm nhân phẩm, danh dự người khác.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946425" y="6781539"/>
            <a:ext cx="56077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rông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nguy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8000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8000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8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8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9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8000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8000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/>
          <p:bldP spid="14" grpId="0"/>
          <p:bldP spid="15" grpId="0"/>
          <p:bldP spid="16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2" grpId="0" animBg="1"/>
          <p:bldP spid="13" grpId="0"/>
          <p:bldP spid="14" grpId="0"/>
          <p:bldP spid="15" grpId="0"/>
          <p:bldP spid="16" grpId="0"/>
          <p:bldP spid="1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93344" y="2531710"/>
            <a:ext cx="11256056" cy="2676038"/>
            <a:chOff x="0" y="0"/>
            <a:chExt cx="9326123" cy="2496682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18883" y="2448868"/>
            <a:ext cx="2553666" cy="2494560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2729234" y="5686751"/>
            <a:ext cx="10377166" cy="2744359"/>
            <a:chOff x="0" y="0"/>
            <a:chExt cx="9326123" cy="2496682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57018" y="5615495"/>
            <a:ext cx="2553666" cy="2494560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0" name="Freeform 10"/>
          <p:cNvSpPr/>
          <p:nvPr/>
        </p:nvSpPr>
        <p:spPr>
          <a:xfrm>
            <a:off x="13112223" y="2632781"/>
            <a:ext cx="3531748" cy="2494297"/>
          </a:xfrm>
          <a:custGeom>
            <a:avLst/>
            <a:gdLst/>
            <a:ahLst/>
            <a:cxnLst/>
            <a:rect l="l" t="t" r="r" b="b"/>
            <a:pathLst>
              <a:path w="3531748" h="2494297">
                <a:moveTo>
                  <a:pt x="0" y="0"/>
                </a:moveTo>
                <a:lnTo>
                  <a:pt x="3531748" y="0"/>
                </a:lnTo>
                <a:lnTo>
                  <a:pt x="3531748" y="2494297"/>
                </a:lnTo>
                <a:lnTo>
                  <a:pt x="0" y="2494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832452" y="5786918"/>
            <a:ext cx="3189138" cy="2363948"/>
          </a:xfrm>
          <a:custGeom>
            <a:avLst/>
            <a:gdLst/>
            <a:ahLst/>
            <a:cxnLst/>
            <a:rect l="l" t="t" r="r" b="b"/>
            <a:pathLst>
              <a:path w="3189138" h="2363948">
                <a:moveTo>
                  <a:pt x="0" y="0"/>
                </a:moveTo>
                <a:lnTo>
                  <a:pt x="3189138" y="0"/>
                </a:lnTo>
                <a:lnTo>
                  <a:pt x="3189138" y="2363949"/>
                </a:lnTo>
                <a:lnTo>
                  <a:pt x="0" y="23639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918095" y="5956355"/>
            <a:ext cx="1765874" cy="2527190"/>
          </a:xfrm>
          <a:custGeom>
            <a:avLst/>
            <a:gdLst/>
            <a:ahLst/>
            <a:cxnLst/>
            <a:rect l="l" t="t" r="r" b="b"/>
            <a:pathLst>
              <a:path w="1765874" h="2527190">
                <a:moveTo>
                  <a:pt x="0" y="0"/>
                </a:moveTo>
                <a:lnTo>
                  <a:pt x="1765874" y="0"/>
                </a:lnTo>
                <a:lnTo>
                  <a:pt x="1765874" y="2527189"/>
                </a:lnTo>
                <a:lnTo>
                  <a:pt x="0" y="25271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04379" y="2865097"/>
            <a:ext cx="18979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  <a:latin typeface="+mj-lt"/>
              </a:rPr>
              <a:t>TÌNH HUỐNG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571244" y="2709053"/>
            <a:ext cx="861175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Trời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mùa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hè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nắng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nóng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. An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đang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xếp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hàng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mua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vé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vào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bảo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tàng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thì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thấy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một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phụ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nữa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dắt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hai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em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mồ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hôi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nhễ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nhại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xếp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hàng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phía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sau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.</a:t>
            </a:r>
          </a:p>
          <a:p>
            <a:pPr marL="0" lvl="0" indent="0" algn="just">
              <a:spcBef>
                <a:spcPct val="0"/>
              </a:spcBef>
            </a:pP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Nếu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là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An,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em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sẽ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hành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động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như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thế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nào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trong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tình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huống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này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3809" y="6071470"/>
            <a:ext cx="22027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</a:rPr>
              <a:t>TÌNH HUỐNG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75235" y="5965574"/>
            <a:ext cx="8542859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Vân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cùng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các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bạn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tham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quan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một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di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tích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lịch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sử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.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Các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bạn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rủ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Vân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lấy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bút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viết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lên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cột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gỗ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để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kỉ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niệm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: “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Chúng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tôi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đã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đến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5E3023">
                    <a:alpha val="81961"/>
                  </a:srgbClr>
                </a:solidFill>
              </a:rPr>
              <a:t>đây</a:t>
            </a:r>
            <a:r>
              <a:rPr lang="en-US" sz="3200" dirty="0">
                <a:solidFill>
                  <a:srgbClr val="5E3023">
                    <a:alpha val="81961"/>
                  </a:srgbClr>
                </a:solidFill>
              </a:rPr>
              <a:t>!”</a:t>
            </a:r>
          </a:p>
          <a:p>
            <a:pPr marL="0" lvl="0" indent="0" algn="just">
              <a:spcBef>
                <a:spcPct val="0"/>
              </a:spcBef>
            </a:pP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Nếu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là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Vân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,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em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sẽ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hành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động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như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thế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nào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trong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tình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huống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3200" dirty="0" err="1">
                <a:solidFill>
                  <a:srgbClr val="C00000">
                    <a:alpha val="81961"/>
                  </a:srgbClr>
                </a:solidFill>
              </a:rPr>
              <a:t>này</a:t>
            </a:r>
            <a:r>
              <a:rPr lang="en-US" sz="3200" dirty="0">
                <a:solidFill>
                  <a:srgbClr val="C00000">
                    <a:alpha val="81961"/>
                  </a:srgbClr>
                </a:solidFill>
              </a:rPr>
              <a:t>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343112"/>
            <a:ext cx="17923793" cy="2054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35576" y="338777"/>
            <a:ext cx="17509230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6000" y="2531710"/>
            <a:ext cx="15621000" cy="3335606"/>
            <a:chOff x="0" y="0"/>
            <a:chExt cx="9326123" cy="2496682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84241" y="2815990"/>
            <a:ext cx="2553666" cy="2494560"/>
            <a:chOff x="0" y="0"/>
            <a:chExt cx="4828540" cy="4716780"/>
          </a:xfrm>
        </p:grpSpPr>
        <p:sp>
          <p:nvSpPr>
            <p:cNvPr id="5" name="Freeform 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2729234" y="6286500"/>
            <a:ext cx="14415766" cy="3124200"/>
            <a:chOff x="0" y="0"/>
            <a:chExt cx="9326123" cy="2496682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-135576" y="7048500"/>
            <a:ext cx="3531748" cy="2494297"/>
          </a:xfrm>
          <a:custGeom>
            <a:avLst/>
            <a:gdLst/>
            <a:ahLst/>
            <a:cxnLst/>
            <a:rect l="l" t="t" r="r" b="b"/>
            <a:pathLst>
              <a:path w="3531748" h="2494297">
                <a:moveTo>
                  <a:pt x="0" y="0"/>
                </a:moveTo>
                <a:lnTo>
                  <a:pt x="3531748" y="0"/>
                </a:lnTo>
                <a:lnTo>
                  <a:pt x="3531748" y="2494297"/>
                </a:lnTo>
                <a:lnTo>
                  <a:pt x="0" y="24942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512089" y="3288899"/>
            <a:ext cx="18979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  <a:latin typeface="+mj-lt"/>
              </a:rPr>
              <a:t>TÌNH HUỐNG 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02349" y="2709053"/>
            <a:ext cx="14523651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Trời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mùa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hè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nắng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nóng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. An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đang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xếp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hàng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mua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vé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vào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bảo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tàng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thì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thấy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một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phụ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nữa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dắt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hai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em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mồ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hôi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nhễ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nhại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xếp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hàng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phía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5E3023">
                    <a:alpha val="81961"/>
                  </a:srgbClr>
                </a:solidFill>
              </a:rPr>
              <a:t>sau</a:t>
            </a:r>
            <a:r>
              <a:rPr lang="en-US" sz="4400" dirty="0">
                <a:solidFill>
                  <a:srgbClr val="5E3023">
                    <a:alpha val="81961"/>
                  </a:srgbClr>
                </a:solidFill>
              </a:rPr>
              <a:t>.</a:t>
            </a:r>
          </a:p>
          <a:p>
            <a:pPr marL="0" lvl="0" indent="0" algn="just">
              <a:spcBef>
                <a:spcPct val="0"/>
              </a:spcBef>
            </a:pP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Nếu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là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An,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em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sẽ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hành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động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như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thế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nào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trong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tình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huống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400" dirty="0" err="1">
                <a:solidFill>
                  <a:srgbClr val="C00000">
                    <a:alpha val="81961"/>
                  </a:srgbClr>
                </a:solidFill>
              </a:rPr>
              <a:t>này</a:t>
            </a:r>
            <a:r>
              <a:rPr lang="en-US" sz="4400" dirty="0">
                <a:solidFill>
                  <a:srgbClr val="C00000">
                    <a:alpha val="81961"/>
                  </a:srgbClr>
                </a:solidFill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5576" y="338777"/>
            <a:ext cx="17509230" cy="188382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571244" y="6891014"/>
            <a:ext cx="127827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>
                <a:solidFill>
                  <a:srgbClr val="000000"/>
                </a:solidFill>
                <a:latin typeface="OpenSans"/>
              </a:rPr>
              <a:t>Nếu là An khi thấy một phụ nữ dắt hai em nhỏ mồ hơi nhễ nhại xếp hàng phía sau thì em sẽ nhường chỗ của mình cho 2 em nhỏ đó.</a:t>
            </a:r>
          </a:p>
        </p:txBody>
      </p:sp>
    </p:spTree>
    <p:extLst>
      <p:ext uri="{BB962C8B-B14F-4D97-AF65-F5344CB8AC3E}">
        <p14:creationId xmlns:p14="http://schemas.microsoft.com/office/powerpoint/2010/main" val="22789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0165" y="2400300"/>
            <a:ext cx="11769262" cy="3238499"/>
            <a:chOff x="0" y="0"/>
            <a:chExt cx="9326123" cy="2496682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667000" y="6362701"/>
            <a:ext cx="10941948" cy="3329992"/>
            <a:chOff x="0" y="0"/>
            <a:chExt cx="9326123" cy="2496682"/>
          </a:xfrm>
        </p:grpSpPr>
        <p:sp>
          <p:nvSpPr>
            <p:cNvPr id="7" name="Freeform 7"/>
            <p:cNvSpPr/>
            <p:nvPr/>
          </p:nvSpPr>
          <p:spPr>
            <a:xfrm>
              <a:off x="-9098" y="-6509"/>
              <a:ext cx="9340454" cy="2528736"/>
            </a:xfrm>
            <a:custGeom>
              <a:avLst/>
              <a:gdLst/>
              <a:ahLst/>
              <a:cxnLst/>
              <a:rect l="l" t="t" r="r" b="b"/>
              <a:pathLst>
                <a:path w="9340454" h="2528736">
                  <a:moveTo>
                    <a:pt x="63030" y="1935182"/>
                  </a:moveTo>
                  <a:cubicBezTo>
                    <a:pt x="63030" y="1935182"/>
                    <a:pt x="0" y="1688618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447381" y="6965"/>
                  </a:cubicBezTo>
                  <a:cubicBezTo>
                    <a:pt x="8664129" y="16819"/>
                    <a:pt x="8868443" y="36481"/>
                    <a:pt x="9002632" y="101690"/>
                  </a:cubicBezTo>
                  <a:cubicBezTo>
                    <a:pt x="9258678" y="226120"/>
                    <a:pt x="9340453" y="459160"/>
                    <a:pt x="9334965" y="704684"/>
                  </a:cubicBezTo>
                  <a:cubicBezTo>
                    <a:pt x="9334965" y="704684"/>
                    <a:pt x="9291677" y="1013073"/>
                    <a:pt x="9299111" y="1248607"/>
                  </a:cubicBezTo>
                  <a:cubicBezTo>
                    <a:pt x="9306234" y="1676984"/>
                    <a:pt x="9313391" y="1872587"/>
                    <a:pt x="9313391" y="1872587"/>
                  </a:cubicBezTo>
                  <a:cubicBezTo>
                    <a:pt x="9296709" y="2088319"/>
                    <a:pt x="9182065" y="2298931"/>
                    <a:pt x="8985196" y="2410555"/>
                  </a:cubicBezTo>
                  <a:cubicBezTo>
                    <a:pt x="8834845" y="2495803"/>
                    <a:pt x="8636813" y="2510901"/>
                    <a:pt x="6866307" y="2500160"/>
                  </a:cubicBezTo>
                  <a:cubicBezTo>
                    <a:pt x="645952" y="2494883"/>
                    <a:pt x="384604" y="2528736"/>
                    <a:pt x="254278" y="2419578"/>
                  </a:cubicBezTo>
                  <a:cubicBezTo>
                    <a:pt x="145767" y="2328693"/>
                    <a:pt x="81795" y="2135381"/>
                    <a:pt x="63030" y="1935182"/>
                  </a:cubicBezTo>
                  <a:close/>
                </a:path>
              </a:pathLst>
            </a:custGeom>
            <a:solidFill>
              <a:srgbClr val="F8F6F4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98665" y="6647051"/>
            <a:ext cx="2553666" cy="2494560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11" name="Freeform 11"/>
          <p:cNvSpPr/>
          <p:nvPr/>
        </p:nvSpPr>
        <p:spPr>
          <a:xfrm>
            <a:off x="14178180" y="6779006"/>
            <a:ext cx="3189138" cy="2363948"/>
          </a:xfrm>
          <a:custGeom>
            <a:avLst/>
            <a:gdLst/>
            <a:ahLst/>
            <a:cxnLst/>
            <a:rect l="l" t="t" r="r" b="b"/>
            <a:pathLst>
              <a:path w="3189138" h="2363948">
                <a:moveTo>
                  <a:pt x="0" y="0"/>
                </a:moveTo>
                <a:lnTo>
                  <a:pt x="3189138" y="0"/>
                </a:lnTo>
                <a:lnTo>
                  <a:pt x="3189138" y="2363949"/>
                </a:lnTo>
                <a:lnTo>
                  <a:pt x="0" y="23639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263823" y="6948443"/>
            <a:ext cx="1765874" cy="2527190"/>
          </a:xfrm>
          <a:custGeom>
            <a:avLst/>
            <a:gdLst/>
            <a:ahLst/>
            <a:cxnLst/>
            <a:rect l="l" t="t" r="r" b="b"/>
            <a:pathLst>
              <a:path w="1765874" h="2527190">
                <a:moveTo>
                  <a:pt x="0" y="0"/>
                </a:moveTo>
                <a:lnTo>
                  <a:pt x="1765874" y="0"/>
                </a:lnTo>
                <a:lnTo>
                  <a:pt x="1765874" y="2527189"/>
                </a:lnTo>
                <a:lnTo>
                  <a:pt x="0" y="25271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675456" y="6974970"/>
            <a:ext cx="220277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</a:rPr>
              <a:t>TÌNH HUỐNG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4000" b="1" dirty="0">
                <a:solidFill>
                  <a:srgbClr val="5E3023"/>
                </a:solidFill>
              </a:rPr>
              <a:t>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313612" y="6643021"/>
            <a:ext cx="925938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Vân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cùng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các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bạn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đi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tham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quan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một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di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tích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lịch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sử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.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Các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bạn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rủ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Vân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lấy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bút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viết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lên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cột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gỗ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để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kỉ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niệm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: “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Chúng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tôi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đã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đến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5E3023">
                    <a:alpha val="81961"/>
                  </a:srgbClr>
                </a:solidFill>
              </a:rPr>
              <a:t>đây</a:t>
            </a:r>
            <a:r>
              <a:rPr lang="en-US" sz="4000" dirty="0">
                <a:solidFill>
                  <a:srgbClr val="5E3023">
                    <a:alpha val="81961"/>
                  </a:srgbClr>
                </a:solidFill>
              </a:rPr>
              <a:t>!”</a:t>
            </a:r>
          </a:p>
          <a:p>
            <a:pPr marL="0" lvl="0" indent="0" algn="just">
              <a:spcBef>
                <a:spcPct val="0"/>
              </a:spcBef>
            </a:pP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Nếu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là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Vân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,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em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sẽ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hành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động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như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thế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nào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trong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tình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huống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 </a:t>
            </a:r>
            <a:r>
              <a:rPr lang="en-US" sz="4000" dirty="0" err="1">
                <a:solidFill>
                  <a:srgbClr val="C00000">
                    <a:alpha val="81961"/>
                  </a:srgbClr>
                </a:solidFill>
              </a:rPr>
              <a:t>này</a:t>
            </a:r>
            <a:r>
              <a:rPr lang="en-US" sz="4000" dirty="0">
                <a:solidFill>
                  <a:srgbClr val="C00000">
                    <a:alpha val="81961"/>
                  </a:srgbClr>
                </a:solidFill>
              </a:rPr>
              <a:t>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5576" y="338777"/>
            <a:ext cx="17509230" cy="188382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982021" y="2855050"/>
            <a:ext cx="113806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/>
              <a:t>Nếu</a:t>
            </a:r>
            <a:r>
              <a:rPr lang="en-US" sz="4400" dirty="0"/>
              <a:t> </a:t>
            </a:r>
            <a:r>
              <a:rPr lang="en-US" sz="4400" dirty="0" err="1"/>
              <a:t>là</a:t>
            </a:r>
            <a:r>
              <a:rPr lang="en-US" sz="4400" dirty="0"/>
              <a:t> </a:t>
            </a:r>
            <a:r>
              <a:rPr lang="en-US" sz="4400" dirty="0" err="1"/>
              <a:t>Vân</a:t>
            </a:r>
            <a:r>
              <a:rPr lang="en-US" sz="4400" dirty="0"/>
              <a:t> </a:t>
            </a:r>
            <a:r>
              <a:rPr lang="en-US" sz="4400" dirty="0" err="1"/>
              <a:t>em</a:t>
            </a:r>
            <a:r>
              <a:rPr lang="en-US" sz="4400" dirty="0"/>
              <a:t> </a:t>
            </a:r>
            <a:r>
              <a:rPr lang="en-US" sz="4400" dirty="0" err="1"/>
              <a:t>sẽ</a:t>
            </a:r>
            <a:r>
              <a:rPr lang="en-US" sz="4400" dirty="0"/>
              <a:t> </a:t>
            </a:r>
            <a:r>
              <a:rPr lang="en-US" sz="4400" dirty="0" err="1"/>
              <a:t>khuyên</a:t>
            </a:r>
            <a:r>
              <a:rPr lang="en-US" sz="4400" dirty="0"/>
              <a:t> </a:t>
            </a:r>
            <a:r>
              <a:rPr lang="en-US" sz="4400" dirty="0" err="1"/>
              <a:t>các</a:t>
            </a:r>
            <a:r>
              <a:rPr lang="en-US" sz="4400" dirty="0"/>
              <a:t> </a:t>
            </a:r>
            <a:r>
              <a:rPr lang="en-US" sz="4400" dirty="0" err="1"/>
              <a:t>bạn</a:t>
            </a:r>
            <a:r>
              <a:rPr lang="en-US" sz="4400" dirty="0"/>
              <a:t> </a:t>
            </a:r>
            <a:r>
              <a:rPr lang="en-US" sz="4400" dirty="0" err="1"/>
              <a:t>không</a:t>
            </a:r>
            <a:r>
              <a:rPr lang="en-US" sz="4400" dirty="0"/>
              <a:t> </a:t>
            </a:r>
            <a:r>
              <a:rPr lang="en-US" sz="4400" dirty="0" err="1"/>
              <a:t>nên</a:t>
            </a:r>
            <a:r>
              <a:rPr lang="en-US" sz="4400" dirty="0"/>
              <a:t> </a:t>
            </a:r>
            <a:r>
              <a:rPr lang="en-US" sz="4400" dirty="0" err="1"/>
              <a:t>làm</a:t>
            </a:r>
            <a:r>
              <a:rPr lang="en-US" sz="4400" dirty="0"/>
              <a:t> </a:t>
            </a:r>
            <a:r>
              <a:rPr lang="en-US" sz="4400" dirty="0" err="1"/>
              <a:t>vậy</a:t>
            </a:r>
            <a:r>
              <a:rPr lang="en-US" sz="4400" dirty="0"/>
              <a:t>, </a:t>
            </a:r>
            <a:r>
              <a:rPr lang="en-US" sz="4400" dirty="0" err="1"/>
              <a:t>việc</a:t>
            </a:r>
            <a:r>
              <a:rPr lang="en-US" sz="4400" dirty="0"/>
              <a:t> </a:t>
            </a:r>
            <a:r>
              <a:rPr lang="en-US" sz="4400" dirty="0" err="1"/>
              <a:t>viết</a:t>
            </a:r>
            <a:r>
              <a:rPr lang="en-US" sz="4400" dirty="0"/>
              <a:t> </a:t>
            </a:r>
            <a:r>
              <a:rPr lang="en-US" sz="4400" dirty="0" err="1"/>
              <a:t>lên</a:t>
            </a:r>
            <a:r>
              <a:rPr lang="en-US" sz="4400" dirty="0"/>
              <a:t> </a:t>
            </a:r>
            <a:r>
              <a:rPr lang="en-US" sz="4400" dirty="0" err="1"/>
              <a:t>như</a:t>
            </a:r>
            <a:r>
              <a:rPr lang="en-US" sz="4400" dirty="0"/>
              <a:t> </a:t>
            </a:r>
            <a:r>
              <a:rPr lang="en-US" sz="4400" dirty="0" err="1"/>
              <a:t>vậy</a:t>
            </a:r>
            <a:r>
              <a:rPr lang="en-US" sz="4400" dirty="0"/>
              <a:t> </a:t>
            </a:r>
            <a:r>
              <a:rPr lang="en-US" sz="4400" dirty="0" err="1"/>
              <a:t>ảnh</a:t>
            </a:r>
            <a:r>
              <a:rPr lang="en-US" sz="4400" dirty="0"/>
              <a:t> </a:t>
            </a:r>
            <a:r>
              <a:rPr lang="en-US" sz="4400" dirty="0" err="1"/>
              <a:t>hưởng</a:t>
            </a:r>
            <a:r>
              <a:rPr lang="en-US" sz="4400" dirty="0"/>
              <a:t> </a:t>
            </a:r>
            <a:r>
              <a:rPr lang="en-US" sz="4400" dirty="0" err="1"/>
              <a:t>tới</a:t>
            </a:r>
            <a:r>
              <a:rPr lang="en-US" sz="4400" dirty="0"/>
              <a:t> di </a:t>
            </a:r>
            <a:r>
              <a:rPr lang="en-US" sz="4400" dirty="0" err="1"/>
              <a:t>tích</a:t>
            </a:r>
            <a:r>
              <a:rPr lang="en-US" sz="4400" dirty="0"/>
              <a:t> </a:t>
            </a:r>
            <a:r>
              <a:rPr lang="en-US" sz="4400" dirty="0" err="1"/>
              <a:t>lịch</a:t>
            </a:r>
            <a:r>
              <a:rPr lang="en-US" sz="4400" dirty="0"/>
              <a:t> </a:t>
            </a:r>
            <a:r>
              <a:rPr lang="en-US" sz="4400" dirty="0" err="1"/>
              <a:t>sự</a:t>
            </a:r>
            <a:r>
              <a:rPr lang="en-US" sz="4400" dirty="0"/>
              <a:t>, </a:t>
            </a:r>
            <a:r>
              <a:rPr lang="en-US" sz="4400" dirty="0" err="1"/>
              <a:t>chúng</a:t>
            </a:r>
            <a:r>
              <a:rPr lang="en-US" sz="4400" dirty="0"/>
              <a:t> ta </a:t>
            </a:r>
            <a:r>
              <a:rPr lang="en-US" sz="4400" dirty="0" err="1"/>
              <a:t>cần</a:t>
            </a:r>
            <a:r>
              <a:rPr lang="en-US" sz="4400" dirty="0"/>
              <a:t> </a:t>
            </a:r>
            <a:r>
              <a:rPr lang="en-US" sz="4400" dirty="0" err="1"/>
              <a:t>tôn</a:t>
            </a:r>
            <a:r>
              <a:rPr lang="en-US" sz="4400" dirty="0"/>
              <a:t> </a:t>
            </a:r>
            <a:r>
              <a:rPr lang="en-US" sz="4400" dirty="0" err="1"/>
              <a:t>trọng</a:t>
            </a:r>
            <a:r>
              <a:rPr lang="en-US" sz="4400" dirty="0"/>
              <a:t> </a:t>
            </a:r>
            <a:r>
              <a:rPr lang="en-US" sz="4400" dirty="0" err="1"/>
              <a:t>và</a:t>
            </a:r>
            <a:r>
              <a:rPr lang="en-US" sz="4400" dirty="0"/>
              <a:t> </a:t>
            </a:r>
            <a:r>
              <a:rPr lang="en-US" sz="4400" dirty="0" err="1"/>
              <a:t>bảo</a:t>
            </a:r>
            <a:r>
              <a:rPr lang="en-US" sz="4400" dirty="0"/>
              <a:t> </a:t>
            </a:r>
            <a:r>
              <a:rPr lang="en-US" sz="4400" dirty="0" err="1"/>
              <a:t>tồn</a:t>
            </a:r>
            <a:r>
              <a:rPr lang="en-US" sz="4400" dirty="0"/>
              <a:t> </a:t>
            </a:r>
            <a:r>
              <a:rPr lang="en-US" sz="4400" dirty="0" err="1"/>
              <a:t>chúng</a:t>
            </a:r>
            <a:r>
              <a:rPr lang="en-US" sz="4400" dirty="0"/>
              <a:t>.</a:t>
            </a:r>
          </a:p>
        </p:txBody>
      </p:sp>
      <p:pic>
        <p:nvPicPr>
          <p:cNvPr id="1026" name="Picture 2" descr="Viết, vẽ bậy lên di tích: Cần phạt nặng! - Tuổi Trẻ On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0214" y="2562931"/>
            <a:ext cx="4860129" cy="3000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746</Words>
  <Application>Microsoft Office PowerPoint</Application>
  <PresentationFormat>Custom</PresentationFormat>
  <Paragraphs>35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OpenSans</vt:lpstr>
      <vt:lpstr>Calibri</vt:lpstr>
      <vt:lpstr>Be Vietnam</vt:lpstr>
      <vt:lpstr>#9Slide05 Dancing Script</vt:lpstr>
      <vt:lpstr>Open Sans</vt:lpstr>
      <vt:lpstr>Wingdings</vt:lpstr>
      <vt:lpstr>Arial</vt:lpstr>
      <vt:lpstr>Arial</vt:lpstr>
      <vt:lpstr>#9Slide07 HoneyCream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T27_HDTN_UngXuCoVanHoa_MNT</dc:title>
  <dc:creator>ADMIN</dc:creator>
  <cp:lastModifiedBy>Administrator</cp:lastModifiedBy>
  <cp:revision>17</cp:revision>
  <dcterms:created xsi:type="dcterms:W3CDTF">2006-08-16T00:00:00Z</dcterms:created>
  <dcterms:modified xsi:type="dcterms:W3CDTF">2024-03-25T00:29:13Z</dcterms:modified>
  <dc:identifier>DAF9Poqgq0s</dc:identifier>
</cp:coreProperties>
</file>